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344" r:id="rId9"/>
    <p:sldId id="264" r:id="rId10"/>
    <p:sldId id="343" r:id="rId11"/>
    <p:sldId id="265" r:id="rId12"/>
    <p:sldId id="266" r:id="rId13"/>
    <p:sldId id="267" r:id="rId14"/>
    <p:sldId id="268" r:id="rId15"/>
    <p:sldId id="269" r:id="rId16"/>
    <p:sldId id="272" r:id="rId17"/>
    <p:sldId id="274" r:id="rId18"/>
    <p:sldId id="275" r:id="rId19"/>
    <p:sldId id="278" r:id="rId20"/>
    <p:sldId id="280" r:id="rId21"/>
    <p:sldId id="284" r:id="rId22"/>
    <p:sldId id="287" r:id="rId23"/>
    <p:sldId id="297" r:id="rId24"/>
    <p:sldId id="305" r:id="rId25"/>
  </p:sldIdLst>
  <p:sldSz cx="9144000" cy="5143500" type="screen16x9"/>
  <p:notesSz cx="6858000" cy="9144000"/>
  <p:embeddedFontLst>
    <p:embeddedFont>
      <p:font typeface="Concert One" charset="0"/>
      <p:regular r:id="rId27"/>
    </p:embeddedFont>
    <p:embeddedFont>
      <p:font typeface="Roboto Mono Medium" charset="0"/>
      <p:regular r:id="rId28"/>
      <p:bold r:id="rId29"/>
      <p:italic r:id="rId30"/>
      <p:boldItalic r:id="rId31"/>
    </p:embeddedFont>
    <p:embeddedFont>
      <p:font typeface="Anonymous Pro" charset="0"/>
      <p:regular r:id="rId32"/>
      <p:bold r:id="rId33"/>
      <p:italic r:id="rId34"/>
      <p:boldItalic r:id="rId35"/>
    </p:embeddedFont>
    <p:embeddedFont>
      <p:font typeface="Coming Soon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C914317-FE44-4DDB-9248-35EF94EE527E}">
  <a:tblStyle styleId="{4C914317-FE44-4DDB-9248-35EF94EE52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88" d="100"/>
          <a:sy n="88" d="100"/>
        </p:scale>
        <p:origin x="-888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63B1E-B86C-4EC7-A9F1-D27109008BA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C42EBD-F851-4165-AB11-99EEE5927B17}">
      <dgm:prSet phldrT="[Text]" custT="1"/>
      <dgm:spPr/>
      <dgm:t>
        <a:bodyPr/>
        <a:lstStyle/>
        <a:p>
          <a:r>
            <a:rPr lang="en-US" sz="2000" smtClean="0"/>
            <a:t> Quan sát</a:t>
          </a:r>
          <a:endParaRPr lang="en-US" sz="2000"/>
        </a:p>
      </dgm:t>
    </dgm:pt>
    <dgm:pt modelId="{27D0E1B3-D6B3-43F7-8078-61D4EB8AC6B1}" type="parTrans" cxnId="{285AD7EE-E137-465D-9E5E-83BC3DE6DDA2}">
      <dgm:prSet/>
      <dgm:spPr/>
      <dgm:t>
        <a:bodyPr/>
        <a:lstStyle/>
        <a:p>
          <a:endParaRPr lang="en-US"/>
        </a:p>
      </dgm:t>
    </dgm:pt>
    <dgm:pt modelId="{C65FF8A6-0B0F-42F4-81B3-B238ABBAF4C5}" type="sibTrans" cxnId="{285AD7EE-E137-465D-9E5E-83BC3DE6DDA2}">
      <dgm:prSet/>
      <dgm:spPr/>
      <dgm:t>
        <a:bodyPr/>
        <a:lstStyle/>
        <a:p>
          <a:endParaRPr lang="en-US"/>
        </a:p>
      </dgm:t>
    </dgm:pt>
    <dgm:pt modelId="{16D0EFE6-3979-4EB9-9AC1-9203B84F49FC}">
      <dgm:prSet phldrT="[Text]" custT="1"/>
      <dgm:spPr/>
      <dgm:t>
        <a:bodyPr/>
        <a:lstStyle/>
        <a:p>
          <a:r>
            <a:rPr lang="en-US" sz="2000" smtClean="0"/>
            <a:t> Thể hiện</a:t>
          </a:r>
          <a:endParaRPr lang="en-US" sz="2000"/>
        </a:p>
      </dgm:t>
    </dgm:pt>
    <dgm:pt modelId="{4636B716-B8F7-42BA-AEFF-4E4B42C9F42B}" type="parTrans" cxnId="{97C28499-17EB-4908-B980-537B5CA37710}">
      <dgm:prSet/>
      <dgm:spPr/>
      <dgm:t>
        <a:bodyPr/>
        <a:lstStyle/>
        <a:p>
          <a:endParaRPr lang="en-US"/>
        </a:p>
      </dgm:t>
    </dgm:pt>
    <dgm:pt modelId="{521A5942-997C-4843-B55A-59428DFAAD36}" type="sibTrans" cxnId="{97C28499-17EB-4908-B980-537B5CA37710}">
      <dgm:prSet/>
      <dgm:spPr/>
      <dgm:t>
        <a:bodyPr/>
        <a:lstStyle/>
        <a:p>
          <a:endParaRPr lang="en-US"/>
        </a:p>
      </dgm:t>
    </dgm:pt>
    <dgm:pt modelId="{0AAE139C-13E9-4280-AFBB-1C6E30D1363B}">
      <dgm:prSet phldrT="[Text]" custT="1"/>
      <dgm:spPr/>
      <dgm:t>
        <a:bodyPr/>
        <a:lstStyle/>
        <a:p>
          <a:r>
            <a:rPr lang="en-US" sz="2000" smtClean="0"/>
            <a:t> Thảo luận</a:t>
          </a:r>
        </a:p>
      </dgm:t>
    </dgm:pt>
    <dgm:pt modelId="{62136DB4-0D89-42DE-90BA-2C548886DDF7}" type="parTrans" cxnId="{AC7A6C5C-4AAB-44A4-8923-345026D6406F}">
      <dgm:prSet/>
      <dgm:spPr/>
      <dgm:t>
        <a:bodyPr/>
        <a:lstStyle/>
        <a:p>
          <a:endParaRPr lang="en-US"/>
        </a:p>
      </dgm:t>
    </dgm:pt>
    <dgm:pt modelId="{58BFDFE0-A865-400B-A87D-0DF9A65A880F}" type="sibTrans" cxnId="{AC7A6C5C-4AAB-44A4-8923-345026D6406F}">
      <dgm:prSet/>
      <dgm:spPr/>
      <dgm:t>
        <a:bodyPr/>
        <a:lstStyle/>
        <a:p>
          <a:endParaRPr lang="en-US"/>
        </a:p>
      </dgm:t>
    </dgm:pt>
    <dgm:pt modelId="{08CBAE07-0F67-451A-B280-2C621B4D3013}">
      <dgm:prSet phldrT="[Text]" custT="1"/>
      <dgm:spPr/>
      <dgm:t>
        <a:bodyPr/>
        <a:lstStyle/>
        <a:p>
          <a:r>
            <a:rPr lang="en-US" sz="2000" smtClean="0"/>
            <a:t> Vận dụng</a:t>
          </a:r>
          <a:endParaRPr lang="en-US" sz="2000"/>
        </a:p>
      </dgm:t>
    </dgm:pt>
    <dgm:pt modelId="{62EA4828-D1CA-4303-B888-2B3853EC190C}" type="parTrans" cxnId="{9D0FBFDE-F933-4FA6-9F70-F56ED2AEF155}">
      <dgm:prSet/>
      <dgm:spPr/>
      <dgm:t>
        <a:bodyPr/>
        <a:lstStyle/>
        <a:p>
          <a:endParaRPr lang="en-US"/>
        </a:p>
      </dgm:t>
    </dgm:pt>
    <dgm:pt modelId="{021E507C-56BB-4A31-A9D9-38563566E928}" type="sibTrans" cxnId="{9D0FBFDE-F933-4FA6-9F70-F56ED2AEF155}">
      <dgm:prSet/>
      <dgm:spPr/>
      <dgm:t>
        <a:bodyPr/>
        <a:lstStyle/>
        <a:p>
          <a:endParaRPr lang="en-US"/>
        </a:p>
      </dgm:t>
    </dgm:pt>
    <dgm:pt modelId="{9CD063BF-CBD7-4415-8F25-84488646B26E}" type="pres">
      <dgm:prSet presAssocID="{5DA63B1E-B86C-4EC7-A9F1-D27109008BA6}" presName="Name0" presStyleCnt="0">
        <dgm:presLayoutVars>
          <dgm:dir/>
          <dgm:resizeHandles val="exact"/>
        </dgm:presLayoutVars>
      </dgm:prSet>
      <dgm:spPr/>
    </dgm:pt>
    <dgm:pt modelId="{24AD8E70-5686-4235-95EA-D3C767230DDC}" type="pres">
      <dgm:prSet presAssocID="{42C42EBD-F851-4165-AB11-99EEE5927B17}" presName="composite" presStyleCnt="0"/>
      <dgm:spPr/>
    </dgm:pt>
    <dgm:pt modelId="{DBBCEDDC-EA94-4DA5-B610-84CCDE588205}" type="pres">
      <dgm:prSet presAssocID="{42C42EBD-F851-4165-AB11-99EEE5927B17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F7528-F85B-4BBD-B737-062AC3769163}" type="pres">
      <dgm:prSet presAssocID="{42C42EBD-F851-4165-AB11-99EEE5927B17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4CC96683-940B-4CDA-BCC4-551F5C9FAA11}" type="pres">
      <dgm:prSet presAssocID="{C65FF8A6-0B0F-42F4-81B3-B238ABBAF4C5}" presName="sibTrans" presStyleCnt="0"/>
      <dgm:spPr/>
    </dgm:pt>
    <dgm:pt modelId="{92CF2C6D-129D-416B-B4DE-A4C942BB6985}" type="pres">
      <dgm:prSet presAssocID="{16D0EFE6-3979-4EB9-9AC1-9203B84F49FC}" presName="composite" presStyleCnt="0"/>
      <dgm:spPr/>
    </dgm:pt>
    <dgm:pt modelId="{A5D640B2-C2B3-47E8-951A-F02B333CE19C}" type="pres">
      <dgm:prSet presAssocID="{16D0EFE6-3979-4EB9-9AC1-9203B84F49FC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8E1B3-DE54-42B9-8D0C-3D584BB775CC}" type="pres">
      <dgm:prSet presAssocID="{16D0EFE6-3979-4EB9-9AC1-9203B84F49FC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EAC57963-FA40-4CBC-ABB6-74B980048E16}" type="pres">
      <dgm:prSet presAssocID="{521A5942-997C-4843-B55A-59428DFAAD36}" presName="sibTrans" presStyleCnt="0"/>
      <dgm:spPr/>
    </dgm:pt>
    <dgm:pt modelId="{0E5D5983-1274-421D-B5B4-60555F8F9508}" type="pres">
      <dgm:prSet presAssocID="{0AAE139C-13E9-4280-AFBB-1C6E30D1363B}" presName="composite" presStyleCnt="0"/>
      <dgm:spPr/>
    </dgm:pt>
    <dgm:pt modelId="{68AFD917-4B06-45BC-89FC-F963B6FEACCD}" type="pres">
      <dgm:prSet presAssocID="{0AAE139C-13E9-4280-AFBB-1C6E30D1363B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C7BB8-8A75-4193-9B76-9095B22CD986}" type="pres">
      <dgm:prSet presAssocID="{0AAE139C-13E9-4280-AFBB-1C6E30D1363B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3172EA3C-B109-4E3E-970B-98086E0C29C0}" type="pres">
      <dgm:prSet presAssocID="{58BFDFE0-A865-400B-A87D-0DF9A65A880F}" presName="sibTrans" presStyleCnt="0"/>
      <dgm:spPr/>
    </dgm:pt>
    <dgm:pt modelId="{E311248D-D1F8-441F-B1E0-FA0D88BE30CA}" type="pres">
      <dgm:prSet presAssocID="{08CBAE07-0F67-451A-B280-2C621B4D3013}" presName="composite" presStyleCnt="0"/>
      <dgm:spPr/>
    </dgm:pt>
    <dgm:pt modelId="{94A30AB8-BD4C-4128-AE6F-E677E710F906}" type="pres">
      <dgm:prSet presAssocID="{08CBAE07-0F67-451A-B280-2C621B4D3013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16D66-E85B-4AD7-AC10-06F89D99BAC2}" type="pres">
      <dgm:prSet presAssocID="{08CBAE07-0F67-451A-B280-2C621B4D3013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</dgm:ptLst>
  <dgm:cxnLst>
    <dgm:cxn modelId="{3801CD2E-17C3-42BA-A0ED-4BEB41C49D61}" type="presOf" srcId="{08CBAE07-0F67-451A-B280-2C621B4D3013}" destId="{94A30AB8-BD4C-4128-AE6F-E677E710F906}" srcOrd="0" destOrd="0" presId="urn:microsoft.com/office/officeart/2008/layout/PictureStrips"/>
    <dgm:cxn modelId="{A1D3D89E-31E3-4F76-A21F-B3F79EA13194}" type="presOf" srcId="{0AAE139C-13E9-4280-AFBB-1C6E30D1363B}" destId="{68AFD917-4B06-45BC-89FC-F963B6FEACCD}" srcOrd="0" destOrd="0" presId="urn:microsoft.com/office/officeart/2008/layout/PictureStrips"/>
    <dgm:cxn modelId="{97C28499-17EB-4908-B980-537B5CA37710}" srcId="{5DA63B1E-B86C-4EC7-A9F1-D27109008BA6}" destId="{16D0EFE6-3979-4EB9-9AC1-9203B84F49FC}" srcOrd="1" destOrd="0" parTransId="{4636B716-B8F7-42BA-AEFF-4E4B42C9F42B}" sibTransId="{521A5942-997C-4843-B55A-59428DFAAD36}"/>
    <dgm:cxn modelId="{9D0FBFDE-F933-4FA6-9F70-F56ED2AEF155}" srcId="{5DA63B1E-B86C-4EC7-A9F1-D27109008BA6}" destId="{08CBAE07-0F67-451A-B280-2C621B4D3013}" srcOrd="3" destOrd="0" parTransId="{62EA4828-D1CA-4303-B888-2B3853EC190C}" sibTransId="{021E507C-56BB-4A31-A9D9-38563566E928}"/>
    <dgm:cxn modelId="{AC7A6C5C-4AAB-44A4-8923-345026D6406F}" srcId="{5DA63B1E-B86C-4EC7-A9F1-D27109008BA6}" destId="{0AAE139C-13E9-4280-AFBB-1C6E30D1363B}" srcOrd="2" destOrd="0" parTransId="{62136DB4-0D89-42DE-90BA-2C548886DDF7}" sibTransId="{58BFDFE0-A865-400B-A87D-0DF9A65A880F}"/>
    <dgm:cxn modelId="{285AD7EE-E137-465D-9E5E-83BC3DE6DDA2}" srcId="{5DA63B1E-B86C-4EC7-A9F1-D27109008BA6}" destId="{42C42EBD-F851-4165-AB11-99EEE5927B17}" srcOrd="0" destOrd="0" parTransId="{27D0E1B3-D6B3-43F7-8078-61D4EB8AC6B1}" sibTransId="{C65FF8A6-0B0F-42F4-81B3-B238ABBAF4C5}"/>
    <dgm:cxn modelId="{12D0717A-3708-44FB-A796-B5A10E2B0DB5}" type="presOf" srcId="{16D0EFE6-3979-4EB9-9AC1-9203B84F49FC}" destId="{A5D640B2-C2B3-47E8-951A-F02B333CE19C}" srcOrd="0" destOrd="0" presId="urn:microsoft.com/office/officeart/2008/layout/PictureStrips"/>
    <dgm:cxn modelId="{61F8714F-5AB8-4990-A386-9B37C98B88EA}" type="presOf" srcId="{5DA63B1E-B86C-4EC7-A9F1-D27109008BA6}" destId="{9CD063BF-CBD7-4415-8F25-84488646B26E}" srcOrd="0" destOrd="0" presId="urn:microsoft.com/office/officeart/2008/layout/PictureStrips"/>
    <dgm:cxn modelId="{3515E186-D38C-458B-A387-3390BAE3E7B6}" type="presOf" srcId="{42C42EBD-F851-4165-AB11-99EEE5927B17}" destId="{DBBCEDDC-EA94-4DA5-B610-84CCDE588205}" srcOrd="0" destOrd="0" presId="urn:microsoft.com/office/officeart/2008/layout/PictureStrips"/>
    <dgm:cxn modelId="{4D93A959-1A08-4003-BB66-0AAFB09FC214}" type="presParOf" srcId="{9CD063BF-CBD7-4415-8F25-84488646B26E}" destId="{24AD8E70-5686-4235-95EA-D3C767230DDC}" srcOrd="0" destOrd="0" presId="urn:microsoft.com/office/officeart/2008/layout/PictureStrips"/>
    <dgm:cxn modelId="{89617501-5279-41D8-8270-0E12F0D20096}" type="presParOf" srcId="{24AD8E70-5686-4235-95EA-D3C767230DDC}" destId="{DBBCEDDC-EA94-4DA5-B610-84CCDE588205}" srcOrd="0" destOrd="0" presId="urn:microsoft.com/office/officeart/2008/layout/PictureStrips"/>
    <dgm:cxn modelId="{87CD0192-C7EE-47AA-9F65-2989822CFA42}" type="presParOf" srcId="{24AD8E70-5686-4235-95EA-D3C767230DDC}" destId="{CB4F7528-F85B-4BBD-B737-062AC3769163}" srcOrd="1" destOrd="0" presId="urn:microsoft.com/office/officeart/2008/layout/PictureStrips"/>
    <dgm:cxn modelId="{F34259C9-132F-4847-B70E-4BC48AF16074}" type="presParOf" srcId="{9CD063BF-CBD7-4415-8F25-84488646B26E}" destId="{4CC96683-940B-4CDA-BCC4-551F5C9FAA11}" srcOrd="1" destOrd="0" presId="urn:microsoft.com/office/officeart/2008/layout/PictureStrips"/>
    <dgm:cxn modelId="{62962747-D377-4A9D-BA02-F193E2CEF7E5}" type="presParOf" srcId="{9CD063BF-CBD7-4415-8F25-84488646B26E}" destId="{92CF2C6D-129D-416B-B4DE-A4C942BB6985}" srcOrd="2" destOrd="0" presId="urn:microsoft.com/office/officeart/2008/layout/PictureStrips"/>
    <dgm:cxn modelId="{7237CFE9-A838-4A0A-AD39-A390998542E8}" type="presParOf" srcId="{92CF2C6D-129D-416B-B4DE-A4C942BB6985}" destId="{A5D640B2-C2B3-47E8-951A-F02B333CE19C}" srcOrd="0" destOrd="0" presId="urn:microsoft.com/office/officeart/2008/layout/PictureStrips"/>
    <dgm:cxn modelId="{8F0EACA1-E801-41AA-8C5C-D004A84A0F6A}" type="presParOf" srcId="{92CF2C6D-129D-416B-B4DE-A4C942BB6985}" destId="{CA68E1B3-DE54-42B9-8D0C-3D584BB775CC}" srcOrd="1" destOrd="0" presId="urn:microsoft.com/office/officeart/2008/layout/PictureStrips"/>
    <dgm:cxn modelId="{6B3763EA-4DFC-42BF-ADC4-E839F70CFE97}" type="presParOf" srcId="{9CD063BF-CBD7-4415-8F25-84488646B26E}" destId="{EAC57963-FA40-4CBC-ABB6-74B980048E16}" srcOrd="3" destOrd="0" presId="urn:microsoft.com/office/officeart/2008/layout/PictureStrips"/>
    <dgm:cxn modelId="{08C28CDF-22E9-46C2-81B1-958CEDC8D6A4}" type="presParOf" srcId="{9CD063BF-CBD7-4415-8F25-84488646B26E}" destId="{0E5D5983-1274-421D-B5B4-60555F8F9508}" srcOrd="4" destOrd="0" presId="urn:microsoft.com/office/officeart/2008/layout/PictureStrips"/>
    <dgm:cxn modelId="{36559D3B-3B02-48AF-868D-9EC6BDEBD3FE}" type="presParOf" srcId="{0E5D5983-1274-421D-B5B4-60555F8F9508}" destId="{68AFD917-4B06-45BC-89FC-F963B6FEACCD}" srcOrd="0" destOrd="0" presId="urn:microsoft.com/office/officeart/2008/layout/PictureStrips"/>
    <dgm:cxn modelId="{E9269D33-4C60-400B-8F97-74087E91C421}" type="presParOf" srcId="{0E5D5983-1274-421D-B5B4-60555F8F9508}" destId="{918C7BB8-8A75-4193-9B76-9095B22CD986}" srcOrd="1" destOrd="0" presId="urn:microsoft.com/office/officeart/2008/layout/PictureStrips"/>
    <dgm:cxn modelId="{951881A0-1136-480C-B1D0-F688D3ACFC53}" type="presParOf" srcId="{9CD063BF-CBD7-4415-8F25-84488646B26E}" destId="{3172EA3C-B109-4E3E-970B-98086E0C29C0}" srcOrd="5" destOrd="0" presId="urn:microsoft.com/office/officeart/2008/layout/PictureStrips"/>
    <dgm:cxn modelId="{71AD9E88-8517-4ACE-804A-42A16A16A45F}" type="presParOf" srcId="{9CD063BF-CBD7-4415-8F25-84488646B26E}" destId="{E311248D-D1F8-441F-B1E0-FA0D88BE30CA}" srcOrd="6" destOrd="0" presId="urn:microsoft.com/office/officeart/2008/layout/PictureStrips"/>
    <dgm:cxn modelId="{33B4B4CF-BDEB-4D59-A5E3-E862C140A26F}" type="presParOf" srcId="{E311248D-D1F8-441F-B1E0-FA0D88BE30CA}" destId="{94A30AB8-BD4C-4128-AE6F-E677E710F906}" srcOrd="0" destOrd="0" presId="urn:microsoft.com/office/officeart/2008/layout/PictureStrips"/>
    <dgm:cxn modelId="{C6075D70-642F-4C5B-B405-209F1CFCC692}" type="presParOf" srcId="{E311248D-D1F8-441F-B1E0-FA0D88BE30CA}" destId="{F5E16D66-E85B-4AD7-AC10-06F89D99BAC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CEDDC-EA94-4DA5-B610-84CCDE588205}">
      <dsp:nvSpPr>
        <dsp:cNvPr id="0" name=""/>
        <dsp:cNvSpPr/>
      </dsp:nvSpPr>
      <dsp:spPr>
        <a:xfrm>
          <a:off x="1061218" y="199396"/>
          <a:ext cx="1760934" cy="5502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73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 Quan sát</a:t>
          </a:r>
          <a:endParaRPr lang="en-US" sz="2000" kern="1200"/>
        </a:p>
      </dsp:txBody>
      <dsp:txXfrm>
        <a:off x="1061218" y="199396"/>
        <a:ext cx="1760934" cy="550291"/>
      </dsp:txXfrm>
    </dsp:sp>
    <dsp:sp modelId="{CB4F7528-F85B-4BBD-B737-062AC3769163}">
      <dsp:nvSpPr>
        <dsp:cNvPr id="0" name=""/>
        <dsp:cNvSpPr/>
      </dsp:nvSpPr>
      <dsp:spPr>
        <a:xfrm>
          <a:off x="987846" y="119909"/>
          <a:ext cx="385204" cy="5778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640B2-C2B3-47E8-951A-F02B333CE19C}">
      <dsp:nvSpPr>
        <dsp:cNvPr id="0" name=""/>
        <dsp:cNvSpPr/>
      </dsp:nvSpPr>
      <dsp:spPr>
        <a:xfrm>
          <a:off x="1061218" y="892152"/>
          <a:ext cx="1760934" cy="5502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73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 Thể hiện</a:t>
          </a:r>
          <a:endParaRPr lang="en-US" sz="2000" kern="1200"/>
        </a:p>
      </dsp:txBody>
      <dsp:txXfrm>
        <a:off x="1061218" y="892152"/>
        <a:ext cx="1760934" cy="550291"/>
      </dsp:txXfrm>
    </dsp:sp>
    <dsp:sp modelId="{CA68E1B3-DE54-42B9-8D0C-3D584BB775CC}">
      <dsp:nvSpPr>
        <dsp:cNvPr id="0" name=""/>
        <dsp:cNvSpPr/>
      </dsp:nvSpPr>
      <dsp:spPr>
        <a:xfrm>
          <a:off x="987846" y="812665"/>
          <a:ext cx="385204" cy="57780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FD917-4B06-45BC-89FC-F963B6FEACCD}">
      <dsp:nvSpPr>
        <dsp:cNvPr id="0" name=""/>
        <dsp:cNvSpPr/>
      </dsp:nvSpPr>
      <dsp:spPr>
        <a:xfrm>
          <a:off x="1061218" y="1584909"/>
          <a:ext cx="1760934" cy="5502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73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 Thảo luận</a:t>
          </a:r>
        </a:p>
      </dsp:txBody>
      <dsp:txXfrm>
        <a:off x="1061218" y="1584909"/>
        <a:ext cx="1760934" cy="550291"/>
      </dsp:txXfrm>
    </dsp:sp>
    <dsp:sp modelId="{918C7BB8-8A75-4193-9B76-9095B22CD986}">
      <dsp:nvSpPr>
        <dsp:cNvPr id="0" name=""/>
        <dsp:cNvSpPr/>
      </dsp:nvSpPr>
      <dsp:spPr>
        <a:xfrm>
          <a:off x="987846" y="1505422"/>
          <a:ext cx="385204" cy="5778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30AB8-BD4C-4128-AE6F-E677E710F906}">
      <dsp:nvSpPr>
        <dsp:cNvPr id="0" name=""/>
        <dsp:cNvSpPr/>
      </dsp:nvSpPr>
      <dsp:spPr>
        <a:xfrm>
          <a:off x="1061218" y="2277665"/>
          <a:ext cx="1760934" cy="5502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73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 Vận dụng</a:t>
          </a:r>
          <a:endParaRPr lang="en-US" sz="2000" kern="1200"/>
        </a:p>
      </dsp:txBody>
      <dsp:txXfrm>
        <a:off x="1061218" y="2277665"/>
        <a:ext cx="1760934" cy="550291"/>
      </dsp:txXfrm>
    </dsp:sp>
    <dsp:sp modelId="{F5E16D66-E85B-4AD7-AC10-06F89D99BAC2}">
      <dsp:nvSpPr>
        <dsp:cNvPr id="0" name=""/>
        <dsp:cNvSpPr/>
      </dsp:nvSpPr>
      <dsp:spPr>
        <a:xfrm>
          <a:off x="987846" y="2198178"/>
          <a:ext cx="385204" cy="57780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4451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3435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34354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xl_extra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xl_extra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53034354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53034354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xl_extra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xl_extra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xl_extra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xl_extra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853034354b_0_2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853034354b_0_2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853034354b_0_24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853034354b_0_24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853034354b_0_24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853034354b_0_24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853034354b_0_24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853034354b_0_24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53034354b_0_24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853034354b_0_24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853034354b_0_24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853034354b_0_24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853034354b_0_24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853034354b_0_24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853034354b_0_24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853034354b_0_24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xl_extra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xl_extra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3435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34354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3435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34354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013614" y="838400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013614" y="1199352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6013603" y="2104924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6013601" y="2465876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6013618" y="3371448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013615" y="3732400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602672" y="2010025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839201" y="2389868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5845528" y="2010025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5845522" y="2389875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602672" y="3449699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839201" y="3838273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5845528" y="3449695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5845522" y="3838276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BIG_NUMBER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1848552" y="3058534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6763976" y="866659"/>
            <a:ext cx="2068425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29175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30145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30145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352140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352140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574135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574135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_1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166050" y="118321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6166050" y="1620375"/>
            <a:ext cx="21402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6166040" y="2678335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6166050" y="3115508"/>
            <a:ext cx="21402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6667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APTION_ONLY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907470" y="2765032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137850" y="3229817"/>
            <a:ext cx="24570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5318730" y="2765032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5549120" y="3229817"/>
            <a:ext cx="24570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IG_NUMBER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1664325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1664334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3817459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3817468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5970592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5970602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1664325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1664334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3817459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3817468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5970592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5970602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20721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1900525"/>
            <a:ext cx="29016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3828100"/>
            <a:ext cx="23325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539500"/>
            <a:ext cx="32244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002325" y="711173"/>
            <a:ext cx="24039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36858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9" r:id="rId18"/>
    <p:sldLayoutId id="2147483670" r:id="rId19"/>
    <p:sldLayoutId id="2147483671" r:id="rId20"/>
    <p:sldLayoutId id="214748367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24" Type="http://schemas.openxmlformats.org/officeDocument/2006/relationships/image" Target="../media/image23.sv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8.png"/><Relationship Id="rId22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24" Type="http://schemas.openxmlformats.org/officeDocument/2006/relationships/image" Target="../media/image23.sv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30.png"/><Relationship Id="rId10" Type="http://schemas.openxmlformats.org/officeDocument/2006/relationships/image" Target="../media/image9.sv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ctrTitle"/>
          </p:nvPr>
        </p:nvSpPr>
        <p:spPr>
          <a:xfrm>
            <a:off x="1752600" y="1504950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smtClean="0">
                <a:latin typeface="+mj-lt"/>
              </a:rPr>
              <a:t>CHÀO MỪNG CÁC EM ĐẾN VỚI TIẾT HỌC HÔM NAY!</a:t>
            </a:r>
            <a:endParaRPr sz="32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9" name="Google Shape;179;p30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Mỹ thuật 3</a:t>
            </a:r>
            <a:endParaRPr sz="18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0" name="Google Shape;180;p30"/>
          <p:cNvSpPr/>
          <p:nvPr/>
        </p:nvSpPr>
        <p:spPr>
          <a:xfrm>
            <a:off x="3200400" y="331787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30"/>
          <p:cNvSpPr/>
          <p:nvPr/>
        </p:nvSpPr>
        <p:spPr>
          <a:xfrm>
            <a:off x="5805519" y="3333750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Google Shape;182;p30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50062" y="3105150"/>
            <a:ext cx="2430224" cy="203835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0" y="2647950"/>
            <a:ext cx="1776120" cy="22835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765926" y="514350"/>
            <a:ext cx="3341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+mj-lt"/>
              </a:rPr>
              <a:t>Bức tranh</a:t>
            </a:r>
            <a:br>
              <a:rPr lang="en" smtClean="0">
                <a:latin typeface="+mj-lt"/>
              </a:rPr>
            </a:br>
            <a:r>
              <a:rPr lang="en" smtClean="0">
                <a:latin typeface="+mj-lt"/>
              </a:rPr>
              <a:t>Cô giáo chúng em</a:t>
            </a:r>
            <a:endParaRPr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3" y="1842676"/>
            <a:ext cx="3543135" cy="248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270;p38"/>
          <p:cNvSpPr/>
          <p:nvPr/>
        </p:nvSpPr>
        <p:spPr>
          <a:xfrm rot="-2700000">
            <a:off x="3904730" y="4208371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0" name="Google Shape;269;p38"/>
          <p:cNvSpPr/>
          <p:nvPr/>
        </p:nvSpPr>
        <p:spPr>
          <a:xfrm rot="-2700000">
            <a:off x="361595" y="1709513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1" name="Down Ribbon 10"/>
          <p:cNvSpPr/>
          <p:nvPr/>
        </p:nvSpPr>
        <p:spPr>
          <a:xfrm>
            <a:off x="4844143" y="285750"/>
            <a:ext cx="3962400" cy="838200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Cô giáo </a:t>
            </a:r>
          </a:p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chúng em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9772" y="38798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 smtClean="0"/>
              <a:t>Màu </a:t>
            </a:r>
            <a:r>
              <a:rPr lang="nl-NL" sz="1800" b="1"/>
              <a:t>nhạt: </a:t>
            </a:r>
            <a:r>
              <a:rPr lang="nl-NL" sz="1800"/>
              <a:t>màu vàng, màu xanh trời</a:t>
            </a:r>
            <a:r>
              <a:rPr lang="nl-NL" sz="1800"/>
              <a:t>, </a:t>
            </a:r>
            <a:endParaRPr lang="nl-NL" sz="1800" smtClean="0"/>
          </a:p>
          <a:p>
            <a:pPr lvl="0">
              <a:lnSpc>
                <a:spcPct val="150000"/>
              </a:lnSpc>
            </a:pPr>
            <a:r>
              <a:rPr lang="nl-NL" sz="1800" smtClean="0"/>
              <a:t>màu </a:t>
            </a:r>
            <a:r>
              <a:rPr lang="nl-NL" sz="1800"/>
              <a:t>cam.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4942429" y="1200150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1800" b="1"/>
              <a:t>Hình ảnh</a:t>
            </a:r>
            <a:r>
              <a:rPr lang="nl-NL" sz="1800"/>
              <a:t>: Cô giáo </a:t>
            </a:r>
            <a:r>
              <a:rPr lang="nl-NL" sz="1800"/>
              <a:t>và </a:t>
            </a:r>
            <a:r>
              <a:rPr lang="nl-NL" sz="1800" smtClean="0"/>
              <a:t>học </a:t>
            </a:r>
            <a:r>
              <a:rPr lang="nl-NL" sz="1800"/>
              <a:t>sinh</a:t>
            </a:r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4888001" y="1519612"/>
            <a:ext cx="3643946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/>
              <a:t>Màu cơ bản</a:t>
            </a:r>
            <a:r>
              <a:rPr lang="nl-NL" sz="1800"/>
              <a:t>: màu vàng, màu đỏ</a:t>
            </a:r>
            <a:r>
              <a:rPr lang="nl-NL" sz="1800"/>
              <a:t>, </a:t>
            </a:r>
            <a:endParaRPr lang="nl-NL" sz="1800" smtClean="0"/>
          </a:p>
          <a:p>
            <a:pPr lvl="0">
              <a:lnSpc>
                <a:spcPct val="150000"/>
              </a:lnSpc>
            </a:pPr>
            <a:r>
              <a:rPr lang="nl-NL" sz="1800" smtClean="0"/>
              <a:t>màu </a:t>
            </a:r>
            <a:r>
              <a:rPr lang="nl-NL" sz="1800"/>
              <a:t>xanh da trời.</a:t>
            </a: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4909772" y="2343150"/>
            <a:ext cx="40062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 smtClean="0"/>
              <a:t>Màu thứ cấp</a:t>
            </a:r>
            <a:r>
              <a:rPr lang="nl-NL" sz="1800" smtClean="0"/>
              <a:t>: màu xanh lá cây, màu </a:t>
            </a:r>
          </a:p>
          <a:p>
            <a:pPr lvl="0">
              <a:lnSpc>
                <a:spcPct val="150000"/>
              </a:lnSpc>
            </a:pPr>
            <a:r>
              <a:rPr lang="nl-NL" sz="1800" smtClean="0"/>
              <a:t>xam, màu tím.</a:t>
            </a: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4909772" y="3146528"/>
            <a:ext cx="4572000" cy="87203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/>
              <a:t>Màu đậm</a:t>
            </a:r>
            <a:r>
              <a:rPr lang="nl-NL" sz="1800"/>
              <a:t>: màu đỏ, màu xanh lá cây</a:t>
            </a:r>
            <a:r>
              <a:rPr lang="nl-NL" sz="1800"/>
              <a:t>, </a:t>
            </a:r>
            <a:endParaRPr lang="nl-NL" sz="1800" smtClean="0"/>
          </a:p>
          <a:p>
            <a:pPr lvl="0">
              <a:lnSpc>
                <a:spcPct val="150000"/>
              </a:lnSpc>
            </a:pPr>
            <a:r>
              <a:rPr lang="nl-NL" sz="1800" smtClean="0"/>
              <a:t>màu </a:t>
            </a:r>
            <a:r>
              <a:rPr lang="nl-NL" sz="1800"/>
              <a:t>xanh dương, màu tím.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466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  <p:bldP spid="9" grpId="0" animBg="1"/>
      <p:bldP spid="10" grpId="0" animBg="1"/>
      <p:bldP spid="11" grpId="0" animBg="1"/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1550"/>
            <a:ext cx="3733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41614"/>
            <a:ext cx="3733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69" y="361950"/>
            <a:ext cx="1628775" cy="100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9141" y="361950"/>
            <a:ext cx="3305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smtClean="0"/>
              <a:t>HOẠT ĐỘNG 2. THỂ HIỆN</a:t>
            </a:r>
            <a:endParaRPr lang="en-US" sz="2000"/>
          </a:p>
        </p:txBody>
      </p:sp>
      <p:pic>
        <p:nvPicPr>
          <p:cNvPr id="10" name="Google Shape;224;p34"/>
          <p:cNvPicPr preferRelativeResize="0"/>
          <p:nvPr/>
        </p:nvPicPr>
        <p:blipFill>
          <a:blip r:embed="rId6">
            <a:alphaModFix amt="56000"/>
          </a:blip>
          <a:stretch>
            <a:fillRect/>
          </a:stretch>
        </p:blipFill>
        <p:spPr>
          <a:xfrm rot="10800000">
            <a:off x="2694213" y="742253"/>
            <a:ext cx="3962401" cy="2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92828" y="971550"/>
            <a:ext cx="5623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smtClean="0"/>
              <a:t>Cách thức thể </a:t>
            </a:r>
            <a:r>
              <a:rPr lang="nl-NL" sz="2000"/>
              <a:t>hiện SPMT có chủ đề về </a:t>
            </a:r>
            <a:r>
              <a:rPr lang="nl-NL" sz="2000"/>
              <a:t>thầy </a:t>
            </a:r>
            <a:r>
              <a:rPr lang="nl-NL" sz="2000" smtClean="0"/>
              <a:t>cô</a:t>
            </a:r>
            <a:endParaRPr lang="en-US" sz="2000"/>
          </a:p>
        </p:txBody>
      </p:sp>
      <p:sp>
        <p:nvSpPr>
          <p:cNvPr id="3" name="Snip Single Corner Rectangle 2"/>
          <p:cNvSpPr/>
          <p:nvPr/>
        </p:nvSpPr>
        <p:spPr>
          <a:xfrm>
            <a:off x="609600" y="1441585"/>
            <a:ext cx="3733800" cy="115116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573540" y="2876550"/>
            <a:ext cx="3733800" cy="138074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Single Corner Rectangle 13"/>
          <p:cNvSpPr/>
          <p:nvPr/>
        </p:nvSpPr>
        <p:spPr>
          <a:xfrm flipH="1">
            <a:off x="4811486" y="1423422"/>
            <a:ext cx="3505200" cy="128090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ingle Corner Rectangle 14"/>
          <p:cNvSpPr/>
          <p:nvPr/>
        </p:nvSpPr>
        <p:spPr>
          <a:xfrm flipH="1">
            <a:off x="4800600" y="2930442"/>
            <a:ext cx="3505200" cy="131770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9881" y="1581150"/>
            <a:ext cx="3609975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 smtClean="0"/>
              <a:t>Lựa </a:t>
            </a:r>
            <a:r>
              <a:rPr lang="nl-NL" sz="1800"/>
              <a:t>chọn ý tưởng hình ảnh về thầy cô cho sản phẩm thực hành.</a:t>
            </a: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689881" y="2909322"/>
            <a:ext cx="350111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 smtClean="0"/>
              <a:t>Lựa </a:t>
            </a:r>
            <a:r>
              <a:rPr lang="nl-NL" sz="1800"/>
              <a:t>chọn vật liệu tạo hình (vẽ tranh, năn, xé dám,...) trong quá trình thực hành</a:t>
            </a:r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4985657" y="1393486"/>
            <a:ext cx="3352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/>
              <a:t>Lựa chọn vật liệu cần phù hợp với ý tưởng hình ảnh, sao cho sản phẩm thể hiện thuận lợi</a:t>
            </a:r>
            <a:r>
              <a:rPr lang="nl-NL" sz="1800" i="1"/>
              <a:t>.</a:t>
            </a: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4887686" y="2930442"/>
            <a:ext cx="3352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/>
              <a:t>Cách vẽ, nặn, xé dán,...hình ảnh về thầy cô và sắp xếp hình ảnh có chính – phụ </a:t>
            </a:r>
            <a:r>
              <a:rPr lang="nl-NL" sz="1800"/>
              <a:t>trong </a:t>
            </a:r>
            <a:r>
              <a:rPr lang="nl-NL" sz="1800" smtClean="0"/>
              <a:t>SP</a:t>
            </a:r>
            <a:endParaRPr lang="en-US" sz="1800"/>
          </a:p>
        </p:txBody>
      </p:sp>
      <p:sp>
        <p:nvSpPr>
          <p:cNvPr id="20" name="Snip Single Corner Rectangle 19"/>
          <p:cNvSpPr/>
          <p:nvPr/>
        </p:nvSpPr>
        <p:spPr>
          <a:xfrm>
            <a:off x="2663594" y="4514850"/>
            <a:ext cx="3733800" cy="4572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chemeClr val="accent6">
                    <a:lumMod val="50000"/>
                  </a:schemeClr>
                </a:solidFill>
              </a:rPr>
              <a:t>Hoàn thiện sản phẩm</a:t>
            </a:r>
            <a:endParaRPr 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1351" y="1251085"/>
            <a:ext cx="417060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1</a:t>
            </a:r>
            <a:endParaRPr lang="en-US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1351" y="2704328"/>
            <a:ext cx="417060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</a:t>
            </a:r>
            <a:endParaRPr lang="en-US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59424" y="1371660"/>
            <a:ext cx="417060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3</a:t>
            </a:r>
            <a:endParaRPr lang="en-US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04656" y="2807742"/>
            <a:ext cx="417060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4</a:t>
            </a:r>
            <a:endParaRPr lang="en-US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02081" y="4546735"/>
            <a:ext cx="417060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5</a:t>
            </a:r>
            <a:endParaRPr lang="en-US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animBg="1"/>
      <p:bldP spid="13" grpId="0" animBg="1"/>
      <p:bldP spid="14" grpId="0" animBg="1"/>
      <p:bldP spid="15" grpId="0" animBg="1"/>
      <p:bldP spid="4" grpId="0"/>
      <p:bldP spid="8" grpId="0"/>
      <p:bldP spid="11" grpId="0"/>
      <p:bldP spid="12" grpId="0"/>
      <p:bldP spid="20" grpId="0" animBg="1"/>
      <p:bldP spid="16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39" y="514350"/>
            <a:ext cx="10572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Google Shape;224;p34"/>
          <p:cNvPicPr preferRelativeResize="0"/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 rot="10491842" flipV="1">
            <a:off x="2795367" y="-148619"/>
            <a:ext cx="3577326" cy="132593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/>
          <p:cNvSpPr txBox="1"/>
          <p:nvPr/>
        </p:nvSpPr>
        <p:spPr>
          <a:xfrm>
            <a:off x="3107876" y="237351"/>
            <a:ext cx="2743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GỢI Ý SẢN PHẨM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2" y="2684724"/>
            <a:ext cx="4366318" cy="245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30" y="2684724"/>
            <a:ext cx="4336554" cy="245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30" y="168729"/>
            <a:ext cx="4336554" cy="255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2" y="168729"/>
            <a:ext cx="4366318" cy="256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1950"/>
            <a:ext cx="7315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36914" y="922492"/>
            <a:ext cx="46590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000" i="1" smtClean="0"/>
              <a:t>Em </a:t>
            </a:r>
            <a:r>
              <a:rPr lang="nl-NL" sz="2000" i="1"/>
              <a:t>sẽ lựa chọn hình ảnh nào để thể hiện ý tưởng về thầy cô?</a:t>
            </a:r>
            <a:endParaRPr lang="en-US" sz="2000" i="1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000" i="1" smtClean="0"/>
              <a:t>Em </a:t>
            </a:r>
            <a:r>
              <a:rPr lang="nl-NL" sz="2000" i="1"/>
              <a:t>đã chuẩn bị được vật liệu gì để tạo sản phẩm của mình?</a:t>
            </a:r>
            <a:endParaRPr lang="en-US" sz="2000" i="1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000" i="1" smtClean="0"/>
              <a:t>Em </a:t>
            </a:r>
            <a:r>
              <a:rPr lang="nl-NL" sz="2000" i="1"/>
              <a:t>sẽ tạo hình ảnh nào trước, hình ảnh nào sau?</a:t>
            </a:r>
            <a:endParaRPr lang="en-US" sz="2000" i="1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000" i="1" smtClean="0"/>
              <a:t>Em </a:t>
            </a:r>
            <a:r>
              <a:rPr lang="nl-NL" sz="2000" i="1"/>
              <a:t>sẽ cho thêm các hình ảnh nào để có SPMT đẹp?</a:t>
            </a:r>
            <a:endParaRPr lang="en-US" sz="2000" i="1"/>
          </a:p>
        </p:txBody>
      </p:sp>
      <p:pic>
        <p:nvPicPr>
          <p:cNvPr id="6" name="Google Shape;44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7119">
            <a:off x="2292808" y="10237"/>
            <a:ext cx="3430731" cy="9603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52882" y="259558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Trả lời câu hỏi</a:t>
            </a:r>
            <a:endParaRPr lang="en-US" sz="24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248400" y="1994878"/>
            <a:ext cx="2042676" cy="272687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1950"/>
            <a:ext cx="380999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6443"/>
            <a:ext cx="380999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38199" y="666750"/>
            <a:ext cx="30480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Thực hành theo nhóm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1949"/>
            <a:ext cx="3809999" cy="44440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399" y="1333500"/>
            <a:ext cx="3657600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900" i="1"/>
              <a:t>Lựa chọn nội dung, ý tưởng của nhóm.</a:t>
            </a:r>
            <a:endParaRPr lang="en-US" sz="190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900" i="1" smtClean="0"/>
              <a:t>Lựa </a:t>
            </a:r>
            <a:r>
              <a:rPr lang="nl-NL" sz="1900" i="1"/>
              <a:t>chọn chất liệu yêu thích, phù hợp với ý tưởng, thuận lợi trong thể hiện sản phẩm. </a:t>
            </a:r>
            <a:endParaRPr lang="en-US" sz="190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900" i="1" smtClean="0"/>
              <a:t>Phân </a:t>
            </a:r>
            <a:r>
              <a:rPr lang="nl-NL" sz="1900" i="1"/>
              <a:t>công nhiệm vụ cho các thành viên </a:t>
            </a:r>
            <a:r>
              <a:rPr lang="nl-NL" sz="1900" i="1"/>
              <a:t>trong </a:t>
            </a:r>
            <a:r>
              <a:rPr lang="nl-NL" sz="1900" i="1" smtClean="0"/>
              <a:t>nhóm.</a:t>
            </a:r>
            <a:endParaRPr lang="en-US" sz="190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43"/>
          <p:cNvGrpSpPr/>
          <p:nvPr/>
        </p:nvGrpSpPr>
        <p:grpSpPr>
          <a:xfrm>
            <a:off x="2638697" y="172330"/>
            <a:ext cx="4038600" cy="629431"/>
            <a:chOff x="-82425" y="1854000"/>
            <a:chExt cx="1631250" cy="1631525"/>
          </a:xfrm>
        </p:grpSpPr>
        <p:sp>
          <p:nvSpPr>
            <p:cNvPr id="322" name="Google Shape;322;p43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43"/>
          <p:cNvSpPr txBox="1">
            <a:spLocks noGrp="1"/>
          </p:cNvSpPr>
          <p:nvPr>
            <p:ph type="body" idx="4294967295"/>
          </p:nvPr>
        </p:nvSpPr>
        <p:spPr>
          <a:xfrm>
            <a:off x="2883040" y="176959"/>
            <a:ext cx="3525450" cy="9469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 b="1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HOẠT ĐỘNG THẢO LUẬN</a:t>
            </a:r>
            <a:endParaRPr sz="2100" b="1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pSp>
        <p:nvGrpSpPr>
          <p:cNvPr id="332" name="Google Shape;332;p43"/>
          <p:cNvGrpSpPr/>
          <p:nvPr/>
        </p:nvGrpSpPr>
        <p:grpSpPr>
          <a:xfrm rot="492870">
            <a:off x="468462" y="4000660"/>
            <a:ext cx="498908" cy="581838"/>
            <a:chOff x="1183375" y="2536600"/>
            <a:chExt cx="1060600" cy="1114925"/>
          </a:xfrm>
        </p:grpSpPr>
        <p:sp>
          <p:nvSpPr>
            <p:cNvPr id="333" name="Google Shape;333;p43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3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3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3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3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3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3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3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43"/>
          <p:cNvGrpSpPr/>
          <p:nvPr/>
        </p:nvGrpSpPr>
        <p:grpSpPr>
          <a:xfrm rot="823028">
            <a:off x="438715" y="1853539"/>
            <a:ext cx="598908" cy="447253"/>
            <a:chOff x="5310875" y="337375"/>
            <a:chExt cx="916225" cy="660225"/>
          </a:xfrm>
        </p:grpSpPr>
        <p:sp>
          <p:nvSpPr>
            <p:cNvPr id="345" name="Google Shape;345;p43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3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3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3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43"/>
          <p:cNvSpPr/>
          <p:nvPr/>
        </p:nvSpPr>
        <p:spPr>
          <a:xfrm>
            <a:off x="526406" y="3125646"/>
            <a:ext cx="501340" cy="496517"/>
          </a:xfrm>
          <a:custGeom>
            <a:avLst/>
            <a:gdLst/>
            <a:ahLst/>
            <a:cxnLst/>
            <a:rect l="l" t="t" r="r" b="b"/>
            <a:pathLst>
              <a:path w="29253" h="28980" extrusionOk="0">
                <a:moveTo>
                  <a:pt x="14143" y="2700"/>
                </a:moveTo>
                <a:lnTo>
                  <a:pt x="14143" y="2701"/>
                </a:lnTo>
                <a:cubicBezTo>
                  <a:pt x="14382" y="2879"/>
                  <a:pt x="14610" y="3071"/>
                  <a:pt x="14826" y="3275"/>
                </a:cubicBezTo>
                <a:cubicBezTo>
                  <a:pt x="16631" y="4989"/>
                  <a:pt x="17613" y="7527"/>
                  <a:pt x="17512" y="9952"/>
                </a:cubicBezTo>
                <a:cubicBezTo>
                  <a:pt x="16350" y="9553"/>
                  <a:pt x="15139" y="9334"/>
                  <a:pt x="13946" y="9334"/>
                </a:cubicBezTo>
                <a:cubicBezTo>
                  <a:pt x="13767" y="9334"/>
                  <a:pt x="13588" y="9339"/>
                  <a:pt x="13409" y="9349"/>
                </a:cubicBezTo>
                <a:cubicBezTo>
                  <a:pt x="12636" y="9391"/>
                  <a:pt x="11849" y="9550"/>
                  <a:pt x="11078" y="9803"/>
                </a:cubicBezTo>
                <a:cubicBezTo>
                  <a:pt x="11026" y="7418"/>
                  <a:pt x="12076" y="4911"/>
                  <a:pt x="13651" y="3031"/>
                </a:cubicBezTo>
                <a:cubicBezTo>
                  <a:pt x="13812" y="2912"/>
                  <a:pt x="13976" y="2804"/>
                  <a:pt x="14143" y="2700"/>
                </a:cubicBezTo>
                <a:close/>
                <a:moveTo>
                  <a:pt x="13886" y="10716"/>
                </a:moveTo>
                <a:cubicBezTo>
                  <a:pt x="14821" y="10716"/>
                  <a:pt x="15765" y="10856"/>
                  <a:pt x="16686" y="11136"/>
                </a:cubicBezTo>
                <a:cubicBezTo>
                  <a:pt x="16903" y="11202"/>
                  <a:pt x="17115" y="11275"/>
                  <a:pt x="17324" y="11354"/>
                </a:cubicBezTo>
                <a:cubicBezTo>
                  <a:pt x="16955" y="12973"/>
                  <a:pt x="16048" y="14448"/>
                  <a:pt x="14512" y="15473"/>
                </a:cubicBezTo>
                <a:cubicBezTo>
                  <a:pt x="14486" y="15490"/>
                  <a:pt x="14459" y="15506"/>
                  <a:pt x="14432" y="15523"/>
                </a:cubicBezTo>
                <a:cubicBezTo>
                  <a:pt x="13538" y="14957"/>
                  <a:pt x="12753" y="14234"/>
                  <a:pt x="12162" y="13355"/>
                </a:cubicBezTo>
                <a:cubicBezTo>
                  <a:pt x="11692" y="12657"/>
                  <a:pt x="11390" y="11899"/>
                  <a:pt x="11225" y="11110"/>
                </a:cubicBezTo>
                <a:cubicBezTo>
                  <a:pt x="12088" y="10847"/>
                  <a:pt x="12983" y="10716"/>
                  <a:pt x="13886" y="10716"/>
                </a:cubicBezTo>
                <a:close/>
                <a:moveTo>
                  <a:pt x="18312" y="1537"/>
                </a:moveTo>
                <a:cubicBezTo>
                  <a:pt x="20093" y="1537"/>
                  <a:pt x="21942" y="2089"/>
                  <a:pt x="23631" y="3166"/>
                </a:cubicBezTo>
                <a:cubicBezTo>
                  <a:pt x="27706" y="5766"/>
                  <a:pt x="28613" y="11589"/>
                  <a:pt x="24959" y="14979"/>
                </a:cubicBezTo>
                <a:cubicBezTo>
                  <a:pt x="24699" y="15219"/>
                  <a:pt x="24420" y="15438"/>
                  <a:pt x="24127" y="15635"/>
                </a:cubicBezTo>
                <a:cubicBezTo>
                  <a:pt x="23065" y="13370"/>
                  <a:pt x="21068" y="11550"/>
                  <a:pt x="18752" y="10457"/>
                </a:cubicBezTo>
                <a:cubicBezTo>
                  <a:pt x="19023" y="7350"/>
                  <a:pt x="17700" y="4138"/>
                  <a:pt x="15330" y="2098"/>
                </a:cubicBezTo>
                <a:cubicBezTo>
                  <a:pt x="16271" y="1722"/>
                  <a:pt x="17280" y="1537"/>
                  <a:pt x="18312" y="1537"/>
                </a:cubicBezTo>
                <a:close/>
                <a:moveTo>
                  <a:pt x="9622" y="1191"/>
                </a:moveTo>
                <a:cubicBezTo>
                  <a:pt x="10716" y="1191"/>
                  <a:pt x="11799" y="1430"/>
                  <a:pt x="12794" y="1893"/>
                </a:cubicBezTo>
                <a:cubicBezTo>
                  <a:pt x="11658" y="2800"/>
                  <a:pt x="10851" y="4091"/>
                  <a:pt x="10636" y="5807"/>
                </a:cubicBezTo>
                <a:cubicBezTo>
                  <a:pt x="10620" y="5931"/>
                  <a:pt x="10693" y="6020"/>
                  <a:pt x="10792" y="6065"/>
                </a:cubicBezTo>
                <a:cubicBezTo>
                  <a:pt x="10315" y="7423"/>
                  <a:pt x="10088" y="8858"/>
                  <a:pt x="10132" y="10167"/>
                </a:cubicBezTo>
                <a:cubicBezTo>
                  <a:pt x="7489" y="11328"/>
                  <a:pt x="5198" y="13597"/>
                  <a:pt x="4538" y="16234"/>
                </a:cubicBezTo>
                <a:lnTo>
                  <a:pt x="4538" y="16235"/>
                </a:lnTo>
                <a:cubicBezTo>
                  <a:pt x="3803" y="15782"/>
                  <a:pt x="3172" y="15179"/>
                  <a:pt x="2686" y="14467"/>
                </a:cubicBezTo>
                <a:cubicBezTo>
                  <a:pt x="535" y="11329"/>
                  <a:pt x="1003" y="6440"/>
                  <a:pt x="3533" y="3553"/>
                </a:cubicBezTo>
                <a:cubicBezTo>
                  <a:pt x="3546" y="3555"/>
                  <a:pt x="3559" y="3556"/>
                  <a:pt x="3573" y="3556"/>
                </a:cubicBezTo>
                <a:cubicBezTo>
                  <a:pt x="3623" y="3556"/>
                  <a:pt x="3673" y="3543"/>
                  <a:pt x="3717" y="3516"/>
                </a:cubicBezTo>
                <a:cubicBezTo>
                  <a:pt x="5532" y="2476"/>
                  <a:pt x="6944" y="1344"/>
                  <a:pt x="9136" y="1207"/>
                </a:cubicBezTo>
                <a:cubicBezTo>
                  <a:pt x="9298" y="1196"/>
                  <a:pt x="9460" y="1191"/>
                  <a:pt x="9622" y="1191"/>
                </a:cubicBezTo>
                <a:close/>
                <a:moveTo>
                  <a:pt x="18507" y="11885"/>
                </a:moveTo>
                <a:cubicBezTo>
                  <a:pt x="20445" y="12900"/>
                  <a:pt x="21976" y="14481"/>
                  <a:pt x="22813" y="16335"/>
                </a:cubicBezTo>
                <a:cubicBezTo>
                  <a:pt x="21780" y="16759"/>
                  <a:pt x="20647" y="16964"/>
                  <a:pt x="19504" y="16964"/>
                </a:cubicBezTo>
                <a:cubicBezTo>
                  <a:pt x="18187" y="16964"/>
                  <a:pt x="16856" y="16692"/>
                  <a:pt x="15649" y="16169"/>
                </a:cubicBezTo>
                <a:cubicBezTo>
                  <a:pt x="16800" y="15293"/>
                  <a:pt x="17727" y="14157"/>
                  <a:pt x="18254" y="12714"/>
                </a:cubicBezTo>
                <a:lnTo>
                  <a:pt x="18254" y="12715"/>
                </a:lnTo>
                <a:cubicBezTo>
                  <a:pt x="18352" y="12443"/>
                  <a:pt x="18438" y="12166"/>
                  <a:pt x="18507" y="11885"/>
                </a:cubicBezTo>
                <a:close/>
                <a:moveTo>
                  <a:pt x="10357" y="11801"/>
                </a:moveTo>
                <a:cubicBezTo>
                  <a:pt x="10814" y="13567"/>
                  <a:pt x="11948" y="15027"/>
                  <a:pt x="13414" y="16108"/>
                </a:cubicBezTo>
                <a:lnTo>
                  <a:pt x="13414" y="16109"/>
                </a:lnTo>
                <a:cubicBezTo>
                  <a:pt x="11937" y="16849"/>
                  <a:pt x="10221" y="17287"/>
                  <a:pt x="8552" y="17287"/>
                </a:cubicBezTo>
                <a:cubicBezTo>
                  <a:pt x="7559" y="17287"/>
                  <a:pt x="6583" y="17132"/>
                  <a:pt x="5684" y="16794"/>
                </a:cubicBezTo>
                <a:cubicBezTo>
                  <a:pt x="6276" y="14376"/>
                  <a:pt x="8033" y="12813"/>
                  <a:pt x="10357" y="11801"/>
                </a:cubicBezTo>
                <a:close/>
                <a:moveTo>
                  <a:pt x="14597" y="16860"/>
                </a:moveTo>
                <a:cubicBezTo>
                  <a:pt x="16211" y="17742"/>
                  <a:pt x="18071" y="18226"/>
                  <a:pt x="19836" y="18239"/>
                </a:cubicBezTo>
                <a:cubicBezTo>
                  <a:pt x="19855" y="18239"/>
                  <a:pt x="19875" y="18239"/>
                  <a:pt x="19894" y="18239"/>
                </a:cubicBezTo>
                <a:cubicBezTo>
                  <a:pt x="21057" y="18239"/>
                  <a:pt x="22193" y="17983"/>
                  <a:pt x="23243" y="17533"/>
                </a:cubicBezTo>
                <a:lnTo>
                  <a:pt x="23243" y="17533"/>
                </a:lnTo>
                <a:cubicBezTo>
                  <a:pt x="23754" y="19405"/>
                  <a:pt x="23580" y="21466"/>
                  <a:pt x="22464" y="23460"/>
                </a:cubicBezTo>
                <a:cubicBezTo>
                  <a:pt x="20882" y="26284"/>
                  <a:pt x="18005" y="27654"/>
                  <a:pt x="15044" y="27654"/>
                </a:cubicBezTo>
                <a:cubicBezTo>
                  <a:pt x="13094" y="27654"/>
                  <a:pt x="11108" y="27060"/>
                  <a:pt x="9432" y="25894"/>
                </a:cubicBezTo>
                <a:cubicBezTo>
                  <a:pt x="7730" y="24710"/>
                  <a:pt x="6408" y="22914"/>
                  <a:pt x="5813" y="20917"/>
                </a:cubicBezTo>
                <a:cubicBezTo>
                  <a:pt x="5908" y="20794"/>
                  <a:pt x="5926" y="20630"/>
                  <a:pt x="5860" y="20490"/>
                </a:cubicBezTo>
                <a:lnTo>
                  <a:pt x="5860" y="20490"/>
                </a:lnTo>
                <a:lnTo>
                  <a:pt x="5861" y="20491"/>
                </a:lnTo>
                <a:cubicBezTo>
                  <a:pt x="5707" y="20141"/>
                  <a:pt x="5589" y="19777"/>
                  <a:pt x="5511" y="19402"/>
                </a:cubicBezTo>
                <a:cubicBezTo>
                  <a:pt x="5467" y="18994"/>
                  <a:pt x="5455" y="18582"/>
                  <a:pt x="5478" y="18171"/>
                </a:cubicBezTo>
                <a:cubicBezTo>
                  <a:pt x="5480" y="18134"/>
                  <a:pt x="5485" y="18100"/>
                  <a:pt x="5488" y="18063"/>
                </a:cubicBezTo>
                <a:cubicBezTo>
                  <a:pt x="6301" y="18358"/>
                  <a:pt x="7183" y="18520"/>
                  <a:pt x="8115" y="18520"/>
                </a:cubicBezTo>
                <a:cubicBezTo>
                  <a:pt x="8208" y="18520"/>
                  <a:pt x="8302" y="18518"/>
                  <a:pt x="8396" y="18515"/>
                </a:cubicBezTo>
                <a:cubicBezTo>
                  <a:pt x="10491" y="18442"/>
                  <a:pt x="12735" y="17924"/>
                  <a:pt x="14597" y="16860"/>
                </a:cubicBezTo>
                <a:close/>
                <a:moveTo>
                  <a:pt x="9193" y="1"/>
                </a:moveTo>
                <a:cubicBezTo>
                  <a:pt x="6999" y="1"/>
                  <a:pt x="4863" y="714"/>
                  <a:pt x="3713" y="2437"/>
                </a:cubicBezTo>
                <a:cubicBezTo>
                  <a:pt x="1187" y="4294"/>
                  <a:pt x="0" y="7949"/>
                  <a:pt x="275" y="10991"/>
                </a:cubicBezTo>
                <a:cubicBezTo>
                  <a:pt x="530" y="13822"/>
                  <a:pt x="2073" y="16256"/>
                  <a:pt x="4353" y="17543"/>
                </a:cubicBezTo>
                <a:cubicBezTo>
                  <a:pt x="4334" y="18048"/>
                  <a:pt x="4379" y="18553"/>
                  <a:pt x="4485" y="19048"/>
                </a:cubicBezTo>
                <a:cubicBezTo>
                  <a:pt x="4501" y="20156"/>
                  <a:pt x="4704" y="21244"/>
                  <a:pt x="5099" y="22206"/>
                </a:cubicBezTo>
                <a:cubicBezTo>
                  <a:pt x="6782" y="26306"/>
                  <a:pt x="10993" y="28980"/>
                  <a:pt x="15346" y="28980"/>
                </a:cubicBezTo>
                <a:cubicBezTo>
                  <a:pt x="16130" y="28980"/>
                  <a:pt x="16918" y="28893"/>
                  <a:pt x="17698" y="28712"/>
                </a:cubicBezTo>
                <a:cubicBezTo>
                  <a:pt x="22311" y="27642"/>
                  <a:pt x="25477" y="22829"/>
                  <a:pt x="24876" y="18171"/>
                </a:cubicBezTo>
                <a:cubicBezTo>
                  <a:pt x="24815" y="17713"/>
                  <a:pt x="24717" y="17260"/>
                  <a:pt x="24582" y="16818"/>
                </a:cubicBezTo>
                <a:cubicBezTo>
                  <a:pt x="26550" y="15547"/>
                  <a:pt x="28024" y="13524"/>
                  <a:pt x="28441" y="11154"/>
                </a:cubicBezTo>
                <a:cubicBezTo>
                  <a:pt x="29253" y="6545"/>
                  <a:pt x="26353" y="2608"/>
                  <a:pt x="22191" y="938"/>
                </a:cubicBezTo>
                <a:cubicBezTo>
                  <a:pt x="20987" y="455"/>
                  <a:pt x="19607" y="199"/>
                  <a:pt x="18228" y="199"/>
                </a:cubicBezTo>
                <a:cubicBezTo>
                  <a:pt x="16729" y="199"/>
                  <a:pt x="15231" y="502"/>
                  <a:pt x="13964" y="1145"/>
                </a:cubicBezTo>
                <a:cubicBezTo>
                  <a:pt x="12626" y="428"/>
                  <a:pt x="10892" y="1"/>
                  <a:pt x="91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062748" y="776909"/>
            <a:ext cx="351926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 i="1"/>
              <a:t>SPMT thể hiện hình ảnh gì và được làm bằng vật liệu nào?</a:t>
            </a:r>
            <a:endParaRPr lang="en-US" sz="1800" i="1"/>
          </a:p>
        </p:txBody>
      </p:sp>
      <p:sp>
        <p:nvSpPr>
          <p:cNvPr id="10" name="Rectangle 9"/>
          <p:cNvSpPr/>
          <p:nvPr/>
        </p:nvSpPr>
        <p:spPr>
          <a:xfrm>
            <a:off x="1088872" y="1700239"/>
            <a:ext cx="354492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 i="1"/>
              <a:t>Hình ảnh nào là chính trên sản phẩm? Hình ảnh nào là hỗ trợ cho hình ảnh chính?</a:t>
            </a:r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088873" y="2952750"/>
            <a:ext cx="35812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 i="1"/>
              <a:t>Đọc tên các màu và chỉ cho bạn biết màu nào là màu cơ bản, màu thứ cấp, màu đậm</a:t>
            </a:r>
            <a:r>
              <a:rPr lang="nl-NL" sz="1800" i="1"/>
              <a:t>, </a:t>
            </a:r>
            <a:r>
              <a:rPr lang="nl-NL" sz="1800" i="1" smtClean="0"/>
              <a:t>nhạt</a:t>
            </a:r>
            <a:r>
              <a:rPr lang="nl-NL" sz="1800" i="1"/>
              <a:t>. </a:t>
            </a:r>
            <a:endParaRPr lang="en-US" sz="1800"/>
          </a:p>
        </p:txBody>
      </p:sp>
      <p:grpSp>
        <p:nvGrpSpPr>
          <p:cNvPr id="43" name="Google Shape;332;p43"/>
          <p:cNvGrpSpPr/>
          <p:nvPr/>
        </p:nvGrpSpPr>
        <p:grpSpPr>
          <a:xfrm rot="492870">
            <a:off x="468013" y="847596"/>
            <a:ext cx="498908" cy="581838"/>
            <a:chOff x="1183375" y="2536600"/>
            <a:chExt cx="1060600" cy="1114925"/>
          </a:xfrm>
        </p:grpSpPr>
        <p:sp>
          <p:nvSpPr>
            <p:cNvPr id="44" name="Google Shape;333;p43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4;p43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5;p43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6;p43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7;p43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;p43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9;p43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0;p43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1;p43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2;p43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3;p43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50271" y="4268399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800" i="1"/>
              <a:t>Bạn </a:t>
            </a:r>
            <a:r>
              <a:rPr lang="nl-NL" sz="1800" i="1"/>
              <a:t>thích </a:t>
            </a:r>
            <a:r>
              <a:rPr lang="nl-NL" sz="1800" i="1" smtClean="0"/>
              <a:t>SP nào </a:t>
            </a:r>
            <a:r>
              <a:rPr lang="nl-NL" sz="1800" i="1"/>
              <a:t>nhất? Vì sao? </a:t>
            </a:r>
            <a:endParaRPr lang="en-US" sz="1800"/>
          </a:p>
        </p:txBody>
      </p:sp>
      <p:pic>
        <p:nvPicPr>
          <p:cNvPr id="56" name="Picture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95" y="902580"/>
            <a:ext cx="3976805" cy="37351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build="p"/>
      <p:bldP spid="350" grpId="0" animBg="1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85750"/>
            <a:ext cx="4920343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Thảo luận nhóm: Nhận xét và đánh giá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2" name="Google Shape;394;p48"/>
          <p:cNvGrpSpPr/>
          <p:nvPr/>
        </p:nvGrpSpPr>
        <p:grpSpPr>
          <a:xfrm rot="21248119">
            <a:off x="3443149" y="1975207"/>
            <a:ext cx="2549593" cy="2736533"/>
            <a:chOff x="-331425" y="1579700"/>
            <a:chExt cx="1880250" cy="1905825"/>
          </a:xfrm>
          <a:solidFill>
            <a:schemeClr val="accent1">
              <a:lumMod val="50000"/>
            </a:schemeClr>
          </a:solidFill>
        </p:grpSpPr>
        <p:sp>
          <p:nvSpPr>
            <p:cNvPr id="23" name="Google Shape;395;p48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0013" dist="19050" dir="1200000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6;p48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71438" dist="19050" dir="1200000" algn="bl" rotWithShape="0">
                <a:srgbClr val="000000">
                  <a:alpha val="4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7;p48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4216128" y="2834715"/>
            <a:ext cx="160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i="1">
                <a:solidFill>
                  <a:schemeClr val="bg1">
                    <a:lumMod val="20000"/>
                    <a:lumOff val="80000"/>
                  </a:schemeClr>
                </a:solidFill>
              </a:rPr>
              <a:t>Vật liệu sử dụng trong SPMT</a:t>
            </a:r>
            <a:endParaRPr lang="en-US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3" name="Google Shape;394;p48"/>
          <p:cNvGrpSpPr/>
          <p:nvPr/>
        </p:nvGrpSpPr>
        <p:grpSpPr>
          <a:xfrm rot="21195675">
            <a:off x="940556" y="987309"/>
            <a:ext cx="2687773" cy="2928796"/>
            <a:chOff x="-331425" y="1579700"/>
            <a:chExt cx="1880250" cy="1905825"/>
          </a:xfrm>
          <a:solidFill>
            <a:schemeClr val="accent5">
              <a:lumMod val="75000"/>
            </a:schemeClr>
          </a:solidFill>
        </p:grpSpPr>
        <p:sp>
          <p:nvSpPr>
            <p:cNvPr id="34" name="Google Shape;395;p48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0013" dist="19050" dir="1200000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6;p48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71438" dist="19050" dir="1200000" algn="bl" rotWithShape="0">
                <a:srgbClr val="000000">
                  <a:alpha val="4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7;p48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465769" y="1852110"/>
            <a:ext cx="196809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i="1">
                <a:solidFill>
                  <a:schemeClr val="bg1">
                    <a:lumMod val="20000"/>
                    <a:lumOff val="80000"/>
                  </a:schemeClr>
                </a:solidFill>
              </a:rPr>
              <a:t>Nội dung ý tưởng, màu sắc, sắp xếp nhóm chính – phụ hình ảnh thầy cô, nhà </a:t>
            </a:r>
            <a:r>
              <a:rPr lang="nl-NL" i="1">
                <a:solidFill>
                  <a:schemeClr val="bg1">
                    <a:lumMod val="20000"/>
                    <a:lumOff val="80000"/>
                  </a:schemeClr>
                </a:solidFill>
              </a:rPr>
              <a:t>trường </a:t>
            </a:r>
            <a:r>
              <a:rPr lang="nl-NL" i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trên TPMT</a:t>
            </a:r>
            <a:endParaRPr lang="en-US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8" name="Google Shape;394;p48"/>
          <p:cNvGrpSpPr/>
          <p:nvPr/>
        </p:nvGrpSpPr>
        <p:grpSpPr>
          <a:xfrm rot="21096137">
            <a:off x="5621916" y="1030875"/>
            <a:ext cx="2549593" cy="2947501"/>
            <a:chOff x="-331425" y="1579700"/>
            <a:chExt cx="1880250" cy="1905825"/>
          </a:xfrm>
          <a:solidFill>
            <a:schemeClr val="accent2">
              <a:lumMod val="75000"/>
            </a:schemeClr>
          </a:solidFill>
        </p:grpSpPr>
        <p:sp>
          <p:nvSpPr>
            <p:cNvPr id="39" name="Google Shape;395;p48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0013" dist="19050" dir="1200000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6;p48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71438" dist="19050" dir="1200000" algn="bl" rotWithShape="0">
                <a:srgbClr val="000000">
                  <a:alpha val="4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7;p48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ectangle 41"/>
          <p:cNvSpPr/>
          <p:nvPr/>
        </p:nvSpPr>
        <p:spPr>
          <a:xfrm>
            <a:off x="6125878" y="1719435"/>
            <a:ext cx="19530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i="1">
                <a:solidFill>
                  <a:schemeClr val="bg1">
                    <a:lumMod val="20000"/>
                    <a:lumOff val="80000"/>
                  </a:schemeClr>
                </a:solidFill>
              </a:rPr>
              <a:t>Cách thể hiện khác nhau về hình ảnh thầy cô ở mỗi chất liệu như màu vẽ, đất nặn, giấy bìa, thủ công trong tạo hình SPMT 3D</a:t>
            </a:r>
            <a:endParaRPr lang="en-US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6956" y="3633050"/>
            <a:ext cx="1551002" cy="151045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7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38150"/>
            <a:ext cx="3886200" cy="42672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67440" y="895350"/>
            <a:ext cx="3477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smtClean="0"/>
              <a:t>HOẠT ĐỘNG 4. VẬN DỤNG</a:t>
            </a:r>
            <a:endParaRPr lang="en-US" sz="2000"/>
          </a:p>
        </p:txBody>
      </p:sp>
      <p:pic>
        <p:nvPicPr>
          <p:cNvPr id="30" name="Google Shape;224;p34"/>
          <p:cNvPicPr preferRelativeResize="0"/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 rot="10800000">
            <a:off x="576943" y="1428750"/>
            <a:ext cx="3810000" cy="2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76943" y="1809750"/>
            <a:ext cx="3842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800" i="1"/>
              <a:t>Vật liệu chuẩn bị làm báo tường. </a:t>
            </a:r>
            <a:endParaRPr lang="en-US" sz="180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800" i="1" smtClean="0"/>
              <a:t>Các </a:t>
            </a:r>
            <a:r>
              <a:rPr lang="nl-NL" sz="1800" i="1"/>
              <a:t>bước làm </a:t>
            </a:r>
            <a:r>
              <a:rPr lang="nl-NL" sz="1800" i="1"/>
              <a:t>báo </a:t>
            </a:r>
            <a:r>
              <a:rPr lang="nl-NL" sz="1800" i="1" smtClean="0"/>
              <a:t>tường</a:t>
            </a:r>
            <a:endParaRPr lang="en-US" sz="1800"/>
          </a:p>
        </p:txBody>
      </p:sp>
      <p:pic>
        <p:nvPicPr>
          <p:cNvPr id="3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65463" y="2876550"/>
            <a:ext cx="2432960" cy="20744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321;p43"/>
          <p:cNvGrpSpPr/>
          <p:nvPr/>
        </p:nvGrpSpPr>
        <p:grpSpPr>
          <a:xfrm>
            <a:off x="1066765" y="285750"/>
            <a:ext cx="2209801" cy="515938"/>
            <a:chOff x="-82425" y="1854000"/>
            <a:chExt cx="1631250" cy="1631525"/>
          </a:xfrm>
        </p:grpSpPr>
        <p:sp>
          <p:nvSpPr>
            <p:cNvPr id="25" name="Google Shape;322;p43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3;p43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325;p43"/>
          <p:cNvSpPr txBox="1">
            <a:spLocks/>
          </p:cNvSpPr>
          <p:nvPr/>
        </p:nvSpPr>
        <p:spPr>
          <a:xfrm>
            <a:off x="1499838" y="198019"/>
            <a:ext cx="2863844" cy="94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600"/>
              </a:spcAft>
              <a:buFont typeface="Roboto Mono Medium"/>
              <a:buNone/>
            </a:pPr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 LIỆU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pSp>
        <p:nvGrpSpPr>
          <p:cNvPr id="28" name="Google Shape;321;p43"/>
          <p:cNvGrpSpPr/>
          <p:nvPr/>
        </p:nvGrpSpPr>
        <p:grpSpPr>
          <a:xfrm>
            <a:off x="4672401" y="288928"/>
            <a:ext cx="4038600" cy="758822"/>
            <a:chOff x="-82425" y="1854000"/>
            <a:chExt cx="1631250" cy="1631525"/>
          </a:xfrm>
        </p:grpSpPr>
        <p:sp>
          <p:nvSpPr>
            <p:cNvPr id="29" name="Google Shape;322;p43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3;p43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25;p43"/>
          <p:cNvSpPr txBox="1">
            <a:spLocks/>
          </p:cNvSpPr>
          <p:nvPr/>
        </p:nvSpPr>
        <p:spPr>
          <a:xfrm>
            <a:off x="5129637" y="419101"/>
            <a:ext cx="3148328" cy="94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600"/>
              </a:spcAft>
              <a:buFont typeface="Roboto Mono Medium"/>
              <a:buNone/>
            </a:pPr>
            <a:r>
              <a:rPr lang="en-US" sz="1600" b="1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CÁC BƯỚC LÀM BÁO TƯỜNG</a:t>
            </a:r>
            <a:endParaRPr lang="en-US" sz="1600" b="1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3" y="798589"/>
            <a:ext cx="1781175" cy="135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92597"/>
            <a:ext cx="1620482" cy="148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3" y="2173646"/>
            <a:ext cx="146540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27" y="2915644"/>
            <a:ext cx="1195059" cy="15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95550"/>
            <a:ext cx="107795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p-Down Arrow 2"/>
          <p:cNvSpPr/>
          <p:nvPr/>
        </p:nvSpPr>
        <p:spPr>
          <a:xfrm>
            <a:off x="5008147" y="1047750"/>
            <a:ext cx="356763" cy="3352800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4951254" y="1476584"/>
            <a:ext cx="3202146" cy="48556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Chọn tên đầu báo</a:t>
            </a:r>
            <a:endParaRPr lang="en-US" sz="200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4962140" y="2183740"/>
            <a:ext cx="3191260" cy="48556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Trang trí xung quanh</a:t>
            </a:r>
            <a:endParaRPr lang="en-US" sz="200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4940368" y="2843317"/>
            <a:ext cx="3213032" cy="48556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Viết nội dung báo tường</a:t>
            </a:r>
            <a:endParaRPr lang="en-US" sz="200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4962140" y="3533984"/>
            <a:ext cx="3191260" cy="48556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Hoàn thiện</a:t>
            </a:r>
            <a:endParaRPr lang="en-US" sz="200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" grpId="0" animBg="1"/>
      <p:bldP spid="4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381913"/>
            <a:ext cx="2057400" cy="2040085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7" name="Google Shape;457;p52"/>
          <p:cNvSpPr/>
          <p:nvPr/>
        </p:nvSpPr>
        <p:spPr>
          <a:xfrm>
            <a:off x="1371600" y="324272"/>
            <a:ext cx="1253610" cy="738785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40035" y="0"/>
                </a:moveTo>
                <a:lnTo>
                  <a:pt x="0" y="15402"/>
                </a:lnTo>
                <a:cubicBezTo>
                  <a:pt x="0" y="15402"/>
                  <a:pt x="1513" y="15761"/>
                  <a:pt x="1873" y="16638"/>
                </a:cubicBezTo>
                <a:cubicBezTo>
                  <a:pt x="2237" y="17514"/>
                  <a:pt x="1524" y="18526"/>
                  <a:pt x="1524" y="18526"/>
                </a:cubicBezTo>
                <a:cubicBezTo>
                  <a:pt x="1524" y="18526"/>
                  <a:pt x="2999" y="18885"/>
                  <a:pt x="3380" y="19816"/>
                </a:cubicBezTo>
                <a:cubicBezTo>
                  <a:pt x="3767" y="20752"/>
                  <a:pt x="2885" y="22439"/>
                  <a:pt x="2885" y="22439"/>
                </a:cubicBezTo>
                <a:cubicBezTo>
                  <a:pt x="2885" y="22439"/>
                  <a:pt x="4447" y="23011"/>
                  <a:pt x="4703" y="23631"/>
                </a:cubicBezTo>
                <a:cubicBezTo>
                  <a:pt x="4958" y="24252"/>
                  <a:pt x="4327" y="25960"/>
                  <a:pt x="4327" y="25960"/>
                </a:cubicBezTo>
                <a:lnTo>
                  <a:pt x="44051" y="10684"/>
                </a:lnTo>
                <a:cubicBezTo>
                  <a:pt x="41510" y="9791"/>
                  <a:pt x="42609" y="7168"/>
                  <a:pt x="42609" y="7168"/>
                </a:cubicBezTo>
                <a:cubicBezTo>
                  <a:pt x="42609" y="7168"/>
                  <a:pt x="41521" y="6466"/>
                  <a:pt x="41047" y="5753"/>
                </a:cubicBezTo>
                <a:cubicBezTo>
                  <a:pt x="40574" y="5040"/>
                  <a:pt x="41434" y="3418"/>
                  <a:pt x="41434" y="3418"/>
                </a:cubicBezTo>
                <a:cubicBezTo>
                  <a:pt x="41434" y="3418"/>
                  <a:pt x="39806" y="2993"/>
                  <a:pt x="39491" y="2221"/>
                </a:cubicBezTo>
                <a:cubicBezTo>
                  <a:pt x="39175" y="1442"/>
                  <a:pt x="40035" y="0"/>
                  <a:pt x="40035" y="0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8" name="Google Shape;458;p5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2863"/>
            <a:ext cx="2057399" cy="2040084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9" name="Google Shape;459;p52"/>
          <p:cNvSpPr/>
          <p:nvPr/>
        </p:nvSpPr>
        <p:spPr>
          <a:xfrm rot="1736031">
            <a:off x="6568490" y="245101"/>
            <a:ext cx="1253589" cy="738773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40035" y="0"/>
                </a:moveTo>
                <a:lnTo>
                  <a:pt x="0" y="15402"/>
                </a:lnTo>
                <a:cubicBezTo>
                  <a:pt x="0" y="15402"/>
                  <a:pt x="1513" y="15761"/>
                  <a:pt x="1873" y="16638"/>
                </a:cubicBezTo>
                <a:cubicBezTo>
                  <a:pt x="2237" y="17514"/>
                  <a:pt x="1524" y="18526"/>
                  <a:pt x="1524" y="18526"/>
                </a:cubicBezTo>
                <a:cubicBezTo>
                  <a:pt x="1524" y="18526"/>
                  <a:pt x="2999" y="18885"/>
                  <a:pt x="3380" y="19816"/>
                </a:cubicBezTo>
                <a:cubicBezTo>
                  <a:pt x="3767" y="20752"/>
                  <a:pt x="2885" y="22439"/>
                  <a:pt x="2885" y="22439"/>
                </a:cubicBezTo>
                <a:cubicBezTo>
                  <a:pt x="2885" y="22439"/>
                  <a:pt x="4447" y="23011"/>
                  <a:pt x="4703" y="23631"/>
                </a:cubicBezTo>
                <a:cubicBezTo>
                  <a:pt x="4958" y="24252"/>
                  <a:pt x="4327" y="25960"/>
                  <a:pt x="4327" y="25960"/>
                </a:cubicBezTo>
                <a:lnTo>
                  <a:pt x="44051" y="10684"/>
                </a:lnTo>
                <a:cubicBezTo>
                  <a:pt x="41510" y="9791"/>
                  <a:pt x="42609" y="7168"/>
                  <a:pt x="42609" y="7168"/>
                </a:cubicBezTo>
                <a:cubicBezTo>
                  <a:pt x="42609" y="7168"/>
                  <a:pt x="41521" y="6466"/>
                  <a:pt x="41047" y="5753"/>
                </a:cubicBezTo>
                <a:cubicBezTo>
                  <a:pt x="40574" y="5040"/>
                  <a:pt x="41434" y="3418"/>
                  <a:pt x="41434" y="3418"/>
                </a:cubicBezTo>
                <a:cubicBezTo>
                  <a:pt x="41434" y="3418"/>
                  <a:pt x="39806" y="2993"/>
                  <a:pt x="39491" y="2221"/>
                </a:cubicBezTo>
                <a:cubicBezTo>
                  <a:pt x="39175" y="1442"/>
                  <a:pt x="40035" y="0"/>
                  <a:pt x="40035" y="0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3352800" y="93432"/>
            <a:ext cx="2438401" cy="1147577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Thực hiện làm báo tường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657" y="2343150"/>
            <a:ext cx="3853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600" i="1">
                <a:solidFill>
                  <a:srgbClr val="002060"/>
                </a:solidFill>
              </a:rPr>
              <a:t>Chọn tên đầu báo tường sao cho thể hiện được tình cảm biết ơn của mình tới </a:t>
            </a:r>
            <a:r>
              <a:rPr lang="nl-NL" sz="1600" i="1">
                <a:solidFill>
                  <a:srgbClr val="002060"/>
                </a:solidFill>
              </a:rPr>
              <a:t>thầy </a:t>
            </a:r>
            <a:r>
              <a:rPr lang="nl-NL" sz="1600" i="1" smtClean="0">
                <a:solidFill>
                  <a:srgbClr val="002060"/>
                </a:solidFill>
              </a:rPr>
              <a:t>cô.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600" i="1" smtClean="0">
                <a:solidFill>
                  <a:srgbClr val="002060"/>
                </a:solidFill>
              </a:rPr>
              <a:t>Cách </a:t>
            </a:r>
            <a:r>
              <a:rPr lang="nl-NL" sz="1600" i="1">
                <a:solidFill>
                  <a:srgbClr val="002060"/>
                </a:solidFill>
              </a:rPr>
              <a:t>chọn màu cho đầu báo: màu tươi sáng, rực rỡ; chữ viết đầu báo nên to, rõ ràng, có trang trí đẹp mắt</a:t>
            </a:r>
            <a:r>
              <a:rPr lang="nl-NL" sz="1600" i="1">
                <a:solidFill>
                  <a:srgbClr val="002060"/>
                </a:solidFill>
              </a:rPr>
              <a:t>. </a:t>
            </a:r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20342" y="2364357"/>
            <a:ext cx="3842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600" i="1">
                <a:solidFill>
                  <a:srgbClr val="002060"/>
                </a:solidFill>
              </a:rPr>
              <a:t>Chọn các bài hát, bài văn thơ, </a:t>
            </a:r>
            <a:r>
              <a:rPr lang="nl-NL" sz="1600" i="1">
                <a:solidFill>
                  <a:srgbClr val="002060"/>
                </a:solidFill>
              </a:rPr>
              <a:t>truyện</a:t>
            </a:r>
            <a:r>
              <a:rPr lang="nl-NL" sz="1600" i="1" smtClean="0">
                <a:solidFill>
                  <a:srgbClr val="002060"/>
                </a:solidFill>
              </a:rPr>
              <a:t>, ....</a:t>
            </a:r>
            <a:r>
              <a:rPr lang="nl-NL" sz="1600" i="1">
                <a:solidFill>
                  <a:srgbClr val="002060"/>
                </a:solidFill>
              </a:rPr>
              <a:t>cho nội dung bài báo. </a:t>
            </a:r>
            <a:endParaRPr lang="en-US" sz="160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600" i="1" smtClean="0">
                <a:solidFill>
                  <a:srgbClr val="002060"/>
                </a:solidFill>
              </a:rPr>
              <a:t>Vẽ</a:t>
            </a:r>
            <a:r>
              <a:rPr lang="nl-NL" sz="1600" i="1">
                <a:solidFill>
                  <a:srgbClr val="002060"/>
                </a:solidFill>
              </a:rPr>
              <a:t>, trang trí; cắt, dán giấy theo hình yêu thích hoặc viết từng bài lên tờ giấy. Nên sử dụng các hình </a:t>
            </a:r>
            <a:r>
              <a:rPr lang="nl-NL" sz="1600" i="1">
                <a:solidFill>
                  <a:srgbClr val="002060"/>
                </a:solidFill>
              </a:rPr>
              <a:t>ảnh </a:t>
            </a:r>
            <a:r>
              <a:rPr lang="nl-NL" sz="1600" i="1" smtClean="0">
                <a:solidFill>
                  <a:srgbClr val="002060"/>
                </a:solidFill>
              </a:rPr>
              <a:t>trang </a:t>
            </a:r>
            <a:r>
              <a:rPr lang="nl-NL" sz="1600" i="1">
                <a:solidFill>
                  <a:srgbClr val="002060"/>
                </a:solidFill>
              </a:rPr>
              <a:t>trí xung quanh báo </a:t>
            </a:r>
            <a:r>
              <a:rPr lang="nl-NL" sz="1600" i="1">
                <a:solidFill>
                  <a:srgbClr val="002060"/>
                </a:solidFill>
              </a:rPr>
              <a:t>cho </a:t>
            </a:r>
            <a:r>
              <a:rPr lang="nl-NL" sz="1600" i="1" smtClean="0">
                <a:solidFill>
                  <a:srgbClr val="002060"/>
                </a:solidFill>
              </a:rPr>
              <a:t>đẹp. </a:t>
            </a:r>
            <a:endParaRPr lang="en-US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93521" y="361950"/>
            <a:ext cx="22860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KHỞI ĐỘNG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894289"/>
            <a:ext cx="4540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Học sinh quan sát tranh vẽ về thầy cô:</a:t>
            </a:r>
            <a:endParaRPr lang="en-US" sz="2000"/>
          </a:p>
        </p:txBody>
      </p:sp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06207"/>
            <a:ext cx="2362200" cy="169894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21" y="1367324"/>
            <a:ext cx="2286000" cy="173782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92594"/>
            <a:ext cx="2262667" cy="17125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9496" y="3333750"/>
            <a:ext cx="4939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Học sinh nghe một số bài hát về thầy cô:</a:t>
            </a:r>
            <a:endParaRPr lang="en-US" sz="2000"/>
          </a:p>
        </p:txBody>
      </p:sp>
      <p:sp>
        <p:nvSpPr>
          <p:cNvPr id="5" name="Snip Single Corner Rectangle 4"/>
          <p:cNvSpPr/>
          <p:nvPr/>
        </p:nvSpPr>
        <p:spPr>
          <a:xfrm>
            <a:off x="1433804" y="3876869"/>
            <a:ext cx="2895600" cy="5334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Bông hồng tặng cô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3" name="Snip Single Corner Rectangle 12"/>
          <p:cNvSpPr/>
          <p:nvPr/>
        </p:nvSpPr>
        <p:spPr>
          <a:xfrm>
            <a:off x="5181600" y="3876869"/>
            <a:ext cx="2895600" cy="5334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Mái trường mến yêu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6" name="Bong-Hong-Tang-Co-Song-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31721" y="3996295"/>
            <a:ext cx="433412" cy="433412"/>
          </a:xfrm>
          <a:prstGeom prst="rect">
            <a:avLst/>
          </a:prstGeom>
        </p:spPr>
      </p:pic>
      <p:pic>
        <p:nvPicPr>
          <p:cNvPr id="7" name="Mai-Truong-Men-Yeu-Be-Nhu-Quy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3400" y="3960934"/>
            <a:ext cx="469321" cy="469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4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/>
      <p:bldP spid="11" grpId="0"/>
      <p:bldP spid="5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4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729280">
            <a:off x="1715436" y="2414935"/>
            <a:ext cx="1168516" cy="68943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4"/>
          <p:cNvSpPr txBox="1"/>
          <p:nvPr/>
        </p:nvSpPr>
        <p:spPr>
          <a:xfrm>
            <a:off x="1761575" y="514350"/>
            <a:ext cx="562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mtClean="0">
                <a:solidFill>
                  <a:srgbClr val="B44141"/>
                </a:solidFill>
                <a:latin typeface="+mj-lt"/>
                <a:ea typeface="Concert One"/>
                <a:cs typeface="Concert One"/>
                <a:sym typeface="Concert One"/>
              </a:rPr>
              <a:t>HOẠT ĐỘNG NHÓM</a:t>
            </a:r>
            <a:endParaRPr sz="2400" b="1">
              <a:solidFill>
                <a:srgbClr val="B44141"/>
              </a:solidFill>
              <a:latin typeface="+mj-lt"/>
              <a:ea typeface="Concert One"/>
              <a:cs typeface="Concert One"/>
              <a:sym typeface="Concert One"/>
            </a:endParaRPr>
          </a:p>
        </p:txBody>
      </p:sp>
      <p:sp>
        <p:nvSpPr>
          <p:cNvPr id="472" name="Google Shape;472;p54"/>
          <p:cNvSpPr txBox="1"/>
          <p:nvPr/>
        </p:nvSpPr>
        <p:spPr>
          <a:xfrm>
            <a:off x="1688156" y="2482825"/>
            <a:ext cx="12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mtClean="0">
                <a:solidFill>
                  <a:srgbClr val="595959"/>
                </a:solidFill>
                <a:latin typeface="+mj-lt"/>
                <a:ea typeface="Concert One"/>
                <a:cs typeface="Concert One"/>
                <a:sym typeface="Concert One"/>
              </a:rPr>
              <a:t>1</a:t>
            </a:r>
            <a:endParaRPr sz="2800" b="1">
              <a:solidFill>
                <a:srgbClr val="595959"/>
              </a:solidFill>
              <a:latin typeface="+mj-lt"/>
              <a:ea typeface="Concert One"/>
              <a:cs typeface="Concert One"/>
              <a:sym typeface="Concert One"/>
            </a:endParaRPr>
          </a:p>
        </p:txBody>
      </p:sp>
      <p:pic>
        <p:nvPicPr>
          <p:cNvPr id="473" name="Google Shape;473;p54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729280">
            <a:off x="3362160" y="2414935"/>
            <a:ext cx="1168516" cy="6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4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729280">
            <a:off x="5008885" y="2414935"/>
            <a:ext cx="1168516" cy="6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4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729280">
            <a:off x="6655016" y="2414935"/>
            <a:ext cx="1168516" cy="68943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4"/>
          <p:cNvSpPr txBox="1"/>
          <p:nvPr/>
        </p:nvSpPr>
        <p:spPr>
          <a:xfrm>
            <a:off x="3347356" y="2482825"/>
            <a:ext cx="12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mtClean="0">
                <a:solidFill>
                  <a:srgbClr val="595959"/>
                </a:solidFill>
                <a:latin typeface="+mj-lt"/>
                <a:ea typeface="Concert One"/>
                <a:cs typeface="Concert One"/>
                <a:sym typeface="Concert One"/>
              </a:rPr>
              <a:t>2</a:t>
            </a:r>
            <a:endParaRPr sz="1800" b="1">
              <a:solidFill>
                <a:srgbClr val="595959"/>
              </a:solidFill>
              <a:latin typeface="+mj-lt"/>
              <a:ea typeface="Concert One"/>
              <a:cs typeface="Concert One"/>
              <a:sym typeface="Concert One"/>
            </a:endParaRPr>
          </a:p>
        </p:txBody>
      </p:sp>
      <p:sp>
        <p:nvSpPr>
          <p:cNvPr id="477" name="Google Shape;477;p54"/>
          <p:cNvSpPr txBox="1"/>
          <p:nvPr/>
        </p:nvSpPr>
        <p:spPr>
          <a:xfrm>
            <a:off x="4994081" y="2482825"/>
            <a:ext cx="12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mtClean="0">
                <a:solidFill>
                  <a:srgbClr val="595959"/>
                </a:solidFill>
                <a:latin typeface="+mj-lt"/>
                <a:ea typeface="Concert One"/>
                <a:cs typeface="Concert One"/>
                <a:sym typeface="Concert One"/>
              </a:rPr>
              <a:t>3</a:t>
            </a:r>
            <a:endParaRPr sz="1800" b="1">
              <a:solidFill>
                <a:srgbClr val="595959"/>
              </a:solidFill>
              <a:latin typeface="+mj-lt"/>
              <a:ea typeface="Concert One"/>
              <a:cs typeface="Concert One"/>
              <a:sym typeface="Concert One"/>
            </a:endParaRPr>
          </a:p>
        </p:txBody>
      </p:sp>
      <p:sp>
        <p:nvSpPr>
          <p:cNvPr id="478" name="Google Shape;478;p54"/>
          <p:cNvSpPr txBox="1"/>
          <p:nvPr/>
        </p:nvSpPr>
        <p:spPr>
          <a:xfrm>
            <a:off x="6624111" y="2482825"/>
            <a:ext cx="12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mtClean="0">
                <a:solidFill>
                  <a:srgbClr val="595959"/>
                </a:solidFill>
                <a:latin typeface="+mj-lt"/>
                <a:ea typeface="Concert One"/>
                <a:cs typeface="Concert One"/>
                <a:sym typeface="Concert One"/>
              </a:rPr>
              <a:t>4</a:t>
            </a:r>
            <a:endParaRPr sz="1800" b="1">
              <a:solidFill>
                <a:srgbClr val="595959"/>
              </a:solidFill>
              <a:latin typeface="+mj-lt"/>
              <a:ea typeface="Concert One"/>
              <a:cs typeface="Concert One"/>
              <a:sym typeface="Concert One"/>
            </a:endParaRPr>
          </a:p>
        </p:txBody>
      </p:sp>
      <p:sp>
        <p:nvSpPr>
          <p:cNvPr id="479" name="Google Shape;479;p54"/>
          <p:cNvSpPr txBox="1"/>
          <p:nvPr/>
        </p:nvSpPr>
        <p:spPr>
          <a:xfrm>
            <a:off x="1499572" y="3312418"/>
            <a:ext cx="1521645" cy="10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1600"/>
              </a:spcAft>
            </a:pPr>
            <a:r>
              <a:rPr lang="nl-NL" sz="1800" i="1"/>
              <a:t>Thống nhất tên </a:t>
            </a:r>
            <a:r>
              <a:rPr lang="nl-NL" sz="1800" i="1"/>
              <a:t>đầu </a:t>
            </a:r>
            <a:r>
              <a:rPr lang="nl-NL" sz="1800" i="1" smtClean="0"/>
              <a:t>báo</a:t>
            </a:r>
            <a:endParaRPr sz="1800">
              <a:solidFill>
                <a:srgbClr val="595959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481" name="Google Shape;481;p54"/>
          <p:cNvSpPr txBox="1"/>
          <p:nvPr/>
        </p:nvSpPr>
        <p:spPr>
          <a:xfrm>
            <a:off x="2741020" y="1161633"/>
            <a:ext cx="2803909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1600"/>
              </a:spcAft>
            </a:pPr>
            <a:r>
              <a:rPr lang="nl-NL" sz="1800" i="1"/>
              <a:t>Thống nhất nội dung thể hiện của báo tường</a:t>
            </a:r>
            <a:endParaRPr sz="1800">
              <a:solidFill>
                <a:srgbClr val="595959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482" name="Google Shape;482;p54"/>
          <p:cNvSpPr txBox="1"/>
          <p:nvPr/>
        </p:nvSpPr>
        <p:spPr>
          <a:xfrm>
            <a:off x="4488178" y="3249574"/>
            <a:ext cx="2459532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1600"/>
              </a:spcAft>
            </a:pPr>
            <a:r>
              <a:rPr lang="nl-NL" sz="1800" i="1"/>
              <a:t>Tìm kiếm, sưu tầm vật liệu để làm báo tường. </a:t>
            </a:r>
            <a:endParaRPr sz="1800">
              <a:solidFill>
                <a:srgbClr val="595959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pic>
        <p:nvPicPr>
          <p:cNvPr id="483" name="Google Shape;483;p5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5400000">
            <a:off x="3733455" y="2153741"/>
            <a:ext cx="425926" cy="1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5400000">
            <a:off x="7026324" y="2115450"/>
            <a:ext cx="425926" cy="1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5395070" y="3150549"/>
            <a:ext cx="425926" cy="1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2086720" y="3190962"/>
            <a:ext cx="425926" cy="1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4;p34"/>
          <p:cNvPicPr preferRelativeResize="0"/>
          <p:nvPr/>
        </p:nvPicPr>
        <p:blipFill>
          <a:blip r:embed="rId5">
            <a:alphaModFix amt="56000"/>
          </a:blip>
          <a:stretch>
            <a:fillRect/>
          </a:stretch>
        </p:blipFill>
        <p:spPr>
          <a:xfrm rot="10800000">
            <a:off x="3032103" y="912869"/>
            <a:ext cx="3116112" cy="216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82;p54"/>
          <p:cNvSpPr txBox="1"/>
          <p:nvPr/>
        </p:nvSpPr>
        <p:spPr>
          <a:xfrm>
            <a:off x="5910496" y="1167123"/>
            <a:ext cx="2459532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1600"/>
              </a:spcAft>
            </a:pPr>
            <a:r>
              <a:rPr lang="nl-NL" sz="1800" i="1" smtClean="0"/>
              <a:t>Phân công nhiệm vụ và thực hiện</a:t>
            </a:r>
            <a:endParaRPr sz="1800">
              <a:solidFill>
                <a:srgbClr val="595959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/>
      <p:bldP spid="472" grpId="0"/>
      <p:bldP spid="476" grpId="0"/>
      <p:bldP spid="477" grpId="0"/>
      <p:bldP spid="478" grpId="0"/>
      <p:bldP spid="479" grpId="0"/>
      <p:bldP spid="481" grpId="0"/>
      <p:bldP spid="482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5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">
            <a:off x="5844296" y="1083627"/>
            <a:ext cx="1944559" cy="274912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58"/>
          <p:cNvSpPr txBox="1">
            <a:spLocks noGrp="1"/>
          </p:cNvSpPr>
          <p:nvPr>
            <p:ph type="title"/>
          </p:nvPr>
        </p:nvSpPr>
        <p:spPr>
          <a:xfrm>
            <a:off x="533400" y="514350"/>
            <a:ext cx="3962399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latin typeface="+mj-lt"/>
              </a:rPr>
              <a:t>TRƯNG BÀY, NHẬN XÉT</a:t>
            </a:r>
            <a:endParaRPr sz="2400">
              <a:latin typeface="+mj-lt"/>
            </a:endParaRPr>
          </a:p>
        </p:txBody>
      </p:sp>
      <p:grpSp>
        <p:nvGrpSpPr>
          <p:cNvPr id="511" name="Google Shape;511;p58"/>
          <p:cNvGrpSpPr/>
          <p:nvPr/>
        </p:nvGrpSpPr>
        <p:grpSpPr>
          <a:xfrm rot="5400000">
            <a:off x="5027403" y="1282991"/>
            <a:ext cx="3600065" cy="2577461"/>
            <a:chOff x="2556950" y="2043625"/>
            <a:chExt cx="2458725" cy="1760200"/>
          </a:xfrm>
        </p:grpSpPr>
        <p:sp>
          <p:nvSpPr>
            <p:cNvPr id="512" name="Google Shape;512;p58"/>
            <p:cNvSpPr/>
            <p:nvPr/>
          </p:nvSpPr>
          <p:spPr>
            <a:xfrm>
              <a:off x="2556950" y="2043625"/>
              <a:ext cx="2458725" cy="1760200"/>
            </a:xfrm>
            <a:custGeom>
              <a:avLst/>
              <a:gdLst/>
              <a:ahLst/>
              <a:cxnLst/>
              <a:rect l="l" t="t" r="r" b="b"/>
              <a:pathLst>
                <a:path w="98349" h="70408" extrusionOk="0">
                  <a:moveTo>
                    <a:pt x="90818" y="1816"/>
                  </a:moveTo>
                  <a:cubicBezTo>
                    <a:pt x="92383" y="1969"/>
                    <a:pt x="93897" y="2373"/>
                    <a:pt x="95019" y="3508"/>
                  </a:cubicBezTo>
                  <a:cubicBezTo>
                    <a:pt x="96028" y="4532"/>
                    <a:pt x="96504" y="5893"/>
                    <a:pt x="96734" y="7309"/>
                  </a:cubicBezTo>
                  <a:cubicBezTo>
                    <a:pt x="96493" y="6832"/>
                    <a:pt x="96285" y="6466"/>
                    <a:pt x="96173" y="6300"/>
                  </a:cubicBezTo>
                  <a:cubicBezTo>
                    <a:pt x="94887" y="4384"/>
                    <a:pt x="92996" y="2705"/>
                    <a:pt x="90818" y="1816"/>
                  </a:cubicBezTo>
                  <a:close/>
                  <a:moveTo>
                    <a:pt x="11961" y="1646"/>
                  </a:moveTo>
                  <a:cubicBezTo>
                    <a:pt x="12129" y="1646"/>
                    <a:pt x="12296" y="1647"/>
                    <a:pt x="12463" y="1647"/>
                  </a:cubicBezTo>
                  <a:cubicBezTo>
                    <a:pt x="15236" y="1651"/>
                    <a:pt x="18010" y="1674"/>
                    <a:pt x="20784" y="1688"/>
                  </a:cubicBezTo>
                  <a:lnTo>
                    <a:pt x="53375" y="1849"/>
                  </a:lnTo>
                  <a:cubicBezTo>
                    <a:pt x="58769" y="1875"/>
                    <a:pt x="64162" y="1907"/>
                    <a:pt x="69553" y="1907"/>
                  </a:cubicBezTo>
                  <a:cubicBezTo>
                    <a:pt x="75895" y="1907"/>
                    <a:pt x="82236" y="1863"/>
                    <a:pt x="88576" y="1717"/>
                  </a:cubicBezTo>
                  <a:cubicBezTo>
                    <a:pt x="89068" y="1724"/>
                    <a:pt x="89571" y="1733"/>
                    <a:pt x="90074" y="1761"/>
                  </a:cubicBezTo>
                  <a:cubicBezTo>
                    <a:pt x="91936" y="2502"/>
                    <a:pt x="93588" y="3529"/>
                    <a:pt x="94965" y="5102"/>
                  </a:cubicBezTo>
                  <a:cubicBezTo>
                    <a:pt x="95712" y="5955"/>
                    <a:pt x="96335" y="6907"/>
                    <a:pt x="96820" y="7930"/>
                  </a:cubicBezTo>
                  <a:cubicBezTo>
                    <a:pt x="96911" y="8720"/>
                    <a:pt x="96939" y="9512"/>
                    <a:pt x="96950" y="10260"/>
                  </a:cubicBezTo>
                  <a:cubicBezTo>
                    <a:pt x="97038" y="15743"/>
                    <a:pt x="96885" y="21239"/>
                    <a:pt x="96853" y="26722"/>
                  </a:cubicBezTo>
                  <a:lnTo>
                    <a:pt x="96655" y="59972"/>
                  </a:lnTo>
                  <a:cubicBezTo>
                    <a:pt x="96639" y="60013"/>
                    <a:pt x="96626" y="60056"/>
                    <a:pt x="96620" y="60101"/>
                  </a:cubicBezTo>
                  <a:cubicBezTo>
                    <a:pt x="96277" y="62648"/>
                    <a:pt x="96354" y="65704"/>
                    <a:pt x="93954" y="67311"/>
                  </a:cubicBezTo>
                  <a:cubicBezTo>
                    <a:pt x="92234" y="68462"/>
                    <a:pt x="90018" y="68563"/>
                    <a:pt x="87924" y="68563"/>
                  </a:cubicBezTo>
                  <a:cubicBezTo>
                    <a:pt x="87478" y="68563"/>
                    <a:pt x="87038" y="68558"/>
                    <a:pt x="86609" y="68558"/>
                  </a:cubicBezTo>
                  <a:cubicBezTo>
                    <a:pt x="86449" y="68558"/>
                    <a:pt x="86290" y="68559"/>
                    <a:pt x="86134" y="68561"/>
                  </a:cubicBezTo>
                  <a:cubicBezTo>
                    <a:pt x="79796" y="68630"/>
                    <a:pt x="73460" y="68702"/>
                    <a:pt x="67122" y="68777"/>
                  </a:cubicBezTo>
                  <a:cubicBezTo>
                    <a:pt x="54449" y="68943"/>
                    <a:pt x="41775" y="69086"/>
                    <a:pt x="29100" y="69207"/>
                  </a:cubicBezTo>
                  <a:cubicBezTo>
                    <a:pt x="25099" y="69250"/>
                    <a:pt x="21017" y="69468"/>
                    <a:pt x="16955" y="69468"/>
                  </a:cubicBezTo>
                  <a:cubicBezTo>
                    <a:pt x="15090" y="69468"/>
                    <a:pt x="13229" y="69422"/>
                    <a:pt x="11382" y="69292"/>
                  </a:cubicBezTo>
                  <a:cubicBezTo>
                    <a:pt x="11338" y="69271"/>
                    <a:pt x="11291" y="69256"/>
                    <a:pt x="11243" y="69249"/>
                  </a:cubicBezTo>
                  <a:cubicBezTo>
                    <a:pt x="9261" y="68910"/>
                    <a:pt x="7147" y="68692"/>
                    <a:pt x="5324" y="67786"/>
                  </a:cubicBezTo>
                  <a:cubicBezTo>
                    <a:pt x="2945" y="66603"/>
                    <a:pt x="1957" y="64442"/>
                    <a:pt x="1766" y="61862"/>
                  </a:cubicBezTo>
                  <a:cubicBezTo>
                    <a:pt x="1395" y="56826"/>
                    <a:pt x="1728" y="51663"/>
                    <a:pt x="1735" y="46613"/>
                  </a:cubicBezTo>
                  <a:cubicBezTo>
                    <a:pt x="1749" y="35854"/>
                    <a:pt x="1764" y="25094"/>
                    <a:pt x="1779" y="14335"/>
                  </a:cubicBezTo>
                  <a:cubicBezTo>
                    <a:pt x="1787" y="10034"/>
                    <a:pt x="1586" y="4144"/>
                    <a:pt x="6469" y="2332"/>
                  </a:cubicBezTo>
                  <a:cubicBezTo>
                    <a:pt x="8213" y="1685"/>
                    <a:pt x="10115" y="1646"/>
                    <a:pt x="11961" y="1646"/>
                  </a:cubicBezTo>
                  <a:close/>
                  <a:moveTo>
                    <a:pt x="13285" y="114"/>
                  </a:moveTo>
                  <a:cubicBezTo>
                    <a:pt x="12308" y="114"/>
                    <a:pt x="11333" y="128"/>
                    <a:pt x="10360" y="170"/>
                  </a:cubicBezTo>
                  <a:cubicBezTo>
                    <a:pt x="8433" y="256"/>
                    <a:pt x="6448" y="529"/>
                    <a:pt x="4740" y="1483"/>
                  </a:cubicBezTo>
                  <a:cubicBezTo>
                    <a:pt x="1083" y="3528"/>
                    <a:pt x="415" y="7888"/>
                    <a:pt x="333" y="11705"/>
                  </a:cubicBezTo>
                  <a:cubicBezTo>
                    <a:pt x="85" y="23331"/>
                    <a:pt x="297" y="34985"/>
                    <a:pt x="284" y="46615"/>
                  </a:cubicBezTo>
                  <a:cubicBezTo>
                    <a:pt x="280" y="49934"/>
                    <a:pt x="276" y="53253"/>
                    <a:pt x="271" y="56572"/>
                  </a:cubicBezTo>
                  <a:cubicBezTo>
                    <a:pt x="270" y="59156"/>
                    <a:pt x="0" y="61953"/>
                    <a:pt x="735" y="64469"/>
                  </a:cubicBezTo>
                  <a:cubicBezTo>
                    <a:pt x="2020" y="68857"/>
                    <a:pt x="6707" y="70383"/>
                    <a:pt x="10866" y="70383"/>
                  </a:cubicBezTo>
                  <a:cubicBezTo>
                    <a:pt x="10941" y="70383"/>
                    <a:pt x="11016" y="70382"/>
                    <a:pt x="11090" y="70381"/>
                  </a:cubicBezTo>
                  <a:cubicBezTo>
                    <a:pt x="11215" y="70380"/>
                    <a:pt x="11335" y="70334"/>
                    <a:pt x="11429" y="70253"/>
                  </a:cubicBezTo>
                  <a:cubicBezTo>
                    <a:pt x="12710" y="70379"/>
                    <a:pt x="14003" y="70407"/>
                    <a:pt x="15298" y="70407"/>
                  </a:cubicBezTo>
                  <a:cubicBezTo>
                    <a:pt x="15751" y="70407"/>
                    <a:pt x="16204" y="70404"/>
                    <a:pt x="16657" y="70400"/>
                  </a:cubicBezTo>
                  <a:cubicBezTo>
                    <a:pt x="20114" y="70371"/>
                    <a:pt x="23570" y="70339"/>
                    <a:pt x="27027" y="70305"/>
                  </a:cubicBezTo>
                  <a:cubicBezTo>
                    <a:pt x="33940" y="70240"/>
                    <a:pt x="40853" y="70176"/>
                    <a:pt x="47766" y="70112"/>
                  </a:cubicBezTo>
                  <a:cubicBezTo>
                    <a:pt x="61461" y="69984"/>
                    <a:pt x="75204" y="70217"/>
                    <a:pt x="88893" y="69756"/>
                  </a:cubicBezTo>
                  <a:cubicBezTo>
                    <a:pt x="91383" y="69672"/>
                    <a:pt x="94095" y="69291"/>
                    <a:pt x="95825" y="67303"/>
                  </a:cubicBezTo>
                  <a:cubicBezTo>
                    <a:pt x="97229" y="65692"/>
                    <a:pt x="97707" y="63354"/>
                    <a:pt x="97702" y="61216"/>
                  </a:cubicBezTo>
                  <a:cubicBezTo>
                    <a:pt x="97844" y="61112"/>
                    <a:pt x="97944" y="60948"/>
                    <a:pt x="97945" y="60721"/>
                  </a:cubicBezTo>
                  <a:cubicBezTo>
                    <a:pt x="98025" y="47899"/>
                    <a:pt x="98104" y="35079"/>
                    <a:pt x="98183" y="22259"/>
                  </a:cubicBezTo>
                  <a:cubicBezTo>
                    <a:pt x="98203" y="19054"/>
                    <a:pt x="98221" y="15849"/>
                    <a:pt x="98238" y="12644"/>
                  </a:cubicBezTo>
                  <a:cubicBezTo>
                    <a:pt x="98247" y="10300"/>
                    <a:pt x="98349" y="7837"/>
                    <a:pt x="97619" y="5576"/>
                  </a:cubicBezTo>
                  <a:cubicBezTo>
                    <a:pt x="96494" y="2088"/>
                    <a:pt x="93720" y="828"/>
                    <a:pt x="90596" y="828"/>
                  </a:cubicBezTo>
                  <a:cubicBezTo>
                    <a:pt x="90441" y="828"/>
                    <a:pt x="90285" y="831"/>
                    <a:pt x="90129" y="837"/>
                  </a:cubicBezTo>
                  <a:lnTo>
                    <a:pt x="90128" y="837"/>
                  </a:lnTo>
                  <a:cubicBezTo>
                    <a:pt x="66351" y="1"/>
                    <a:pt x="42503" y="277"/>
                    <a:pt x="18704" y="170"/>
                  </a:cubicBezTo>
                  <a:cubicBezTo>
                    <a:pt x="16902" y="162"/>
                    <a:pt x="15092" y="114"/>
                    <a:pt x="13285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8"/>
            <p:cNvSpPr/>
            <p:nvPr/>
          </p:nvSpPr>
          <p:spPr>
            <a:xfrm>
              <a:off x="4670200" y="2819475"/>
              <a:ext cx="245125" cy="219275"/>
            </a:xfrm>
            <a:custGeom>
              <a:avLst/>
              <a:gdLst/>
              <a:ahLst/>
              <a:cxnLst/>
              <a:rect l="l" t="t" r="r" b="b"/>
              <a:pathLst>
                <a:path w="9805" h="8771" extrusionOk="0">
                  <a:moveTo>
                    <a:pt x="6458" y="1744"/>
                  </a:moveTo>
                  <a:lnTo>
                    <a:pt x="6458" y="1744"/>
                  </a:lnTo>
                  <a:cubicBezTo>
                    <a:pt x="6577" y="1765"/>
                    <a:pt x="6694" y="1793"/>
                    <a:pt x="6810" y="1826"/>
                  </a:cubicBezTo>
                  <a:cubicBezTo>
                    <a:pt x="8173" y="2233"/>
                    <a:pt x="8547" y="3509"/>
                    <a:pt x="8357" y="4744"/>
                  </a:cubicBezTo>
                  <a:cubicBezTo>
                    <a:pt x="8322" y="4117"/>
                    <a:pt x="8146" y="3499"/>
                    <a:pt x="7814" y="2957"/>
                  </a:cubicBezTo>
                  <a:cubicBezTo>
                    <a:pt x="7497" y="2436"/>
                    <a:pt x="7011" y="2019"/>
                    <a:pt x="6458" y="1744"/>
                  </a:cubicBezTo>
                  <a:close/>
                  <a:moveTo>
                    <a:pt x="4989" y="2133"/>
                  </a:moveTo>
                  <a:cubicBezTo>
                    <a:pt x="6456" y="2133"/>
                    <a:pt x="7706" y="3080"/>
                    <a:pt x="7730" y="4903"/>
                  </a:cubicBezTo>
                  <a:cubicBezTo>
                    <a:pt x="7742" y="5796"/>
                    <a:pt x="7376" y="6656"/>
                    <a:pt x="6797" y="7223"/>
                  </a:cubicBezTo>
                  <a:cubicBezTo>
                    <a:pt x="6429" y="7400"/>
                    <a:pt x="6022" y="7478"/>
                    <a:pt x="5603" y="7478"/>
                  </a:cubicBezTo>
                  <a:cubicBezTo>
                    <a:pt x="4895" y="7478"/>
                    <a:pt x="4156" y="7255"/>
                    <a:pt x="3525" y="6903"/>
                  </a:cubicBezTo>
                  <a:cubicBezTo>
                    <a:pt x="3308" y="6781"/>
                    <a:pt x="3103" y="6642"/>
                    <a:pt x="2911" y="6484"/>
                  </a:cubicBezTo>
                  <a:cubicBezTo>
                    <a:pt x="2179" y="5525"/>
                    <a:pt x="1818" y="4255"/>
                    <a:pt x="2392" y="3156"/>
                  </a:cubicBezTo>
                  <a:cubicBezTo>
                    <a:pt x="2562" y="2832"/>
                    <a:pt x="2827" y="2564"/>
                    <a:pt x="3148" y="2347"/>
                  </a:cubicBezTo>
                  <a:cubicBezTo>
                    <a:pt x="3197" y="2429"/>
                    <a:pt x="3284" y="2476"/>
                    <a:pt x="3375" y="2476"/>
                  </a:cubicBezTo>
                  <a:cubicBezTo>
                    <a:pt x="3408" y="2476"/>
                    <a:pt x="3442" y="2469"/>
                    <a:pt x="3475" y="2456"/>
                  </a:cubicBezTo>
                  <a:cubicBezTo>
                    <a:pt x="3979" y="2239"/>
                    <a:pt x="4496" y="2133"/>
                    <a:pt x="4989" y="2133"/>
                  </a:cubicBezTo>
                  <a:close/>
                  <a:moveTo>
                    <a:pt x="5476" y="1"/>
                  </a:moveTo>
                  <a:cubicBezTo>
                    <a:pt x="4394" y="1"/>
                    <a:pt x="3206" y="667"/>
                    <a:pt x="2447" y="1312"/>
                  </a:cubicBezTo>
                  <a:cubicBezTo>
                    <a:pt x="910" y="2619"/>
                    <a:pt x="0" y="4604"/>
                    <a:pt x="1199" y="6446"/>
                  </a:cubicBezTo>
                  <a:cubicBezTo>
                    <a:pt x="2115" y="7852"/>
                    <a:pt x="3948" y="8770"/>
                    <a:pt x="5658" y="8770"/>
                  </a:cubicBezTo>
                  <a:cubicBezTo>
                    <a:pt x="5901" y="8770"/>
                    <a:pt x="6142" y="8752"/>
                    <a:pt x="6377" y="8713"/>
                  </a:cubicBezTo>
                  <a:cubicBezTo>
                    <a:pt x="8390" y="8384"/>
                    <a:pt x="9495" y="6421"/>
                    <a:pt x="9651" y="4517"/>
                  </a:cubicBezTo>
                  <a:cubicBezTo>
                    <a:pt x="9804" y="2648"/>
                    <a:pt x="8845" y="987"/>
                    <a:pt x="6990" y="633"/>
                  </a:cubicBezTo>
                  <a:cubicBezTo>
                    <a:pt x="6986" y="628"/>
                    <a:pt x="6987" y="622"/>
                    <a:pt x="6982" y="617"/>
                  </a:cubicBezTo>
                  <a:cubicBezTo>
                    <a:pt x="6556" y="176"/>
                    <a:pt x="6030" y="1"/>
                    <a:pt x="5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8"/>
            <p:cNvSpPr/>
            <p:nvPr/>
          </p:nvSpPr>
          <p:spPr>
            <a:xfrm>
              <a:off x="2729800" y="2201775"/>
              <a:ext cx="1934650" cy="1470275"/>
            </a:xfrm>
            <a:custGeom>
              <a:avLst/>
              <a:gdLst/>
              <a:ahLst/>
              <a:cxnLst/>
              <a:rect l="l" t="t" r="r" b="b"/>
              <a:pathLst>
                <a:path w="77386" h="58811" extrusionOk="0">
                  <a:moveTo>
                    <a:pt x="1185" y="1196"/>
                  </a:moveTo>
                  <a:cubicBezTo>
                    <a:pt x="1321" y="1206"/>
                    <a:pt x="1457" y="1209"/>
                    <a:pt x="1594" y="1217"/>
                  </a:cubicBezTo>
                  <a:cubicBezTo>
                    <a:pt x="1469" y="1589"/>
                    <a:pt x="1356" y="1964"/>
                    <a:pt x="1256" y="2343"/>
                  </a:cubicBezTo>
                  <a:cubicBezTo>
                    <a:pt x="1233" y="1960"/>
                    <a:pt x="1214" y="1577"/>
                    <a:pt x="1185" y="1196"/>
                  </a:cubicBezTo>
                  <a:close/>
                  <a:moveTo>
                    <a:pt x="1429" y="10485"/>
                  </a:moveTo>
                  <a:cubicBezTo>
                    <a:pt x="1528" y="13703"/>
                    <a:pt x="1641" y="16920"/>
                    <a:pt x="1741" y="20138"/>
                  </a:cubicBezTo>
                  <a:cubicBezTo>
                    <a:pt x="1837" y="23209"/>
                    <a:pt x="1746" y="26237"/>
                    <a:pt x="1537" y="29264"/>
                  </a:cubicBezTo>
                  <a:lnTo>
                    <a:pt x="1537" y="29263"/>
                  </a:lnTo>
                  <a:cubicBezTo>
                    <a:pt x="1502" y="24699"/>
                    <a:pt x="1466" y="20136"/>
                    <a:pt x="1431" y="15573"/>
                  </a:cubicBezTo>
                  <a:cubicBezTo>
                    <a:pt x="1418" y="13882"/>
                    <a:pt x="1426" y="12184"/>
                    <a:pt x="1429" y="10485"/>
                  </a:cubicBezTo>
                  <a:close/>
                  <a:moveTo>
                    <a:pt x="2124" y="1246"/>
                  </a:moveTo>
                  <a:cubicBezTo>
                    <a:pt x="4213" y="1360"/>
                    <a:pt x="6315" y="1397"/>
                    <a:pt x="8419" y="1397"/>
                  </a:cubicBezTo>
                  <a:cubicBezTo>
                    <a:pt x="12299" y="1397"/>
                    <a:pt x="16191" y="1272"/>
                    <a:pt x="20040" y="1270"/>
                  </a:cubicBezTo>
                  <a:cubicBezTo>
                    <a:pt x="26225" y="1266"/>
                    <a:pt x="32411" y="1262"/>
                    <a:pt x="38596" y="1259"/>
                  </a:cubicBezTo>
                  <a:cubicBezTo>
                    <a:pt x="39551" y="1258"/>
                    <a:pt x="40507" y="1258"/>
                    <a:pt x="41462" y="1258"/>
                  </a:cubicBezTo>
                  <a:cubicBezTo>
                    <a:pt x="52992" y="1258"/>
                    <a:pt x="64522" y="1289"/>
                    <a:pt x="76050" y="1431"/>
                  </a:cubicBezTo>
                  <a:cubicBezTo>
                    <a:pt x="75508" y="10645"/>
                    <a:pt x="75757" y="19965"/>
                    <a:pt x="75669" y="29192"/>
                  </a:cubicBezTo>
                  <a:lnTo>
                    <a:pt x="75407" y="56668"/>
                  </a:lnTo>
                  <a:cubicBezTo>
                    <a:pt x="63045" y="57008"/>
                    <a:pt x="50680" y="57249"/>
                    <a:pt x="38315" y="57388"/>
                  </a:cubicBezTo>
                  <a:cubicBezTo>
                    <a:pt x="32078" y="57457"/>
                    <a:pt x="25842" y="57499"/>
                    <a:pt x="19605" y="57515"/>
                  </a:cubicBezTo>
                  <a:cubicBezTo>
                    <a:pt x="16487" y="57522"/>
                    <a:pt x="13368" y="57517"/>
                    <a:pt x="10250" y="57534"/>
                  </a:cubicBezTo>
                  <a:cubicBezTo>
                    <a:pt x="10143" y="57535"/>
                    <a:pt x="10036" y="57535"/>
                    <a:pt x="9929" y="57535"/>
                  </a:cubicBezTo>
                  <a:cubicBezTo>
                    <a:pt x="8490" y="57535"/>
                    <a:pt x="7027" y="57489"/>
                    <a:pt x="5567" y="57489"/>
                  </a:cubicBezTo>
                  <a:cubicBezTo>
                    <a:pt x="4939" y="57489"/>
                    <a:pt x="4312" y="57498"/>
                    <a:pt x="3688" y="57522"/>
                  </a:cubicBezTo>
                  <a:cubicBezTo>
                    <a:pt x="3003" y="57039"/>
                    <a:pt x="2376" y="56527"/>
                    <a:pt x="1858" y="55767"/>
                  </a:cubicBezTo>
                  <a:cubicBezTo>
                    <a:pt x="1847" y="55751"/>
                    <a:pt x="1839" y="55734"/>
                    <a:pt x="1827" y="55718"/>
                  </a:cubicBezTo>
                  <a:cubicBezTo>
                    <a:pt x="1832" y="54354"/>
                    <a:pt x="1719" y="52964"/>
                    <a:pt x="1709" y="51661"/>
                  </a:cubicBezTo>
                  <a:lnTo>
                    <a:pt x="1653" y="44374"/>
                  </a:lnTo>
                  <a:cubicBezTo>
                    <a:pt x="1624" y="40693"/>
                    <a:pt x="1596" y="37014"/>
                    <a:pt x="1568" y="33333"/>
                  </a:cubicBezTo>
                  <a:cubicBezTo>
                    <a:pt x="2545" y="23669"/>
                    <a:pt x="1881" y="13855"/>
                    <a:pt x="1409" y="4156"/>
                  </a:cubicBezTo>
                  <a:cubicBezTo>
                    <a:pt x="1577" y="3170"/>
                    <a:pt x="1816" y="2197"/>
                    <a:pt x="2124" y="1246"/>
                  </a:cubicBezTo>
                  <a:close/>
                  <a:moveTo>
                    <a:pt x="1796" y="56741"/>
                  </a:moveTo>
                  <a:cubicBezTo>
                    <a:pt x="2019" y="57044"/>
                    <a:pt x="2266" y="57328"/>
                    <a:pt x="2537" y="57589"/>
                  </a:cubicBezTo>
                  <a:cubicBezTo>
                    <a:pt x="2262" y="57609"/>
                    <a:pt x="1987" y="57631"/>
                    <a:pt x="1714" y="57661"/>
                  </a:cubicBezTo>
                  <a:cubicBezTo>
                    <a:pt x="1754" y="57359"/>
                    <a:pt x="1778" y="57051"/>
                    <a:pt x="1796" y="56741"/>
                  </a:cubicBezTo>
                  <a:close/>
                  <a:moveTo>
                    <a:pt x="8719" y="0"/>
                  </a:moveTo>
                  <a:cubicBezTo>
                    <a:pt x="6094" y="0"/>
                    <a:pt x="3474" y="55"/>
                    <a:pt x="877" y="244"/>
                  </a:cubicBezTo>
                  <a:cubicBezTo>
                    <a:pt x="844" y="246"/>
                    <a:pt x="819" y="259"/>
                    <a:pt x="789" y="266"/>
                  </a:cubicBezTo>
                  <a:cubicBezTo>
                    <a:pt x="771" y="264"/>
                    <a:pt x="752" y="263"/>
                    <a:pt x="734" y="263"/>
                  </a:cubicBezTo>
                  <a:cubicBezTo>
                    <a:pt x="541" y="263"/>
                    <a:pt x="349" y="388"/>
                    <a:pt x="331" y="651"/>
                  </a:cubicBezTo>
                  <a:cubicBezTo>
                    <a:pt x="1" y="5484"/>
                    <a:pt x="225" y="10382"/>
                    <a:pt x="256" y="15225"/>
                  </a:cubicBezTo>
                  <a:cubicBezTo>
                    <a:pt x="288" y="20083"/>
                    <a:pt x="319" y="24941"/>
                    <a:pt x="350" y="29799"/>
                  </a:cubicBezTo>
                  <a:lnTo>
                    <a:pt x="440" y="44026"/>
                  </a:lnTo>
                  <a:lnTo>
                    <a:pt x="486" y="51313"/>
                  </a:lnTo>
                  <a:cubicBezTo>
                    <a:pt x="501" y="53595"/>
                    <a:pt x="196" y="56150"/>
                    <a:pt x="694" y="58379"/>
                  </a:cubicBezTo>
                  <a:cubicBezTo>
                    <a:pt x="743" y="58599"/>
                    <a:pt x="943" y="58709"/>
                    <a:pt x="1142" y="58709"/>
                  </a:cubicBezTo>
                  <a:cubicBezTo>
                    <a:pt x="1313" y="58709"/>
                    <a:pt x="1484" y="58628"/>
                    <a:pt x="1560" y="58465"/>
                  </a:cubicBezTo>
                  <a:cubicBezTo>
                    <a:pt x="2410" y="58574"/>
                    <a:pt x="3275" y="58631"/>
                    <a:pt x="4143" y="58662"/>
                  </a:cubicBezTo>
                  <a:cubicBezTo>
                    <a:pt x="4267" y="58711"/>
                    <a:pt x="4390" y="58760"/>
                    <a:pt x="4517" y="58797"/>
                  </a:cubicBezTo>
                  <a:cubicBezTo>
                    <a:pt x="4549" y="58806"/>
                    <a:pt x="4579" y="58811"/>
                    <a:pt x="4608" y="58811"/>
                  </a:cubicBezTo>
                  <a:cubicBezTo>
                    <a:pt x="4706" y="58811"/>
                    <a:pt x="4782" y="58758"/>
                    <a:pt x="4829" y="58685"/>
                  </a:cubicBezTo>
                  <a:cubicBezTo>
                    <a:pt x="5253" y="58694"/>
                    <a:pt x="5679" y="58697"/>
                    <a:pt x="6104" y="58697"/>
                  </a:cubicBezTo>
                  <a:cubicBezTo>
                    <a:pt x="7282" y="58697"/>
                    <a:pt x="8460" y="58673"/>
                    <a:pt x="9622" y="58673"/>
                  </a:cubicBezTo>
                  <a:cubicBezTo>
                    <a:pt x="9831" y="58673"/>
                    <a:pt x="10041" y="58674"/>
                    <a:pt x="10249" y="58676"/>
                  </a:cubicBezTo>
                  <a:cubicBezTo>
                    <a:pt x="12029" y="58692"/>
                    <a:pt x="13808" y="58697"/>
                    <a:pt x="15587" y="58697"/>
                  </a:cubicBezTo>
                  <a:cubicBezTo>
                    <a:pt x="16811" y="58697"/>
                    <a:pt x="18034" y="58695"/>
                    <a:pt x="19258" y="58693"/>
                  </a:cubicBezTo>
                  <a:cubicBezTo>
                    <a:pt x="25610" y="58680"/>
                    <a:pt x="31963" y="58642"/>
                    <a:pt x="38314" y="58575"/>
                  </a:cubicBezTo>
                  <a:cubicBezTo>
                    <a:pt x="50762" y="58444"/>
                    <a:pt x="63207" y="58209"/>
                    <a:pt x="75651" y="57869"/>
                  </a:cubicBezTo>
                  <a:cubicBezTo>
                    <a:pt x="75753" y="57933"/>
                    <a:pt x="75875" y="57965"/>
                    <a:pt x="75997" y="57965"/>
                  </a:cubicBezTo>
                  <a:cubicBezTo>
                    <a:pt x="76255" y="57965"/>
                    <a:pt x="76513" y="57823"/>
                    <a:pt x="76585" y="57538"/>
                  </a:cubicBezTo>
                  <a:cubicBezTo>
                    <a:pt x="76668" y="57367"/>
                    <a:pt x="76677" y="57171"/>
                    <a:pt x="76610" y="56994"/>
                  </a:cubicBezTo>
                  <a:cubicBezTo>
                    <a:pt x="76695" y="47727"/>
                    <a:pt x="76782" y="38459"/>
                    <a:pt x="76869" y="29191"/>
                  </a:cubicBezTo>
                  <a:cubicBezTo>
                    <a:pt x="76954" y="19914"/>
                    <a:pt x="77386" y="10546"/>
                    <a:pt x="77006" y="1274"/>
                  </a:cubicBezTo>
                  <a:cubicBezTo>
                    <a:pt x="77324" y="946"/>
                    <a:pt x="77187" y="235"/>
                    <a:pt x="76591" y="229"/>
                  </a:cubicBezTo>
                  <a:cubicBezTo>
                    <a:pt x="66238" y="106"/>
                    <a:pt x="55885" y="74"/>
                    <a:pt x="45533" y="74"/>
                  </a:cubicBezTo>
                  <a:cubicBezTo>
                    <a:pt x="43221" y="74"/>
                    <a:pt x="40908" y="76"/>
                    <a:pt x="38596" y="78"/>
                  </a:cubicBezTo>
                  <a:cubicBezTo>
                    <a:pt x="32411" y="84"/>
                    <a:pt x="26225" y="94"/>
                    <a:pt x="20040" y="108"/>
                  </a:cubicBezTo>
                  <a:cubicBezTo>
                    <a:pt x="19935" y="108"/>
                    <a:pt x="19830" y="108"/>
                    <a:pt x="19725" y="108"/>
                  </a:cubicBezTo>
                  <a:cubicBezTo>
                    <a:pt x="16078" y="108"/>
                    <a:pt x="12393" y="0"/>
                    <a:pt x="8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6" name="Google Shape;516;p58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0800000">
            <a:off x="838200" y="927774"/>
            <a:ext cx="3505200" cy="1940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33400" y="1581150"/>
            <a:ext cx="3810000" cy="3183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700" i="1" smtClean="0"/>
              <a:t>Ý </a:t>
            </a:r>
            <a:r>
              <a:rPr lang="nl-NL" sz="1700" i="1"/>
              <a:t>tưởng nội dung, màu sắc, hình ảnh, cách sắp xếp nhóm chính – phụ,...về thầy cô, bạn bè trên bức tranh, bài nặn, sản phẩm xé, cắt, dán,...</a:t>
            </a:r>
            <a:endParaRPr lang="en-US" sz="170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700" i="1" smtClean="0"/>
              <a:t>Tên </a:t>
            </a:r>
            <a:r>
              <a:rPr lang="nl-NL" sz="1700" i="1"/>
              <a:t>đầu báo, nội dung và cách trang trí các hình ảnh trường học, thầy cô trên sản phẩm báo tường.</a:t>
            </a:r>
            <a:endParaRPr lang="en-US" sz="1700"/>
          </a:p>
        </p:txBody>
      </p:sp>
      <p:sp>
        <p:nvSpPr>
          <p:cNvPr id="3" name="Cloud Callout 2"/>
          <p:cNvSpPr/>
          <p:nvPr/>
        </p:nvSpPr>
        <p:spPr>
          <a:xfrm>
            <a:off x="381000" y="1017895"/>
            <a:ext cx="1219200" cy="5632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Gợi ý</a:t>
            </a:r>
            <a:endParaRPr lang="en-US" sz="17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8764562">
            <a:off x="7769206" y="2821722"/>
            <a:ext cx="1261292" cy="173862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/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1"/>
          <p:cNvSpPr txBox="1">
            <a:spLocks noGrp="1"/>
          </p:cNvSpPr>
          <p:nvPr>
            <p:ph type="title"/>
          </p:nvPr>
        </p:nvSpPr>
        <p:spPr>
          <a:xfrm>
            <a:off x="576943" y="666750"/>
            <a:ext cx="38862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nl-NL" sz="2000" b="0" i="1" smtClean="0">
                <a:latin typeface="+mj-lt"/>
              </a:rPr>
              <a:t>Nêu </a:t>
            </a:r>
            <a:r>
              <a:rPr lang="nl-NL" sz="2000" b="0" i="1">
                <a:latin typeface="+mj-lt"/>
              </a:rPr>
              <a:t>cảm nhận cá nhân về tình cảm của mình đối với </a:t>
            </a:r>
            <a:r>
              <a:rPr lang="nl-NL" sz="2000" b="0" i="1">
                <a:latin typeface="+mj-lt"/>
              </a:rPr>
              <a:t>thầy </a:t>
            </a:r>
            <a:r>
              <a:rPr lang="nl-NL" sz="2000" b="0" i="1" smtClean="0">
                <a:latin typeface="+mj-lt"/>
              </a:rPr>
              <a:t>cô?</a:t>
            </a:r>
            <a:r>
              <a:rPr lang="nl-NL" sz="2000" b="0" smtClean="0">
                <a:latin typeface="+mj-lt"/>
              </a:rPr>
              <a:t> </a:t>
            </a:r>
            <a:endParaRPr sz="2000" b="0"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5800" y="2724150"/>
            <a:ext cx="990600" cy="1219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Kính trọng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024743" y="2038350"/>
            <a:ext cx="990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Biết ơn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52800" y="2724150"/>
            <a:ext cx="990600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Yêu quý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61950"/>
            <a:ext cx="4114801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43743" y="3798902"/>
            <a:ext cx="1605695" cy="1369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2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71"/>
          <p:cNvGrpSpPr/>
          <p:nvPr/>
        </p:nvGrpSpPr>
        <p:grpSpPr>
          <a:xfrm>
            <a:off x="2462670" y="1531976"/>
            <a:ext cx="4425733" cy="2910245"/>
            <a:chOff x="235800" y="830650"/>
            <a:chExt cx="6978450" cy="4588844"/>
          </a:xfrm>
        </p:grpSpPr>
        <p:sp>
          <p:nvSpPr>
            <p:cNvPr id="607" name="Google Shape;607;p71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9525" dir="2400000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1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9525" dir="2400000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1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9525" dir="2400000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1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9525" dir="2400000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1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9525" dir="2400000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1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9525" dir="2400000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774" y="590550"/>
            <a:ext cx="4527900" cy="572700"/>
          </a:xfrm>
        </p:spPr>
        <p:txBody>
          <a:bodyPr/>
          <a:lstStyle/>
          <a:p>
            <a:r>
              <a:rPr lang="en-US" smtClean="0">
                <a:latin typeface="+mj-lt"/>
              </a:rPr>
              <a:t>HƯỚNG DẪN VỀ NHÀ</a:t>
            </a:r>
            <a:endParaRPr lang="en-US">
              <a:latin typeface="+mj-lt"/>
            </a:endParaRPr>
          </a:p>
        </p:txBody>
      </p:sp>
      <p:pic>
        <p:nvPicPr>
          <p:cNvPr id="22" name="Google Shape;80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631" y="1338761"/>
            <a:ext cx="2667000" cy="29371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pic>
        <p:nvPicPr>
          <p:cNvPr id="23" name="Google Shape;80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938" y="1338761"/>
            <a:ext cx="2766862" cy="29371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05116" y="2423325"/>
            <a:ext cx="1980029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Ôn lại nội </a:t>
            </a:r>
            <a:r>
              <a:rPr lang="en-US" sz="2000"/>
              <a:t>dung </a:t>
            </a:r>
            <a:endParaRPr lang="en-US" sz="2000" smtClean="0"/>
          </a:p>
          <a:p>
            <a:pPr algn="ctr">
              <a:lnSpc>
                <a:spcPct val="150000"/>
              </a:lnSpc>
            </a:pPr>
            <a:r>
              <a:rPr lang="en-US" sz="2000" i="1" smtClean="0"/>
              <a:t>Chủ </a:t>
            </a:r>
            <a:r>
              <a:rPr lang="en-US" sz="2000" i="1"/>
              <a:t>đề 6</a:t>
            </a:r>
            <a:endParaRPr lang="en-US" sz="2000"/>
          </a:p>
        </p:txBody>
      </p:sp>
      <p:sp>
        <p:nvSpPr>
          <p:cNvPr id="4" name="Rectangle 3"/>
          <p:cNvSpPr/>
          <p:nvPr/>
        </p:nvSpPr>
        <p:spPr>
          <a:xfrm>
            <a:off x="5322169" y="2401910"/>
            <a:ext cx="2438400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Đọc và chuẩn bị </a:t>
            </a:r>
            <a:r>
              <a:rPr lang="en-US" sz="2000"/>
              <a:t>trước </a:t>
            </a:r>
            <a:r>
              <a:rPr lang="en-US" sz="2000" smtClean="0"/>
              <a:t>Chủ đề 7 - Cảnh vật </a:t>
            </a:r>
            <a:r>
              <a:rPr lang="en-US" sz="2000"/>
              <a:t>quanh em</a:t>
            </a:r>
            <a:endParaRPr lang="en-US" sz="2000"/>
          </a:p>
        </p:txBody>
      </p:sp>
      <p:pic>
        <p:nvPicPr>
          <p:cNvPr id="2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3962400" y="2117249"/>
            <a:ext cx="1515680" cy="1948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7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1291713" y="473209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687;p7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2739513" y="4813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87;p7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4187313" y="4813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687;p7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5711313" y="481373"/>
            <a:ext cx="2036850" cy="81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ounded Rectangle 14"/>
          <p:cNvSpPr/>
          <p:nvPr/>
        </p:nvSpPr>
        <p:spPr>
          <a:xfrm>
            <a:off x="1905000" y="1627414"/>
            <a:ext cx="5312229" cy="165741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Cảm ơn các em đã lắng nghe bài giảng!</a:t>
            </a:r>
            <a:endParaRPr lang="en-US" sz="28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858000" y="2876550"/>
            <a:ext cx="1767301" cy="1776993"/>
          </a:xfrm>
          <a:prstGeom prst="rect">
            <a:avLst/>
          </a:prstGeom>
        </p:spPr>
      </p:pic>
      <p:pic>
        <p:nvPicPr>
          <p:cNvPr id="3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200" y="1885853"/>
            <a:ext cx="2048465" cy="283034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0800000">
            <a:off x="533400" y="122560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0800000">
            <a:off x="533399" y="1696911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entagon 5"/>
          <p:cNvSpPr/>
          <p:nvPr/>
        </p:nvSpPr>
        <p:spPr>
          <a:xfrm>
            <a:off x="2438400" y="1123950"/>
            <a:ext cx="4572000" cy="1282478"/>
          </a:xfrm>
          <a:prstGeom prst="homePlat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1057" y="1118896"/>
            <a:ext cx="4572000" cy="1287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/>
              <a:t>Em có cảm nhận gì sau khi quan </a:t>
            </a:r>
            <a:r>
              <a:rPr lang="nl-NL" sz="1800"/>
              <a:t>sát </a:t>
            </a:r>
            <a:endParaRPr lang="nl-NL" sz="1800" smtClean="0"/>
          </a:p>
          <a:p>
            <a:pPr>
              <a:lnSpc>
                <a:spcPct val="150000"/>
              </a:lnSpc>
            </a:pPr>
            <a:r>
              <a:rPr lang="nl-NL" sz="1800" smtClean="0"/>
              <a:t>hình </a:t>
            </a:r>
            <a:r>
              <a:rPr lang="nl-NL" sz="1800"/>
              <a:t>ảnh </a:t>
            </a:r>
            <a:r>
              <a:rPr lang="nl-NL" sz="1800"/>
              <a:t>và </a:t>
            </a:r>
            <a:r>
              <a:rPr lang="nl-NL" sz="1800" smtClean="0"/>
              <a:t>nghe </a:t>
            </a:r>
            <a:r>
              <a:rPr lang="nl-NL" sz="1800"/>
              <a:t>một số bài hát về </a:t>
            </a:r>
            <a:r>
              <a:rPr lang="nl-NL" sz="1800"/>
              <a:t>thầy </a:t>
            </a:r>
            <a:endParaRPr lang="nl-NL" sz="1800" smtClean="0"/>
          </a:p>
          <a:p>
            <a:pPr>
              <a:lnSpc>
                <a:spcPct val="150000"/>
              </a:lnSpc>
            </a:pPr>
            <a:r>
              <a:rPr lang="nl-NL" sz="1800" smtClean="0"/>
              <a:t>cô </a:t>
            </a:r>
            <a:r>
              <a:rPr lang="nl-NL" sz="1800"/>
              <a:t>giáo? </a:t>
            </a:r>
            <a:endParaRPr lang="en-US" sz="1800"/>
          </a:p>
        </p:txBody>
      </p:sp>
      <p:sp>
        <p:nvSpPr>
          <p:cNvPr id="13" name="Round Diagonal Corner Rectangle 12"/>
          <p:cNvSpPr/>
          <p:nvPr/>
        </p:nvSpPr>
        <p:spPr>
          <a:xfrm>
            <a:off x="2471057" y="2876550"/>
            <a:ext cx="4386944" cy="937737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63585" y="3028950"/>
            <a:ext cx="438694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Biết ơn, tôn trọng thầy cô giáo</a:t>
            </a:r>
            <a:endParaRPr lang="en-US" sz="2000"/>
          </a:p>
        </p:txBody>
      </p:sp>
      <p:sp>
        <p:nvSpPr>
          <p:cNvPr id="20" name="Curved Right Arrow 19"/>
          <p:cNvSpPr/>
          <p:nvPr/>
        </p:nvSpPr>
        <p:spPr>
          <a:xfrm>
            <a:off x="2083835" y="2396254"/>
            <a:ext cx="368559" cy="6904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315200" y="2310284"/>
            <a:ext cx="1676400" cy="2608283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31011" y="1056759"/>
            <a:ext cx="1852824" cy="2029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 animBg="1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5886" y="506186"/>
            <a:ext cx="33826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6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sz="2800" b="1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3" y="1962150"/>
            <a:ext cx="3392160" cy="247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27051476"/>
              </p:ext>
            </p:extLst>
          </p:nvPr>
        </p:nvGraphicFramePr>
        <p:xfrm>
          <a:off x="4876800" y="1352550"/>
          <a:ext cx="3810000" cy="2947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Plaque 13"/>
          <p:cNvSpPr/>
          <p:nvPr/>
        </p:nvSpPr>
        <p:spPr>
          <a:xfrm>
            <a:off x="5341776" y="623684"/>
            <a:ext cx="2743200" cy="5334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NỘI DUNG BÀI HỌC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2" grpId="0">
        <p:bldAsOne/>
      </p:bldGraphic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457200" y="627985"/>
            <a:ext cx="41147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latin typeface="+mj-lt"/>
              </a:rPr>
              <a:t>HOẠT ĐỘNG 1. </a:t>
            </a:r>
            <a:r>
              <a:rPr lang="en-US" sz="2400" smtClean="0">
                <a:latin typeface="+mj-lt"/>
              </a:rPr>
              <a:t>QUAN SÁT</a:t>
            </a:r>
            <a:endParaRPr sz="2400">
              <a:latin typeface="+mj-lt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1219200" y="1517048"/>
            <a:ext cx="1918825" cy="2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9607" y="1733248"/>
            <a:ext cx="403860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 smtClean="0"/>
              <a:t>Quan </a:t>
            </a:r>
            <a:r>
              <a:rPr lang="nl-NL" sz="1800"/>
              <a:t>sát một số hình ảnh </a:t>
            </a:r>
            <a:r>
              <a:rPr lang="nl-NL" sz="1800"/>
              <a:t>về </a:t>
            </a:r>
            <a:r>
              <a:rPr lang="nl-NL" sz="1800" smtClean="0"/>
              <a:t>thầy </a:t>
            </a:r>
          </a:p>
          <a:p>
            <a:pPr>
              <a:lnSpc>
                <a:spcPct val="150000"/>
              </a:lnSpc>
            </a:pPr>
            <a:r>
              <a:rPr lang="nl-NL" sz="1800" smtClean="0"/>
              <a:t>cô sgk </a:t>
            </a:r>
            <a:r>
              <a:rPr lang="nl-NL" sz="1800"/>
              <a:t>tr.34 </a:t>
            </a:r>
            <a:r>
              <a:rPr lang="nl-NL" sz="1800"/>
              <a:t>và </a:t>
            </a:r>
            <a:r>
              <a:rPr lang="nl-NL" sz="1800" smtClean="0"/>
              <a:t>trả </a:t>
            </a:r>
            <a:r>
              <a:rPr lang="nl-NL" sz="1800"/>
              <a:t>lời câu hỏi:</a:t>
            </a:r>
            <a:endParaRPr lang="en-US" sz="1800"/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58680"/>
            <a:ext cx="4044897" cy="4093204"/>
          </a:xfrm>
          <a:prstGeom prst="rect">
            <a:avLst/>
          </a:prstGeom>
        </p:spPr>
      </p:pic>
      <p:pic>
        <p:nvPicPr>
          <p:cNvPr id="14" name="Google Shape;230;p34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6023610" flipH="1">
            <a:off x="4171788" y="2760903"/>
            <a:ext cx="1092631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74306" y="2661837"/>
            <a:ext cx="3923522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800" smtClean="0">
                <a:solidFill>
                  <a:srgbClr val="002060"/>
                </a:solidFill>
              </a:rPr>
              <a:t>Hãy </a:t>
            </a:r>
            <a:r>
              <a:rPr lang="nl-NL" sz="1800">
                <a:solidFill>
                  <a:srgbClr val="002060"/>
                </a:solidFill>
              </a:rPr>
              <a:t>nhớ lại và liệt kê những việc làm hằng ngày của thầy cô </a:t>
            </a:r>
            <a:r>
              <a:rPr lang="nl-NL" sz="1800">
                <a:solidFill>
                  <a:srgbClr val="002060"/>
                </a:solidFill>
              </a:rPr>
              <a:t>ở </a:t>
            </a:r>
            <a:r>
              <a:rPr lang="nl-NL" sz="1800" smtClean="0">
                <a:solidFill>
                  <a:srgbClr val="002060"/>
                </a:solidFill>
              </a:rPr>
              <a:t>trường?</a:t>
            </a:r>
            <a:endParaRPr lang="en-US" sz="180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1800" smtClean="0">
                <a:solidFill>
                  <a:srgbClr val="002060"/>
                </a:solidFill>
              </a:rPr>
              <a:t>Em </a:t>
            </a:r>
            <a:r>
              <a:rPr lang="nl-NL" sz="1800">
                <a:solidFill>
                  <a:srgbClr val="002060"/>
                </a:solidFill>
              </a:rPr>
              <a:t>sẽ chọn hình ảnh nào về thầy cô để tạo SPMT của mình? </a:t>
            </a:r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093" y="109501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/>
              <a:t>THẦY CÔ GIÁO CÙNG CHÚNG EM</a:t>
            </a:r>
            <a:endParaRPr lang="en-US" sz="1800" b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36"/>
          <p:cNvGrpSpPr/>
          <p:nvPr/>
        </p:nvGrpSpPr>
        <p:grpSpPr>
          <a:xfrm rot="1902678">
            <a:off x="7245054" y="3714750"/>
            <a:ext cx="1324284" cy="1085999"/>
            <a:chOff x="2341425" y="238100"/>
            <a:chExt cx="1328900" cy="1148125"/>
          </a:xfrm>
        </p:grpSpPr>
        <p:sp>
          <p:nvSpPr>
            <p:cNvPr id="245" name="Google Shape;245;p36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6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6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6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6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Pentagon 4"/>
          <p:cNvSpPr/>
          <p:nvPr/>
        </p:nvSpPr>
        <p:spPr>
          <a:xfrm>
            <a:off x="1447800" y="514350"/>
            <a:ext cx="6302345" cy="3810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solidFill>
                  <a:srgbClr val="0070C0"/>
                </a:solidFill>
              </a:rPr>
              <a:t>MỘT SỐ VIỆC LÀM HẰNG NGÀY CỦA THẦY CÔ GIÁO</a:t>
            </a:r>
            <a:endParaRPr lang="en-US" sz="1800" b="1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94013"/>
            <a:ext cx="2408853" cy="17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arallelogram 5"/>
          <p:cNvSpPr/>
          <p:nvPr/>
        </p:nvSpPr>
        <p:spPr>
          <a:xfrm>
            <a:off x="1558989" y="2992016"/>
            <a:ext cx="2034073" cy="38100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0070C0"/>
                </a:solidFill>
              </a:rPr>
              <a:t>Giảng bài</a:t>
            </a:r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75" y="2838762"/>
            <a:ext cx="2467947" cy="187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Parallelogram 22"/>
          <p:cNvSpPr/>
          <p:nvPr/>
        </p:nvSpPr>
        <p:spPr>
          <a:xfrm>
            <a:off x="3853543" y="2343150"/>
            <a:ext cx="2254899" cy="38100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0070C0"/>
                </a:solidFill>
              </a:rPr>
              <a:t>Quan tâm HS</a:t>
            </a:r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06" y="971550"/>
            <a:ext cx="2321113" cy="18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Parallelogram 24"/>
          <p:cNvSpPr/>
          <p:nvPr/>
        </p:nvSpPr>
        <p:spPr>
          <a:xfrm>
            <a:off x="6351460" y="2952749"/>
            <a:ext cx="2209603" cy="38100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0070C0"/>
                </a:solidFill>
              </a:rPr>
              <a:t>Tổ chức trò chơi</a:t>
            </a:r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26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2288" y="3484244"/>
            <a:ext cx="914483" cy="1263535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1600" y="3539546"/>
            <a:ext cx="914483" cy="12635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514350"/>
            <a:ext cx="388620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62863"/>
            <a:ext cx="388620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5170"/>
            <a:ext cx="1066800" cy="49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41640" y="514349"/>
            <a:ext cx="5663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/>
              <a:t>Sản phẩm mĩ thuật về chủ đề Biết ơn thầy cô</a:t>
            </a:r>
            <a:endParaRPr lang="en-US" sz="2000"/>
          </a:p>
        </p:txBody>
      </p:sp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955280"/>
            <a:ext cx="4038601" cy="37461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280" y="1006231"/>
            <a:ext cx="4114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/>
              <a:t>Q</a:t>
            </a:r>
            <a:r>
              <a:rPr lang="nl-NL" sz="1800" smtClean="0"/>
              <a:t>uan </a:t>
            </a:r>
            <a:r>
              <a:rPr lang="nl-NL" sz="1800"/>
              <a:t>sát một số SPMT về chủ đề Biết ơn thầy cô </a:t>
            </a:r>
            <a:r>
              <a:rPr lang="nl-NL" sz="1800"/>
              <a:t>SGK </a:t>
            </a:r>
            <a:r>
              <a:rPr lang="nl-NL" sz="1800" smtClean="0"/>
              <a:t>tr.35:</a:t>
            </a:r>
            <a:endParaRPr lang="en-US" sz="1800"/>
          </a:p>
        </p:txBody>
      </p:sp>
      <p:pic>
        <p:nvPicPr>
          <p:cNvPr id="13" name="Google Shape;224;p34"/>
          <p:cNvPicPr preferRelativeResize="0"/>
          <p:nvPr/>
        </p:nvPicPr>
        <p:blipFill>
          <a:blip r:embed="rId7">
            <a:alphaModFix amt="56000"/>
          </a:blip>
          <a:stretch>
            <a:fillRect/>
          </a:stretch>
        </p:blipFill>
        <p:spPr>
          <a:xfrm rot="10800000">
            <a:off x="2590799" y="862752"/>
            <a:ext cx="3962401" cy="2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49654" y="1924335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smtClean="0"/>
              <a:t>Gợi ý</a:t>
            </a:r>
            <a:r>
              <a:rPr lang="en-US" smtClean="0"/>
              <a:t>: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9654" y="2292757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nl-NL" sz="1600" i="1"/>
              <a:t>Nội dung, hình ảnh về thầy cô trong tranh vẽ, </a:t>
            </a:r>
            <a:r>
              <a:rPr lang="nl-NL" sz="1600" i="1"/>
              <a:t>bài </a:t>
            </a:r>
            <a:r>
              <a:rPr lang="nl-NL" sz="1600" i="1" smtClean="0"/>
              <a:t>nặn</a:t>
            </a:r>
            <a:r>
              <a:rPr lang="en-US" sz="1600" i="1" smtClean="0"/>
              <a:t>…</a:t>
            </a:r>
            <a:endParaRPr lang="en-US" sz="160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nl-NL" sz="1600" i="1" smtClean="0"/>
              <a:t>Màu </a:t>
            </a:r>
            <a:r>
              <a:rPr lang="nl-NL" sz="1600" i="1"/>
              <a:t>sắc thể hiện hình ảnh thầy cô ở mỗi sản phẩm.</a:t>
            </a:r>
            <a:endParaRPr lang="en-US" sz="160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nl-NL" sz="1600" i="1" smtClean="0"/>
              <a:t>Vẻ </a:t>
            </a:r>
            <a:r>
              <a:rPr lang="nl-NL" sz="1600" i="1"/>
              <a:t>đẹp của mỗi chất liệu </a:t>
            </a:r>
            <a:r>
              <a:rPr lang="nl-NL" sz="1600" i="1"/>
              <a:t>trong </a:t>
            </a:r>
            <a:r>
              <a:rPr lang="en-US" sz="1600" i="1" smtClean="0"/>
              <a:t>SP</a:t>
            </a:r>
            <a:endParaRPr lang="en-US" sz="160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nl-NL" sz="1600" i="1" smtClean="0"/>
              <a:t>Nêu </a:t>
            </a:r>
            <a:r>
              <a:rPr lang="nl-NL" sz="1600" i="1"/>
              <a:t>cảm nhận của </a:t>
            </a:r>
            <a:r>
              <a:rPr lang="nl-NL" sz="1600" i="1"/>
              <a:t>bản </a:t>
            </a:r>
            <a:r>
              <a:rPr lang="nl-NL" sz="1600" i="1" smtClean="0"/>
              <a:t>thân...</a:t>
            </a:r>
            <a:endParaRPr lang="en-US" sz="1600"/>
          </a:p>
        </p:txBody>
      </p:sp>
      <p:pic>
        <p:nvPicPr>
          <p:cNvPr id="16" name="Google Shape;230;p34"/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rot="6023610" flipH="1">
            <a:off x="4054735" y="1763433"/>
            <a:ext cx="990990" cy="479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544286" y="590550"/>
            <a:ext cx="372987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latin typeface="+mj-lt"/>
              </a:rPr>
              <a:t>Bức tranh</a:t>
            </a:r>
            <a:br>
              <a:rPr lang="en" sz="2400" smtClean="0">
                <a:latin typeface="+mj-lt"/>
              </a:rPr>
            </a:br>
            <a:r>
              <a:rPr lang="en" sz="2400" smtClean="0">
                <a:latin typeface="+mj-lt"/>
              </a:rPr>
              <a:t>Cô dạy em học bài</a:t>
            </a:r>
            <a:endParaRPr sz="240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1" y="1660071"/>
            <a:ext cx="3176337" cy="248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270;p38"/>
          <p:cNvSpPr/>
          <p:nvPr/>
        </p:nvSpPr>
        <p:spPr>
          <a:xfrm rot="-2700000">
            <a:off x="3416201" y="3892738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0" name="Google Shape;269;p38"/>
          <p:cNvSpPr/>
          <p:nvPr/>
        </p:nvSpPr>
        <p:spPr>
          <a:xfrm rot="-2700000">
            <a:off x="297913" y="1618650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6800" y="40997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1800" b="1" smtClean="0"/>
              <a:t>Màu </a:t>
            </a:r>
            <a:r>
              <a:rPr lang="nl-NL" sz="1800" b="1"/>
              <a:t>nhạt</a:t>
            </a:r>
            <a:r>
              <a:rPr lang="nl-NL" sz="1800"/>
              <a:t>: màu vàng, màu </a:t>
            </a:r>
            <a:r>
              <a:rPr lang="nl-NL" sz="1800"/>
              <a:t>xanh </a:t>
            </a:r>
            <a:r>
              <a:rPr lang="nl-NL" sz="1800" smtClean="0"/>
              <a:t>trời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4917997" y="1286078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1800" b="1"/>
              <a:t>Hình ảnh</a:t>
            </a:r>
            <a:r>
              <a:rPr lang="nl-NL" sz="1800"/>
              <a:t>: Cô giáo, và em học sinh</a:t>
            </a:r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4907111" y="1751815"/>
            <a:ext cx="3643946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/>
              <a:t>Màu cơ bản</a:t>
            </a:r>
            <a:r>
              <a:rPr lang="nl-NL" sz="1800"/>
              <a:t>: màu vàng, màu đỏ</a:t>
            </a:r>
            <a:r>
              <a:rPr lang="nl-NL" sz="1800"/>
              <a:t>, </a:t>
            </a:r>
            <a:endParaRPr lang="nl-NL" sz="1800" smtClean="0"/>
          </a:p>
          <a:p>
            <a:pPr lvl="0">
              <a:lnSpc>
                <a:spcPct val="150000"/>
              </a:lnSpc>
            </a:pPr>
            <a:r>
              <a:rPr lang="nl-NL" sz="1800" smtClean="0"/>
              <a:t>màu </a:t>
            </a:r>
            <a:r>
              <a:rPr lang="nl-NL" sz="1800"/>
              <a:t>xanh da trời.</a:t>
            </a: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4917997" y="2753720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1800" b="1"/>
              <a:t>Màu thứ cấp</a:t>
            </a:r>
            <a:r>
              <a:rPr lang="nl-NL" sz="1800"/>
              <a:t>: màu tím</a:t>
            </a:r>
            <a:r>
              <a:rPr lang="nl-NL" sz="1800"/>
              <a:t>, </a:t>
            </a:r>
            <a:r>
              <a:rPr lang="nl-NL" sz="1800" smtClean="0"/>
              <a:t>xanh </a:t>
            </a:r>
            <a:r>
              <a:rPr lang="nl-NL" sz="1800"/>
              <a:t>lá </a:t>
            </a:r>
            <a:r>
              <a:rPr lang="nl-NL" sz="1800" smtClean="0"/>
              <a:t>cây</a:t>
            </a: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4887686" y="3186376"/>
            <a:ext cx="36856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/>
              <a:t>Màu đậm</a:t>
            </a:r>
            <a:r>
              <a:rPr lang="nl-NL" sz="1800"/>
              <a:t>: màu đỏ, màu tím, </a:t>
            </a:r>
            <a:r>
              <a:rPr lang="nl-NL" sz="1800"/>
              <a:t>màu </a:t>
            </a:r>
            <a:endParaRPr lang="nl-NL" sz="1800" smtClean="0"/>
          </a:p>
          <a:p>
            <a:pPr lvl="0">
              <a:lnSpc>
                <a:spcPct val="150000"/>
              </a:lnSpc>
            </a:pPr>
            <a:r>
              <a:rPr lang="nl-NL" sz="1800" smtClean="0"/>
              <a:t>xanh </a:t>
            </a:r>
            <a:r>
              <a:rPr lang="nl-NL" sz="1800"/>
              <a:t>lá cây.</a:t>
            </a:r>
            <a:endParaRPr lang="en-US" sz="1800"/>
          </a:p>
        </p:txBody>
      </p:sp>
      <p:sp>
        <p:nvSpPr>
          <p:cNvPr id="8" name="Down Ribbon 7"/>
          <p:cNvSpPr/>
          <p:nvPr/>
        </p:nvSpPr>
        <p:spPr>
          <a:xfrm>
            <a:off x="4662211" y="514350"/>
            <a:ext cx="4088289" cy="61932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Cô dạy em học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66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  <p:bldP spid="9" grpId="0" animBg="1"/>
      <p:bldP spid="10" grpId="0" animBg="1"/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457200" y="711181"/>
            <a:ext cx="381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latin typeface="+mj-lt"/>
              </a:rPr>
              <a:t>Bước tranh</a:t>
            </a:r>
            <a:br>
              <a:rPr lang="en" sz="2400" smtClean="0">
                <a:latin typeface="+mj-lt"/>
              </a:rPr>
            </a:br>
            <a:r>
              <a:rPr lang="en" sz="2400" smtClean="0">
                <a:latin typeface="+mj-lt"/>
              </a:rPr>
              <a:t>Em tặng hoa thầy giáo</a:t>
            </a:r>
            <a:endParaRPr sz="2400">
              <a:latin typeface="+mj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543550"/>
            <a:ext cx="7731941" cy="5715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" y="1733550"/>
            <a:ext cx="312074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270;p38"/>
          <p:cNvSpPr/>
          <p:nvPr/>
        </p:nvSpPr>
        <p:spPr>
          <a:xfrm rot="-2700000">
            <a:off x="3424570" y="4071311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4" name="Google Shape;269;p38"/>
          <p:cNvSpPr/>
          <p:nvPr/>
        </p:nvSpPr>
        <p:spPr>
          <a:xfrm rot="-2700000">
            <a:off x="456547" y="1763940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0" y="41582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1800" b="1" smtClean="0"/>
              <a:t>Màu </a:t>
            </a:r>
            <a:r>
              <a:rPr lang="nl-NL" sz="1800" b="1"/>
              <a:t>nhạt</a:t>
            </a:r>
            <a:r>
              <a:rPr lang="nl-NL" sz="1800"/>
              <a:t>: màu vàng, màu </a:t>
            </a:r>
            <a:r>
              <a:rPr lang="nl-NL" sz="1800"/>
              <a:t>xanh </a:t>
            </a:r>
            <a:r>
              <a:rPr lang="nl-NL" sz="1800" smtClean="0"/>
              <a:t>trời</a:t>
            </a: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4876800" y="1267495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1800" b="1"/>
              <a:t>Hình ảnh</a:t>
            </a:r>
            <a:r>
              <a:rPr lang="nl-NL" sz="1800"/>
              <a:t>: Thầy giáo và em học sinh.</a:t>
            </a: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4876800" y="1725386"/>
            <a:ext cx="3643946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 smtClean="0"/>
              <a:t>Màu cơ bản</a:t>
            </a:r>
            <a:r>
              <a:rPr lang="nl-NL" sz="1800" smtClean="0"/>
              <a:t>: màu vàng, màu đỏ, </a:t>
            </a:r>
          </a:p>
          <a:p>
            <a:pPr lvl="0">
              <a:lnSpc>
                <a:spcPct val="150000"/>
              </a:lnSpc>
            </a:pPr>
            <a:r>
              <a:rPr lang="nl-NL" sz="1800" smtClean="0"/>
              <a:t>màu xanh da trời.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4876800" y="2696681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1800" b="1"/>
              <a:t>Màu thứ cấp</a:t>
            </a:r>
            <a:r>
              <a:rPr lang="nl-NL" sz="1800"/>
              <a:t>: màu xanh lá cây.</a:t>
            </a: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4898571" y="3181350"/>
            <a:ext cx="35445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800" b="1"/>
              <a:t>Màu đậm: </a:t>
            </a:r>
            <a:r>
              <a:rPr lang="nl-NL" sz="1800"/>
              <a:t>màu đỏ, màu xanh </a:t>
            </a:r>
            <a:r>
              <a:rPr lang="nl-NL" sz="1800"/>
              <a:t>lá </a:t>
            </a:r>
            <a:endParaRPr lang="nl-NL" sz="1800" smtClean="0"/>
          </a:p>
          <a:p>
            <a:pPr lvl="0">
              <a:lnSpc>
                <a:spcPct val="150000"/>
              </a:lnSpc>
            </a:pPr>
            <a:r>
              <a:rPr lang="nl-NL" sz="1800" smtClean="0"/>
              <a:t>cây</a:t>
            </a:r>
            <a:r>
              <a:rPr lang="nl-NL" sz="1800"/>
              <a:t>, màu xanh dương</a:t>
            </a:r>
            <a:endParaRPr lang="en-US" sz="1800"/>
          </a:p>
        </p:txBody>
      </p:sp>
      <p:sp>
        <p:nvSpPr>
          <p:cNvPr id="20" name="Down Ribbon 19"/>
          <p:cNvSpPr/>
          <p:nvPr/>
        </p:nvSpPr>
        <p:spPr>
          <a:xfrm>
            <a:off x="4662211" y="514350"/>
            <a:ext cx="4088289" cy="61932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Tặng hoa thầy</a:t>
            </a:r>
            <a:endParaRPr lang="en-US" sz="2000" b="1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  <p:bldP spid="13" grpId="0" animBg="1"/>
      <p:bldP spid="14" grpId="0" animBg="1"/>
      <p:bldP spid="4" grpId="0"/>
      <p:bldP spid="5" grpId="0"/>
      <p:bldP spid="6" grpId="0"/>
      <p:bldP spid="7" grpId="0"/>
      <p:bldP spid="8" grpId="0"/>
      <p:bldP spid="20" grpId="0" animBg="1"/>
    </p:bldLst>
  </p:timing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1125</Words>
  <Application>Microsoft Office PowerPoint</Application>
  <PresentationFormat>On-screen Show (16:9)</PresentationFormat>
  <Paragraphs>132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Concert One</vt:lpstr>
      <vt:lpstr>Roboto Mono Medium</vt:lpstr>
      <vt:lpstr>Wingdings</vt:lpstr>
      <vt:lpstr>Anonymous Pro</vt:lpstr>
      <vt:lpstr>Coming Soon</vt:lpstr>
      <vt:lpstr>Notebook Lesson by Slidesgo</vt:lpstr>
      <vt:lpstr>CHÀO MỪNG CÁC EM ĐẾN VỚI TIẾT HỌC HÔM NAY!</vt:lpstr>
      <vt:lpstr>PowerPoint Presentation</vt:lpstr>
      <vt:lpstr>PowerPoint Presentation</vt:lpstr>
      <vt:lpstr>PowerPoint Presentation</vt:lpstr>
      <vt:lpstr>HOẠT ĐỘNG 1. QUAN SÁT</vt:lpstr>
      <vt:lpstr>PowerPoint Presentation</vt:lpstr>
      <vt:lpstr>PowerPoint Presentation</vt:lpstr>
      <vt:lpstr>Bức tranh Cô dạy em học bài</vt:lpstr>
      <vt:lpstr>Bước tranh Em tặng hoa thầy giáo</vt:lpstr>
      <vt:lpstr>Bức tranh Cô giáo chúng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TRƯNG BÀY, NHẬN XÉT</vt:lpstr>
      <vt:lpstr>Nêu cảm nhận cá nhân về tình cảm của mình đối với thầy cô? 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HÔM NAY!</dc:title>
  <dc:creator>Hoai Ham Hap</dc:creator>
  <cp:lastModifiedBy>HDLAPTOP</cp:lastModifiedBy>
  <cp:revision>24</cp:revision>
  <dcterms:modified xsi:type="dcterms:W3CDTF">2022-05-30T08:21:06Z</dcterms:modified>
</cp:coreProperties>
</file>