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37"/>
  </p:notesMasterIdLst>
  <p:sldIdLst>
    <p:sldId id="8708" r:id="rId9"/>
    <p:sldId id="8712" r:id="rId10"/>
    <p:sldId id="8713" r:id="rId11"/>
    <p:sldId id="8709" r:id="rId12"/>
    <p:sldId id="293" r:id="rId13"/>
    <p:sldId id="258" r:id="rId14"/>
    <p:sldId id="280" r:id="rId15"/>
    <p:sldId id="288" r:id="rId16"/>
    <p:sldId id="279" r:id="rId17"/>
    <p:sldId id="287" r:id="rId18"/>
    <p:sldId id="263" r:id="rId19"/>
    <p:sldId id="277" r:id="rId20"/>
    <p:sldId id="297" r:id="rId21"/>
    <p:sldId id="296" r:id="rId22"/>
    <p:sldId id="8694" r:id="rId23"/>
    <p:sldId id="8695" r:id="rId24"/>
    <p:sldId id="8689" r:id="rId25"/>
    <p:sldId id="8693" r:id="rId26"/>
    <p:sldId id="8690" r:id="rId27"/>
    <p:sldId id="8705" r:id="rId28"/>
    <p:sldId id="8707" r:id="rId29"/>
    <p:sldId id="8706" r:id="rId30"/>
    <p:sldId id="8696" r:id="rId31"/>
    <p:sldId id="8697" r:id="rId32"/>
    <p:sldId id="8698" r:id="rId33"/>
    <p:sldId id="8710" r:id="rId34"/>
    <p:sldId id="8711" r:id="rId35"/>
    <p:sldId id="8658" r:id="rId36"/>
  </p:sldIdLst>
  <p:sldSz cx="12192000" cy="6858000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reestyle Script" panose="030804020302050B0404" pitchFamily="66" charset="0"/>
      <p:regular r:id="rId50"/>
    </p:embeddedFont>
    <p:embeddedFont>
      <p:font typeface="SVN-SAF" panose="02040603050506020204" pitchFamily="18" charset="0"/>
      <p:regular r:id="rId51"/>
    </p:embeddedFont>
    <p:embeddedFont>
      <p:font typeface="#9Slide03 BoosterNextFYBlack" panose="020B0604020202020204" charset="0"/>
      <p:regular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#9Slide03 Open Sans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00CC"/>
    <a:srgbClr val="FF9933"/>
    <a:srgbClr val="DBE8AE"/>
    <a:srgbClr val="025F2C"/>
    <a:srgbClr val="FFFFFF"/>
    <a:srgbClr val="D5CAE4"/>
    <a:srgbClr val="DED6EA"/>
    <a:srgbClr val="EDE9F3"/>
    <a:srgbClr val="E3D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5" autoAdjust="0"/>
    <p:restoredTop sz="94699"/>
  </p:normalViewPr>
  <p:slideViewPr>
    <p:cSldViewPr snapToGrid="0">
      <p:cViewPr varScale="1">
        <p:scale>
          <a:sx n="66" d="100"/>
          <a:sy n="66" d="100"/>
        </p:scale>
        <p:origin x="6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2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6FCD9-83E6-4EFE-9077-03383C6BA6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1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746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060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39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58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2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50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74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45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34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56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93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40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96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99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2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7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82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1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82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77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81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49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99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15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45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6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3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84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49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5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23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4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33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92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19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53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25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07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71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04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11/6/2024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8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8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8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7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36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33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NULL"/><Relationship Id="rId5" Type="http://schemas.openxmlformats.org/officeDocument/2006/relationships/image" Target="../media/image45.png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133341" y="1796628"/>
            <a:ext cx="1041398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vi-VN" sz="2996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STEM</a:t>
            </a:r>
            <a:r>
              <a:rPr lang="en-US" sz="2996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996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vi-VN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 TRANH ĐÈN LED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(TIẾT 1)</a:t>
            </a:r>
            <a:endParaRPr lang="en-US" sz="404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34" y="3181408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00283" y="466343"/>
            <a:ext cx="2220345" cy="194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2051" y="741723"/>
            <a:ext cx="2228365" cy="166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25198" y="961511"/>
            <a:ext cx="1601551" cy="17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15" y="3643049"/>
            <a:ext cx="3988945" cy="28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2807594" y="774108"/>
            <a:ext cx="6928834" cy="326442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78">
              <a:defRPr/>
            </a:pPr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 NGHIÊN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778092" y="5659193"/>
            <a:ext cx="5164428" cy="393738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78">
              <a:defRPr/>
            </a:pPr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 THỊ </a:t>
            </a:r>
            <a:r>
              <a:rPr lang="vi-VN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7BC1353-1566-07C3-48C8-BE67AF0B2D0B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3498420" cy="559380"/>
            <a:chOff x="3453789" y="956938"/>
            <a:chExt cx="4998292" cy="559380"/>
          </a:xfrm>
        </p:grpSpPr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C0940D8-4973-338C-BB35-F2951971219F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36FC9935-CDEF-90C0-FF20-4F2B7B92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2" y="113665"/>
              <a:ext cx="1261872" cy="1285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0460FA-01D9-DE62-B972-B3B9334A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78" y="5241099"/>
            <a:ext cx="1050049" cy="1285906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="" xmlns:a16="http://schemas.microsoft.com/office/drawing/2014/main" id="{6BAAAC46-A791-5F5D-E22E-AA4A27DAF2B8}"/>
              </a:ext>
            </a:extLst>
          </p:cNvPr>
          <p:cNvSpPr/>
          <p:nvPr/>
        </p:nvSpPr>
        <p:spPr>
          <a:xfrm rot="10800000">
            <a:off x="1639957" y="2585821"/>
            <a:ext cx="10207486" cy="3606256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4D0A9B4-D28F-B108-C5EE-F58824CDF5E1}"/>
              </a:ext>
            </a:extLst>
          </p:cNvPr>
          <p:cNvSpPr txBox="1"/>
          <p:nvPr/>
        </p:nvSpPr>
        <p:spPr>
          <a:xfrm>
            <a:off x="2146682" y="2931863"/>
            <a:ext cx="911228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(1)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 mỗi cạnh dài không quá 25 cm.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(2) Đèn LED có thể bật/tắt dễ dàng.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(3) Đèn LED được đặt ở vị trí phù hợp trong bức tranh.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(4) Có tính thẩm mĩ, màu sắc hài hoà.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E04F51-C478-F983-DC43-D50CB6717BBE}"/>
              </a:ext>
            </a:extLst>
          </p:cNvPr>
          <p:cNvSpPr txBox="1"/>
          <p:nvPr/>
        </p:nvSpPr>
        <p:spPr>
          <a:xfrm>
            <a:off x="1013791" y="1614674"/>
            <a:ext cx="1117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LED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=""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=""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=""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=""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=""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=""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=""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=""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=""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1CF1882E-F46C-6149-FF88-9DD1C904DA7D}"/>
              </a:ext>
            </a:extLst>
          </p:cNvPr>
          <p:cNvGrpSpPr/>
          <p:nvPr/>
        </p:nvGrpSpPr>
        <p:grpSpPr>
          <a:xfrm>
            <a:off x="399383" y="2013844"/>
            <a:ext cx="4274217" cy="3332285"/>
            <a:chOff x="399383" y="2013844"/>
            <a:chExt cx="4274217" cy="3332285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F050EB23-962E-AEDE-DE84-B1B379D26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1782"/>
            <a:stretch/>
          </p:blipFill>
          <p:spPr>
            <a:xfrm>
              <a:off x="399383" y="2013844"/>
              <a:ext cx="3344420" cy="3332285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9AB51913-7850-5B8B-B8FE-66DBC3242D18}"/>
                </a:ext>
              </a:extLst>
            </p:cNvPr>
            <p:cNvSpPr/>
            <p:nvPr/>
          </p:nvSpPr>
          <p:spPr>
            <a:xfrm>
              <a:off x="3505200" y="3290629"/>
              <a:ext cx="1168400" cy="14337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D461556-BA62-9E12-17B7-0522BAE13610}"/>
              </a:ext>
            </a:extLst>
          </p:cNvPr>
          <p:cNvSpPr txBox="1"/>
          <p:nvPr/>
        </p:nvSpPr>
        <p:spPr>
          <a:xfrm>
            <a:off x="4591601" y="2921168"/>
            <a:ext cx="734530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spc="50" dirty="0">
                <a:ln w="9525" cmpd="sng">
                  <a:noFill/>
                  <a:prstDash val="solid"/>
                </a:ln>
                <a:solidFill>
                  <a:srgbClr val="025F2C"/>
                </a:solidFill>
                <a:effectLst>
                  <a:glow rad="225356">
                    <a:srgbClr val="DBE8AE">
                      <a:alpha val="40000"/>
                    </a:srgbClr>
                  </a:glow>
                  <a:outerShdw blurRad="50800" dist="44984" dir="19080000" sx="100063" sy="100063" algn="l" rotWithShape="0">
                    <a:srgbClr val="DBE8AE"/>
                  </a:outerShdw>
                </a:effectLst>
                <a:latin typeface="#9Slide03 BoosterNextFYBlack" panose="02000A03000000020004" pitchFamily="2" charset="77"/>
                <a:ea typeface="Roboto" panose="02000000000000000000" pitchFamily="2" charset="0"/>
              </a:rPr>
              <a:t>KIẾN THỨC STEM</a:t>
            </a:r>
          </a:p>
        </p:txBody>
      </p:sp>
    </p:spTree>
    <p:extLst>
      <p:ext uri="{BB962C8B-B14F-4D97-AF65-F5344CB8AC3E}">
        <p14:creationId xmlns:p14="http://schemas.microsoft.com/office/powerpoint/2010/main" val="4828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227926" y="324397"/>
            <a:ext cx="9561856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498409" y="498946"/>
            <a:ext cx="9465664" cy="561448"/>
            <a:chOff x="2210373" y="1204963"/>
            <a:chExt cx="7068528" cy="316311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2227064" y="1204963"/>
              <a:ext cx="7051837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rgbClr val="FB04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2210373" y="1209160"/>
              <a:ext cx="6871755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9B9DEC2-4A2E-A7C2-8DD7-0511896FC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14"/>
          <a:stretch/>
        </p:blipFill>
        <p:spPr>
          <a:xfrm>
            <a:off x="877230" y="1554009"/>
            <a:ext cx="10062023" cy="47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B6B9EA-74A3-3707-16FD-7C959D1E1EBE}"/>
              </a:ext>
            </a:extLst>
          </p:cNvPr>
          <p:cNvSpPr txBox="1"/>
          <p:nvPr/>
        </p:nvSpPr>
        <p:spPr>
          <a:xfrm>
            <a:off x="1021145" y="1269836"/>
            <a:ext cx="107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Ghép tên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 phận của mạch điện với chức năng phù hợp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4BC24DF-4CB7-A3C5-88F8-388B5AD88AD8}"/>
              </a:ext>
            </a:extLst>
          </p:cNvPr>
          <p:cNvSpPr/>
          <p:nvPr/>
        </p:nvSpPr>
        <p:spPr>
          <a:xfrm>
            <a:off x="1035252" y="337173"/>
            <a:ext cx="8851211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A06D34A-DAD9-3C6A-FB97-F1B41F93BCC6}"/>
              </a:ext>
            </a:extLst>
          </p:cNvPr>
          <p:cNvGrpSpPr/>
          <p:nvPr/>
        </p:nvGrpSpPr>
        <p:grpSpPr>
          <a:xfrm>
            <a:off x="1386508" y="494180"/>
            <a:ext cx="8889533" cy="1027512"/>
            <a:chOff x="2227064" y="1204963"/>
            <a:chExt cx="8105132" cy="1027512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93EC016-420D-4AF5-8DC7-F9CEE92E57D1}"/>
                </a:ext>
              </a:extLst>
            </p:cNvPr>
            <p:cNvSpPr txBox="1"/>
            <p:nvPr/>
          </p:nvSpPr>
          <p:spPr>
            <a:xfrm>
              <a:off x="2227064" y="1204963"/>
              <a:ext cx="772948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rgbClr val="FB04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5F2BD55A-17DD-124F-4F91-8F26219C3663}"/>
                </a:ext>
              </a:extLst>
            </p:cNvPr>
            <p:cNvSpPr txBox="1"/>
            <p:nvPr/>
          </p:nvSpPr>
          <p:spPr>
            <a:xfrm>
              <a:off x="2262005" y="1216812"/>
              <a:ext cx="8070191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22" name="Picture 21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56C7DE30-875D-3EFF-1376-ED2339FA1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="" xmlns:a16="http://schemas.microsoft.com/office/drawing/2014/main" id="{52E10B9B-0DEE-D549-4043-A0B8C3841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7" y="1774033"/>
            <a:ext cx="9699770" cy="435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8AB5A92-6B6C-7E02-C7DB-9D986B2CBDF9}"/>
              </a:ext>
            </a:extLst>
          </p:cNvPr>
          <p:cNvCxnSpPr>
            <a:cxnSpLocks/>
          </p:cNvCxnSpPr>
          <p:nvPr/>
        </p:nvCxnSpPr>
        <p:spPr>
          <a:xfrm>
            <a:off x="3744686" y="3080657"/>
            <a:ext cx="576943" cy="1447800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F4C3BE2-707A-5651-AD64-61A26B53223E}"/>
              </a:ext>
            </a:extLst>
          </p:cNvPr>
          <p:cNvCxnSpPr>
            <a:cxnSpLocks/>
          </p:cNvCxnSpPr>
          <p:nvPr/>
        </p:nvCxnSpPr>
        <p:spPr>
          <a:xfrm>
            <a:off x="3755229" y="3881681"/>
            <a:ext cx="562630" cy="1497143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CF071CE-458B-687B-508B-0DFD11806A90}"/>
              </a:ext>
            </a:extLst>
          </p:cNvPr>
          <p:cNvCxnSpPr>
            <a:cxnSpLocks/>
          </p:cNvCxnSpPr>
          <p:nvPr/>
        </p:nvCxnSpPr>
        <p:spPr>
          <a:xfrm flipV="1">
            <a:off x="3759251" y="3804557"/>
            <a:ext cx="569151" cy="825695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4C041A9-247D-888E-114F-2E7E96606E94}"/>
              </a:ext>
            </a:extLst>
          </p:cNvPr>
          <p:cNvCxnSpPr>
            <a:cxnSpLocks/>
          </p:cNvCxnSpPr>
          <p:nvPr/>
        </p:nvCxnSpPr>
        <p:spPr>
          <a:xfrm flipV="1">
            <a:off x="3755354" y="2958487"/>
            <a:ext cx="562505" cy="2441748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749F63-5C58-5936-9DC2-3CB7722CA972}"/>
              </a:ext>
            </a:extLst>
          </p:cNvPr>
          <p:cNvSpPr txBox="1"/>
          <p:nvPr/>
        </p:nvSpPr>
        <p:spPr>
          <a:xfrm>
            <a:off x="978578" y="1763496"/>
            <a:ext cx="1093843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Quan sát hình và xác định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cực dương (+)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cực âm (-)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 pin cúc 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18177D6-3812-F11E-E4AF-F66CD7962CFE}"/>
              </a:ext>
            </a:extLst>
          </p:cNvPr>
          <p:cNvSpPr txBox="1"/>
          <p:nvPr/>
        </p:nvSpPr>
        <p:spPr>
          <a:xfrm>
            <a:off x="7000185" y="5541530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dương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71C69FF-55AB-B93D-917A-37FB20710451}"/>
              </a:ext>
            </a:extLst>
          </p:cNvPr>
          <p:cNvSpPr txBox="1"/>
          <p:nvPr/>
        </p:nvSpPr>
        <p:spPr>
          <a:xfrm>
            <a:off x="3115837" y="5591225"/>
            <a:ext cx="1560042" cy="584775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âm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A43642-761B-F450-2E61-9C3E35213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53819" r="5127"/>
          <a:stretch/>
        </p:blipFill>
        <p:spPr>
          <a:xfrm>
            <a:off x="2427806" y="3424817"/>
            <a:ext cx="2628804" cy="1997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135C688-7F9A-E21D-87F8-CF214ED38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045" b="49745"/>
          <a:stretch/>
        </p:blipFill>
        <p:spPr>
          <a:xfrm>
            <a:off x="6592274" y="3350352"/>
            <a:ext cx="2648074" cy="2072231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5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1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739638-EEE7-DAE0-4386-4E0E9A3C5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9"/>
          <a:stretch/>
        </p:blipFill>
        <p:spPr>
          <a:xfrm>
            <a:off x="699980" y="2633870"/>
            <a:ext cx="10783115" cy="258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59627BB-EBAB-3C4A-7576-D4320D4FDA91}"/>
              </a:ext>
            </a:extLst>
          </p:cNvPr>
          <p:cNvSpPr txBox="1"/>
          <p:nvPr/>
        </p:nvSpPr>
        <p:spPr>
          <a:xfrm>
            <a:off x="854338" y="1630042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LED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2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3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749F63-5C58-5936-9DC2-3CB7722CA972}"/>
              </a:ext>
            </a:extLst>
          </p:cNvPr>
          <p:cNvSpPr txBox="1"/>
          <p:nvPr/>
        </p:nvSpPr>
        <p:spPr>
          <a:xfrm>
            <a:off x="1137720" y="1591330"/>
            <a:ext cx="1151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pic>
        <p:nvPicPr>
          <p:cNvPr id="4" name="Picture 3" descr="A hand holding a tweezers&#10;&#10;Description automatically generated">
            <a:extLst>
              <a:ext uri="{FF2B5EF4-FFF2-40B4-BE49-F238E27FC236}">
                <a16:creationId xmlns="" xmlns:a16="http://schemas.microsoft.com/office/drawing/2014/main" id="{A4662942-3C89-1D87-D570-420A61432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1"/>
          <a:stretch/>
        </p:blipFill>
        <p:spPr>
          <a:xfrm>
            <a:off x="8123541" y="2476789"/>
            <a:ext cx="3462414" cy="228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D69D49-0981-6F3F-0415-161CF53830F7}"/>
              </a:ext>
            </a:extLst>
          </p:cNvPr>
          <p:cNvSpPr txBox="1"/>
          <p:nvPr/>
        </p:nvSpPr>
        <p:spPr>
          <a:xfrm>
            <a:off x="1253222" y="6043563"/>
            <a:ext cx="1048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Chân dài </a:t>
            </a:r>
            <a:r>
              <a:rPr lang="x-non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 đèn tiếp xúc với </a:t>
            </a:r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 dương</a:t>
            </a:r>
            <a:r>
              <a:rPr lang="x-non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chân ngắn </a:t>
            </a:r>
            <a:r>
              <a:rPr lang="x-non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 đèn tiếp xúc với </a:t>
            </a: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 âm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5D7155-D5DB-906C-3ED2-37DFCA9D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1" y="2321030"/>
            <a:ext cx="7559640" cy="268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up 42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4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2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B29DF44-60D2-1191-250D-6954677BF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92" y="2338617"/>
            <a:ext cx="6783279" cy="132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90CD28-1236-E830-D6D1-8B19652E069A}"/>
              </a:ext>
            </a:extLst>
          </p:cNvPr>
          <p:cNvSpPr txBox="1"/>
          <p:nvPr/>
        </p:nvSpPr>
        <p:spPr>
          <a:xfrm>
            <a:off x="1137720" y="1591330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điện</a:t>
            </a:r>
            <a:endParaRPr lang="en-US" dirty="0"/>
          </a:p>
        </p:txBody>
      </p:sp>
      <p:pic>
        <p:nvPicPr>
          <p:cNvPr id="19" name="Picture 18" descr="A roll of copper tape&#10;&#10;Description automatically generated">
            <a:extLst>
              <a:ext uri="{FF2B5EF4-FFF2-40B4-BE49-F238E27FC236}">
                <a16:creationId xmlns="" xmlns:a16="http://schemas.microsoft.com/office/drawing/2014/main" id="{B7A230B7-543E-0755-EA0E-8CFC46BEB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32" y="3228151"/>
            <a:ext cx="5044878" cy="290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2" name="Group 41"/>
          <p:cNvGrpSpPr/>
          <p:nvPr/>
        </p:nvGrpSpPr>
        <p:grpSpPr>
          <a:xfrm>
            <a:off x="1396889" y="95799"/>
            <a:ext cx="10132500" cy="1275802"/>
            <a:chOff x="1396889" y="-63227"/>
            <a:chExt cx="10132500" cy="1275802"/>
          </a:xfrm>
        </p:grpSpPr>
        <p:sp>
          <p:nvSpPr>
            <p:cNvPr id="43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5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749F63-5C58-5936-9DC2-3CB7722CA972}"/>
              </a:ext>
            </a:extLst>
          </p:cNvPr>
          <p:cNvSpPr txBox="1"/>
          <p:nvPr/>
        </p:nvSpPr>
        <p:spPr>
          <a:xfrm>
            <a:off x="1003847" y="1431663"/>
            <a:ext cx="1151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 nghiệm</a:t>
            </a:r>
            <a:endParaRPr lang="vi-V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17BE82-7843-F674-2B70-E2A2DB75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47" y="1904548"/>
            <a:ext cx="10049092" cy="470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1" name="Group 40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2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20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01872" y="188509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dirty="0">
                <a:solidFill>
                  <a:prstClr val="white"/>
                </a:solidFill>
              </a:rPr>
              <a:t>Khi mùa đông chuyển sang mùa xuân, thời tiết chuyển từ lạnh buốt sang se se lạnh và đôi khi nóng bức; cỏ cây chuyển từ rụng lá, không có lá, cây bị đóng băng thành cây cỏ phát triển, đâm chồi nảy lộc, lá non mọc nhiều hơn.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AutoShape 2" descr="Đặc điểm khí hậu các mùa ở Việt Nam như thế nào? - Tin tức">
            <a:extLst>
              <a:ext uri="{FF2B5EF4-FFF2-40B4-BE49-F238E27FC236}">
                <a16:creationId xmlns="" xmlns:a16="http://schemas.microsoft.com/office/drawing/2014/main" id="{3EB59159-BBB6-2921-1705-DABF1AD7D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5757" y="208722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Thứ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ngày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tháng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11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năm 2024</a:t>
            </a:r>
            <a:endParaRPr lang="en-US" sz="2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530" y="1202634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Bài học stem: </a:t>
            </a:r>
            <a:endParaRPr lang="en-US" sz="2800" dirty="0">
              <a:solidFill>
                <a:prstClr val="black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75253" y="1607419"/>
            <a:ext cx="1621438" cy="27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74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90CD28-1236-E830-D6D1-8B19652E069A}"/>
              </a:ext>
            </a:extLst>
          </p:cNvPr>
          <p:cNvSpPr txBox="1"/>
          <p:nvPr/>
        </p:nvSpPr>
        <p:spPr>
          <a:xfrm>
            <a:off x="812800" y="2061286"/>
            <a:ext cx="10350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6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416767" y="0"/>
            <a:ext cx="10132500" cy="1275802"/>
            <a:chOff x="1396889" y="-63227"/>
            <a:chExt cx="10132500" cy="1275802"/>
          </a:xfrm>
        </p:grpSpPr>
        <p:sp>
          <p:nvSpPr>
            <p:cNvPr id="41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90CD28-1236-E830-D6D1-8B19652E069A}"/>
              </a:ext>
            </a:extLst>
          </p:cNvPr>
          <p:cNvSpPr txBox="1"/>
          <p:nvPr/>
        </p:nvSpPr>
        <p:spPr>
          <a:xfrm>
            <a:off x="1149946" y="1520341"/>
            <a:ext cx="4177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FD5D521-1B1E-9C18-B5B6-CCAD64BD1E32}"/>
              </a:ext>
            </a:extLst>
          </p:cNvPr>
          <p:cNvGrpSpPr/>
          <p:nvPr/>
        </p:nvGrpSpPr>
        <p:grpSpPr>
          <a:xfrm>
            <a:off x="997566" y="2751623"/>
            <a:ext cx="4692791" cy="3929352"/>
            <a:chOff x="997566" y="2751623"/>
            <a:chExt cx="4692791" cy="3929352"/>
          </a:xfrm>
        </p:grpSpPr>
        <p:pic>
          <p:nvPicPr>
            <p:cNvPr id="1028" name="Picture 4" descr="Băng Keo 2 Mặt Trắng 1F2 - Mr Keo">
              <a:extLst>
                <a:ext uri="{FF2B5EF4-FFF2-40B4-BE49-F238E27FC236}">
                  <a16:creationId xmlns="" xmlns:a16="http://schemas.microsoft.com/office/drawing/2014/main" id="{99A8DCCC-6B2C-FA15-5ADC-54F090515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4" t="60036" r="32816"/>
            <a:stretch/>
          </p:blipFill>
          <p:spPr bwMode="auto">
            <a:xfrm>
              <a:off x="997566" y="2751623"/>
              <a:ext cx="4692791" cy="318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C8339D6-CAAE-0DA0-5B0E-BC9A0E079D02}"/>
                </a:ext>
              </a:extLst>
            </p:cNvPr>
            <p:cNvSpPr txBox="1"/>
            <p:nvPr/>
          </p:nvSpPr>
          <p:spPr>
            <a:xfrm>
              <a:off x="1455408" y="6096200"/>
              <a:ext cx="3338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20D2B3D-99DE-F6C9-2486-321665044B4D}"/>
              </a:ext>
            </a:extLst>
          </p:cNvPr>
          <p:cNvGrpSpPr/>
          <p:nvPr/>
        </p:nvGrpSpPr>
        <p:grpSpPr>
          <a:xfrm>
            <a:off x="5851283" y="1132827"/>
            <a:ext cx="5693469" cy="5532617"/>
            <a:chOff x="5851283" y="1132827"/>
            <a:chExt cx="5693469" cy="5532617"/>
          </a:xfrm>
        </p:grpSpPr>
        <p:pic>
          <p:nvPicPr>
            <p:cNvPr id="1026" name="Picture 2" descr="Giấy nhôm giấy bạc nướng an toàn cuộn 30x10m - Khác | VinMart.co">
              <a:extLst>
                <a:ext uri="{FF2B5EF4-FFF2-40B4-BE49-F238E27FC236}">
                  <a16:creationId xmlns="" xmlns:a16="http://schemas.microsoft.com/office/drawing/2014/main" id="{9F816E4B-E76B-6624-6609-ACA58F41B6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3" t="16558" b="8642"/>
            <a:stretch/>
          </p:blipFill>
          <p:spPr bwMode="auto">
            <a:xfrm>
              <a:off x="5851283" y="1132827"/>
              <a:ext cx="5693469" cy="490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37C5386-12F1-A708-1AE4-B5A22F5C382F}"/>
                </a:ext>
              </a:extLst>
            </p:cNvPr>
            <p:cNvSpPr txBox="1"/>
            <p:nvPr/>
          </p:nvSpPr>
          <p:spPr>
            <a:xfrm>
              <a:off x="5851283" y="6080669"/>
              <a:ext cx="5693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3200" b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7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2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749F63-5C58-5936-9DC2-3CB7722CA972}"/>
              </a:ext>
            </a:extLst>
          </p:cNvPr>
          <p:cNvSpPr txBox="1"/>
          <p:nvPr/>
        </p:nvSpPr>
        <p:spPr>
          <a:xfrm>
            <a:off x="298176" y="1431663"/>
            <a:ext cx="1167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Trải nghiệm: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dùng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giấy nhôm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băng dính hai mặt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 dây dẫn điện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CE4DECB-E4C2-86EC-F7DD-133EB6377A89}"/>
              </a:ext>
            </a:extLst>
          </p:cNvPr>
          <p:cNvGrpSpPr/>
          <p:nvPr/>
        </p:nvGrpSpPr>
        <p:grpSpPr>
          <a:xfrm>
            <a:off x="619411" y="2077765"/>
            <a:ext cx="4971621" cy="3347730"/>
            <a:chOff x="1046794" y="2177157"/>
            <a:chExt cx="4971621" cy="334773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DF06363-3430-CB19-0807-24F100D4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794" y="2177157"/>
              <a:ext cx="4971621" cy="22397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745D312-1613-80D6-C99E-F87A93159B27}"/>
                </a:ext>
              </a:extLst>
            </p:cNvPr>
            <p:cNvSpPr txBox="1"/>
            <p:nvPr/>
          </p:nvSpPr>
          <p:spPr>
            <a:xfrm>
              <a:off x="1046795" y="4447669"/>
              <a:ext cx="49272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0E4F8C20-0767-9C3F-B02D-B5F17E34DB19}"/>
              </a:ext>
            </a:extLst>
          </p:cNvPr>
          <p:cNvGrpSpPr/>
          <p:nvPr/>
        </p:nvGrpSpPr>
        <p:grpSpPr>
          <a:xfrm>
            <a:off x="6523186" y="2107026"/>
            <a:ext cx="5165232" cy="4302400"/>
            <a:chOff x="6612638" y="2176600"/>
            <a:chExt cx="4132333" cy="430240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C4147B3-4667-78F1-A8B4-9B84C40E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2638" y="2176600"/>
              <a:ext cx="4132333" cy="224676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4203308-9FA2-CCBD-9D29-20A70903D920}"/>
                </a:ext>
              </a:extLst>
            </p:cNvPr>
            <p:cNvSpPr txBox="1"/>
            <p:nvPr/>
          </p:nvSpPr>
          <p:spPr>
            <a:xfrm>
              <a:off x="6612638" y="4416897"/>
              <a:ext cx="413233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2000" b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14F9DFF-C58C-8470-1832-5D81CF2AF163}"/>
              </a:ext>
            </a:extLst>
          </p:cNvPr>
          <p:cNvGrpSpPr/>
          <p:nvPr/>
        </p:nvGrpSpPr>
        <p:grpSpPr>
          <a:xfrm>
            <a:off x="4796448" y="5341529"/>
            <a:ext cx="6234798" cy="1469096"/>
            <a:chOff x="4796448" y="5341529"/>
            <a:chExt cx="6234798" cy="1469096"/>
          </a:xfrm>
        </p:grpSpPr>
        <p:pic>
          <p:nvPicPr>
            <p:cNvPr id="21" name="Picture 20" descr="A black rectangular object on a white surface&#10;&#10;Description automatically generated">
              <a:extLst>
                <a:ext uri="{FF2B5EF4-FFF2-40B4-BE49-F238E27FC236}">
                  <a16:creationId xmlns="" xmlns:a16="http://schemas.microsoft.com/office/drawing/2014/main" id="{09EE3DA1-103F-4D2A-31EA-052A9FB4D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925"/>
            <a:stretch/>
          </p:blipFill>
          <p:spPr>
            <a:xfrm>
              <a:off x="4796448" y="5341529"/>
              <a:ext cx="2679327" cy="14690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BEBC7CCC-71A9-7317-6186-EBE43EE261D4}"/>
                </a:ext>
              </a:extLst>
            </p:cNvPr>
            <p:cNvSpPr txBox="1"/>
            <p:nvPr/>
          </p:nvSpPr>
          <p:spPr>
            <a:xfrm>
              <a:off x="8070540" y="5879643"/>
              <a:ext cx="29607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dây dẫn điện</a:t>
              </a:r>
              <a:endParaRPr 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E9B1FD31-3822-F882-6783-2F77A9E0BD1D}"/>
                </a:ext>
              </a:extLst>
            </p:cNvPr>
            <p:cNvCxnSpPr>
              <a:stCxn id="34" idx="1"/>
            </p:cNvCxnSpPr>
            <p:nvPr/>
          </p:nvCxnSpPr>
          <p:spPr>
            <a:xfrm flipH="1">
              <a:off x="7079732" y="6172031"/>
              <a:ext cx="990808" cy="255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53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227926" y="324397"/>
            <a:ext cx="9561856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7622" y="452993"/>
            <a:ext cx="9443624" cy="560371"/>
            <a:chOff x="2226832" y="1201373"/>
            <a:chExt cx="7052069" cy="315704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2227064" y="1204963"/>
              <a:ext cx="7051837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Khám phá một số bộ phận trong mạch điện thắp sáng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2226832" y="1201373"/>
              <a:ext cx="6871755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Khám phá một số bộ phận trong mạch điện thắp sáng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90CD28-1236-E830-D6D1-8B19652E069A}"/>
              </a:ext>
            </a:extLst>
          </p:cNvPr>
          <p:cNvSpPr txBox="1"/>
          <p:nvPr/>
        </p:nvSpPr>
        <p:spPr>
          <a:xfrm>
            <a:off x="1137720" y="1591330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E903F4-17F3-E7B5-EF41-FEB7C2797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23" y="2535696"/>
            <a:ext cx="11309716" cy="3497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4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2" name="Group 1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90CD28-1236-E830-D6D1-8B19652E069A}"/>
              </a:ext>
            </a:extLst>
          </p:cNvPr>
          <p:cNvSpPr txBox="1"/>
          <p:nvPr/>
        </p:nvSpPr>
        <p:spPr>
          <a:xfrm>
            <a:off x="552786" y="1391267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654291-6BBE-7EE3-0E24-837B1F849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02"/>
          <a:stretch/>
        </p:blipFill>
        <p:spPr>
          <a:xfrm>
            <a:off x="711013" y="2204643"/>
            <a:ext cx="9977261" cy="45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=""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=""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=""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=""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=""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=""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=""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=""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=""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=""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=""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=""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=""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=""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=""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=""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=""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=""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=""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=""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90CD28-1236-E830-D6D1-8B19652E069A}"/>
              </a:ext>
            </a:extLst>
          </p:cNvPr>
          <p:cNvSpPr txBox="1"/>
          <p:nvPr/>
        </p:nvSpPr>
        <p:spPr>
          <a:xfrm>
            <a:off x="552786" y="1391267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654291-6BBE-7EE3-0E24-837B1F849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46"/>
          <a:stretch/>
        </p:blipFill>
        <p:spPr>
          <a:xfrm>
            <a:off x="552786" y="2159370"/>
            <a:ext cx="10984042" cy="385266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2" name="Freeform: Shape 11">
              <a:extLst>
                <a:ext uri="{FF2B5EF4-FFF2-40B4-BE49-F238E27FC236}">
                  <a16:creationId xmlns="" xmlns:a16="http://schemas.microsoft.com/office/drawing/2014/main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=""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18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01277">
            <a:off x="5306285" y="-115347"/>
            <a:ext cx="6247987" cy="46482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4757" y="1409299"/>
            <a:ext cx="4769005" cy="4909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482" y="1455019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1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377440" y="1453415"/>
            <a:ext cx="7632834" cy="367685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Qua bài học hôm nay, các em đã học và làm được những điều gì?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882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=""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=""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=""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46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0238D4-0559-4B9B-D256-CAEEAF1D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81" y="1122778"/>
            <a:ext cx="6925656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03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Rounded Rectangle 29"/>
          <p:cNvSpPr/>
          <p:nvPr/>
        </p:nvSpPr>
        <p:spPr>
          <a:xfrm>
            <a:off x="2271039" y="5327374"/>
            <a:ext cx="8056345" cy="72649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+mj-lt"/>
              </a:rPr>
              <a:t>Quan sát và cho biết đó là hình ảnh gì?</a:t>
            </a:r>
            <a:endParaRPr lang="en-US" sz="32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953" y="741145"/>
            <a:ext cx="5977288" cy="433693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752522" y="248478"/>
            <a:ext cx="3518452" cy="1659835"/>
          </a:xfrm>
          <a:prstGeom prst="cloudCallout">
            <a:avLst>
              <a:gd name="adj1" fmla="val -62641"/>
              <a:gd name="adj2" fmla="val 43937"/>
            </a:avLst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+mj-lt"/>
              </a:rPr>
              <a:t>Bóng đèn sợi đốt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54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0" grpId="0" animBg="1"/>
      <p:bldP spid="30" grpId="1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504FFE-D638-4577-8190-0B91104CB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710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393DED3-DB95-AE45-B541-34618378F34F}"/>
              </a:ext>
            </a:extLst>
          </p:cNvPr>
          <p:cNvGrpSpPr/>
          <p:nvPr/>
        </p:nvGrpSpPr>
        <p:grpSpPr>
          <a:xfrm>
            <a:off x="9642219" y="4042457"/>
            <a:ext cx="2170702" cy="2658276"/>
            <a:chOff x="9436945" y="3842923"/>
            <a:chExt cx="2170702" cy="265827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79AB8ED-85CC-9C46-CE31-155644B9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436945" y="3842923"/>
              <a:ext cx="2170702" cy="26582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6F04A03-310B-DD12-09C6-B514ADABD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rcRect l="40565" t="37173" r="36355" b="51075"/>
            <a:stretch/>
          </p:blipFill>
          <p:spPr>
            <a:xfrm>
              <a:off x="10236228" y="4838700"/>
              <a:ext cx="501015" cy="31239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40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0F5B241D-76D6-E735-2B75-CDB49C3504D4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9" name="Freeform 5579">
              <a:extLst>
                <a:ext uri="{FF2B5EF4-FFF2-40B4-BE49-F238E27FC236}">
                  <a16:creationId xmlns="" xmlns:a16="http://schemas.microsoft.com/office/drawing/2014/main" id="{889F6ED8-5B7D-AB0A-EC03-8AF5B89EB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40" name="Freeform 5577">
              <a:extLst>
                <a:ext uri="{FF2B5EF4-FFF2-40B4-BE49-F238E27FC236}">
                  <a16:creationId xmlns="" xmlns:a16="http://schemas.microsoft.com/office/drawing/2014/main" id="{E02A37EF-1E11-DECD-72CE-36F91AB4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D7824D2B-34A6-3B06-B669-32722AA39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49" name="Freeform 5579">
                <a:extLst>
                  <a:ext uri="{FF2B5EF4-FFF2-40B4-BE49-F238E27FC236}">
                    <a16:creationId xmlns="" xmlns:a16="http://schemas.microsoft.com/office/drawing/2014/main" id="{36863B13-6A27-F993-19F0-59B5F5FD1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27A266E0-5B33-A4B3-509E-68F5390FB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48" name="Freeform 5577">
                <a:extLst>
                  <a:ext uri="{FF2B5EF4-FFF2-40B4-BE49-F238E27FC236}">
                    <a16:creationId xmlns="" xmlns:a16="http://schemas.microsoft.com/office/drawing/2014/main" id="{50E3AF22-4183-3705-8910-8F4C83B0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4A06CA17-B2A5-627D-55E6-14653E512E00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6D3B026E-1619-5382-82DA-E2303AD33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47" name="Freeform 5579">
                  <a:extLst>
                    <a:ext uri="{FF2B5EF4-FFF2-40B4-BE49-F238E27FC236}">
                      <a16:creationId xmlns="" xmlns:a16="http://schemas.microsoft.com/office/drawing/2014/main" id="{7F061127-E655-EEBF-13C3-10F45CF2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9F3D4EC6-B5EC-93B5-E629-2B4FC3B40F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46" name="Freeform 5577">
                  <a:extLst>
                    <a:ext uri="{FF2B5EF4-FFF2-40B4-BE49-F238E27FC236}">
                      <a16:creationId xmlns="" xmlns:a16="http://schemas.microsoft.com/office/drawing/2014/main" id="{F955193D-C332-D312-9C61-A2CDE85ED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C0D008-6B6C-F4A1-73D2-D70C70AA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B89B587-A26B-4989-718C-BE3B17C5E503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5" name="Freeform 5579">
              <a:extLst>
                <a:ext uri="{FF2B5EF4-FFF2-40B4-BE49-F238E27FC236}">
                  <a16:creationId xmlns="" xmlns:a16="http://schemas.microsoft.com/office/drawing/2014/main" id="{7940D985-A5A0-3A68-1B9B-37AF8B3575D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16AAA00C-5BA3-C957-5901-CFCE16232B1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7" name="Freeform 5577">
                <a:extLst>
                  <a:ext uri="{FF2B5EF4-FFF2-40B4-BE49-F238E27FC236}">
                    <a16:creationId xmlns="" xmlns:a16="http://schemas.microsoft.com/office/drawing/2014/main" id="{A87D50CA-743B-634B-DCE8-B417ACEB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8CD6F63-D420-5298-8A34-2D7DCB81BB3B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91AF6203-39D3-C552-A642-4020E05E410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E93518AA-8F84-D04F-B9B8-1BAF430E6FF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1" name="Freeform 5577">
                <a:extLst>
                  <a:ext uri="{FF2B5EF4-FFF2-40B4-BE49-F238E27FC236}">
                    <a16:creationId xmlns="" xmlns:a16="http://schemas.microsoft.com/office/drawing/2014/main" id="{BB62CCF4-394F-51CB-3A65-58FD667D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8FD444F-D261-CCBB-E5C4-51F6B28330D7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18" name="Freeform 5579">
              <a:extLst>
                <a:ext uri="{FF2B5EF4-FFF2-40B4-BE49-F238E27FC236}">
                  <a16:creationId xmlns="" xmlns:a16="http://schemas.microsoft.com/office/drawing/2014/main" id="{372178AD-E280-608D-AFA5-AD0519385A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54D89ECA-1709-2D99-B53E-1DE63D7052D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20" name="Freeform 5577">
                <a:extLst>
                  <a:ext uri="{FF2B5EF4-FFF2-40B4-BE49-F238E27FC236}">
                    <a16:creationId xmlns="" xmlns:a16="http://schemas.microsoft.com/office/drawing/2014/main" id="{0D67E52C-291D-AE57-5162-B5A6F6C16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97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2413845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2090285" y="1124110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 hoạt động trải nghiệm này, em sẽ: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="" xmlns:a16="http://schemas.microsoft.com/office/drawing/2014/main" id="{ADAB989A-95A5-BFAA-56BF-BF6E6F925976}"/>
              </a:ext>
            </a:extLst>
          </p:cNvPr>
          <p:cNvSpPr/>
          <p:nvPr/>
        </p:nvSpPr>
        <p:spPr>
          <a:xfrm rot="10800000">
            <a:off x="566503" y="1963939"/>
            <a:ext cx="11036215" cy="3332921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Trình bày được cấ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tạo của mạch điện thắp sáng gồm: nguồn điện, công tắc và bóng đèn.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Mô tả được cách nối đèn LED với pin.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 được công tắc đơn giản.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 kế và làm được một bức tranh có gắn đèn LED.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4C2E5A-C309-C947-7852-62F865FA2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4" b="96734" l="9231" r="97231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  <a14:foregroundMark x1="40923" y1="6281" x2="40923" y2="6281"/>
                        <a14:foregroundMark x1="30154" y1="3266" x2="46462" y2="3769"/>
                        <a14:foregroundMark x1="46462" y1="3769" x2="62769" y2="3518"/>
                        <a14:foregroundMark x1="62769" y1="3518" x2="76615" y2="9296"/>
                        <a14:foregroundMark x1="76615" y1="9296" x2="77231" y2="11558"/>
                        <a14:foregroundMark x1="62769" y1="3015" x2="77538" y2="4020"/>
                        <a14:foregroundMark x1="77538" y1="4020" x2="69846" y2="4271"/>
                        <a14:foregroundMark x1="77538" y1="4523" x2="77846" y2="7035"/>
                        <a14:foregroundMark x1="18154" y1="96734" x2="27692" y2="96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612" y="5586086"/>
            <a:ext cx="865983" cy="10604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BBC3A8D-687A-AFAF-EFF6-995470D88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530" y="1389162"/>
            <a:ext cx="9611140" cy="5082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9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D9DE88C9A0B4F855F48B5621C332F" ma:contentTypeVersion="38" ma:contentTypeDescription="Create a new document." ma:contentTypeScope="" ma:versionID="206c55eaac6000cc3f3743a898365d0f">
  <xsd:schema xmlns:xsd="http://www.w3.org/2001/XMLSchema" xmlns:xs="http://www.w3.org/2001/XMLSchema" xmlns:p="http://schemas.microsoft.com/office/2006/metadata/properties" xmlns:ns3="3f1ec511-f7f7-42ec-871d-7c436ec7a518" xmlns:ns4="a2b22fbb-19bb-4a64-89c1-fa3c0762ae1e" targetNamespace="http://schemas.microsoft.com/office/2006/metadata/properties" ma:root="true" ma:fieldsID="5797932c8bdac42f4c2aa00253306b01" ns3:_="" ns4:_="">
    <xsd:import namespace="3f1ec511-f7f7-42ec-871d-7c436ec7a518"/>
    <xsd:import namespace="a2b22fbb-19bb-4a64-89c1-fa3c0762ae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ec511-f7f7-42ec-871d-7c436ec7a5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Teams_Channel_Section_Location" ma:index="30" nillable="true" ma:displayName="Teams Channel Section Location" ma:internalName="Teams_Channel_Section_Location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4" nillable="true" ma:displayName="Length (seconds)" ma:internalName="MediaLengthInSeconds" ma:readOnly="true">
      <xsd:simpleType>
        <xsd:restriction base="dms:Unknown"/>
      </xsd:simpleType>
    </xsd:element>
    <xsd:element name="MediaServiceAutoTags" ma:index="38" nillable="true" ma:displayName="Tags" ma:internalName="MediaServiceAutoTags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2" nillable="true" ma:displayName="Location" ma:indexed="true" ma:internalName="MediaServiceLocation" ma:readOnly="true">
      <xsd:simpleType>
        <xsd:restriction base="dms:Text"/>
      </xsd:simpleType>
    </xsd:element>
    <xsd:element name="_activity" ma:index="43" nillable="true" ma:displayName="_activity" ma:hidden="true" ma:internalName="_activity">
      <xsd:simpleType>
        <xsd:restriction base="dms:Note"/>
      </xsd:simple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22fbb-19bb-4a64-89c1-fa3c0762ae1e" elementFormDefault="qualified">
    <xsd:import namespace="http://schemas.microsoft.com/office/2006/documentManagement/types"/>
    <xsd:import namespace="http://schemas.microsoft.com/office/infopath/2007/PartnerControls"/>
    <xsd:element name="SharedWithUsers" ma:index="3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3f1ec511-f7f7-42ec-871d-7c436ec7a518" xsi:nil="true"/>
    <IsNotebookLocked xmlns="3f1ec511-f7f7-42ec-871d-7c436ec7a518" xsi:nil="true"/>
    <DefaultSectionNames xmlns="3f1ec511-f7f7-42ec-871d-7c436ec7a518" xsi:nil="true"/>
    <Teachers xmlns="3f1ec511-f7f7-42ec-871d-7c436ec7a518">
      <UserInfo>
        <DisplayName/>
        <AccountId xsi:nil="true"/>
        <AccountType/>
      </UserInfo>
    </Teachers>
    <TeamsChannelId xmlns="3f1ec511-f7f7-42ec-871d-7c436ec7a518" xsi:nil="true"/>
    <Math_Settings xmlns="3f1ec511-f7f7-42ec-871d-7c436ec7a518" xsi:nil="true"/>
    <Owner xmlns="3f1ec511-f7f7-42ec-871d-7c436ec7a518">
      <UserInfo>
        <DisplayName/>
        <AccountId xsi:nil="true"/>
        <AccountType/>
      </UserInfo>
    </Owner>
    <Students xmlns="3f1ec511-f7f7-42ec-871d-7c436ec7a518">
      <UserInfo>
        <DisplayName/>
        <AccountId xsi:nil="true"/>
        <AccountType/>
      </UserInfo>
    </Students>
    <Student_Groups xmlns="3f1ec511-f7f7-42ec-871d-7c436ec7a518">
      <UserInfo>
        <DisplayName/>
        <AccountId xsi:nil="true"/>
        <AccountType/>
      </UserInfo>
    </Student_Groups>
    <Has_Teacher_Only_SectionGroup xmlns="3f1ec511-f7f7-42ec-871d-7c436ec7a518" xsi:nil="true"/>
    <NotebookType xmlns="3f1ec511-f7f7-42ec-871d-7c436ec7a518" xsi:nil="true"/>
    <Invited_Teachers xmlns="3f1ec511-f7f7-42ec-871d-7c436ec7a518" xsi:nil="true"/>
    <Teams_Channel_Section_Location xmlns="3f1ec511-f7f7-42ec-871d-7c436ec7a518" xsi:nil="true"/>
    <Templates xmlns="3f1ec511-f7f7-42ec-871d-7c436ec7a518" xsi:nil="true"/>
    <FolderType xmlns="3f1ec511-f7f7-42ec-871d-7c436ec7a518" xsi:nil="true"/>
    <LMS_Mappings xmlns="3f1ec511-f7f7-42ec-871d-7c436ec7a518" xsi:nil="true"/>
    <Invited_Students xmlns="3f1ec511-f7f7-42ec-871d-7c436ec7a518" xsi:nil="true"/>
    <Is_Collaboration_Space_Locked xmlns="3f1ec511-f7f7-42ec-871d-7c436ec7a518" xsi:nil="true"/>
    <_activity xmlns="3f1ec511-f7f7-42ec-871d-7c436ec7a518" xsi:nil="true"/>
    <Self_Registration_Enabled xmlns="3f1ec511-f7f7-42ec-871d-7c436ec7a518" xsi:nil="true"/>
    <CultureName xmlns="3f1ec511-f7f7-42ec-871d-7c436ec7a518" xsi:nil="true"/>
    <Distribution_Groups xmlns="3f1ec511-f7f7-42ec-871d-7c436ec7a518" xsi:nil="true"/>
  </documentManagement>
</p:properties>
</file>

<file path=customXml/itemProps1.xml><?xml version="1.0" encoding="utf-8"?>
<ds:datastoreItem xmlns:ds="http://schemas.openxmlformats.org/officeDocument/2006/customXml" ds:itemID="{DA6E3AE8-B2F8-4CDA-9F83-C69B789354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ec511-f7f7-42ec-871d-7c436ec7a518"/>
    <ds:schemaRef ds:uri="a2b22fbb-19bb-4a64-89c1-fa3c0762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298332-9C4C-494F-8304-F489EB6418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9E8177-102B-43ED-A5B4-8192892E8B04}">
  <ds:schemaRefs>
    <ds:schemaRef ds:uri="http://purl.org/dc/dcmitype/"/>
    <ds:schemaRef ds:uri="http://purl.org/dc/terms/"/>
    <ds:schemaRef ds:uri="3f1ec511-f7f7-42ec-871d-7c436ec7a518"/>
    <ds:schemaRef ds:uri="http://schemas.microsoft.com/office/infopath/2007/PartnerControls"/>
    <ds:schemaRef ds:uri="a2b22fbb-19bb-4a64-89c1-fa3c0762ae1e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12979</TotalTime>
  <Words>633</Words>
  <Application>Microsoft Office PowerPoint</Application>
  <PresentationFormat>Widescreen</PresentationFormat>
  <Paragraphs>78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Roboto</vt:lpstr>
      <vt:lpstr>Open Sans</vt:lpstr>
      <vt:lpstr>Calibri</vt:lpstr>
      <vt:lpstr>Freestyle Script</vt:lpstr>
      <vt:lpstr>Times New Roman</vt:lpstr>
      <vt:lpstr>SVN-SAF</vt:lpstr>
      <vt:lpstr>等线</vt:lpstr>
      <vt:lpstr>Arial</vt:lpstr>
      <vt:lpstr>等线 Light</vt:lpstr>
      <vt:lpstr>#9Slide03 BoosterNextFYBlack</vt:lpstr>
      <vt:lpstr>Calibri Light</vt:lpstr>
      <vt:lpstr>#9Slide03 Open Sans</vt:lpstr>
      <vt:lpstr>Office Theme</vt:lpstr>
      <vt:lpstr>7_Default Design</vt:lpstr>
      <vt:lpstr>Office 主题​​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PHUC-LE</cp:lastModifiedBy>
  <cp:revision>57</cp:revision>
  <dcterms:created xsi:type="dcterms:W3CDTF">2023-08-24T03:36:01Z</dcterms:created>
  <dcterms:modified xsi:type="dcterms:W3CDTF">2024-11-06T12:45:21Z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0x0101001AED9DE88C9A0B4F855F48B5621C332F</vt:lpwstr>
  </property>
</Properties>
</file>