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50"/>
  </p:notesMasterIdLst>
  <p:sldIdLst>
    <p:sldId id="545" r:id="rId3"/>
    <p:sldId id="494" r:id="rId4"/>
    <p:sldId id="524" r:id="rId5"/>
    <p:sldId id="497" r:id="rId6"/>
    <p:sldId id="541" r:id="rId7"/>
    <p:sldId id="418" r:id="rId8"/>
    <p:sldId id="515" r:id="rId9"/>
    <p:sldId id="499" r:id="rId10"/>
    <p:sldId id="500" r:id="rId11"/>
    <p:sldId id="516" r:id="rId12"/>
    <p:sldId id="517" r:id="rId13"/>
    <p:sldId id="519" r:id="rId14"/>
    <p:sldId id="542" r:id="rId15"/>
    <p:sldId id="546" r:id="rId16"/>
    <p:sldId id="547" r:id="rId17"/>
    <p:sldId id="548" r:id="rId18"/>
    <p:sldId id="480" r:id="rId19"/>
    <p:sldId id="502" r:id="rId20"/>
    <p:sldId id="503" r:id="rId21"/>
    <p:sldId id="481" r:id="rId22"/>
    <p:sldId id="543" r:id="rId23"/>
    <p:sldId id="544" r:id="rId24"/>
    <p:sldId id="351" r:id="rId25"/>
    <p:sldId id="463" r:id="rId26"/>
    <p:sldId id="520" r:id="rId27"/>
    <p:sldId id="526" r:id="rId28"/>
    <p:sldId id="527" r:id="rId29"/>
    <p:sldId id="528" r:id="rId30"/>
    <p:sldId id="529" r:id="rId31"/>
    <p:sldId id="530" r:id="rId32"/>
    <p:sldId id="531" r:id="rId33"/>
    <p:sldId id="532" r:id="rId34"/>
    <p:sldId id="533" r:id="rId35"/>
    <p:sldId id="534" r:id="rId36"/>
    <p:sldId id="535" r:id="rId37"/>
    <p:sldId id="536" r:id="rId38"/>
    <p:sldId id="537" r:id="rId39"/>
    <p:sldId id="538" r:id="rId40"/>
    <p:sldId id="521" r:id="rId41"/>
    <p:sldId id="522" r:id="rId42"/>
    <p:sldId id="523" r:id="rId43"/>
    <p:sldId id="525" r:id="rId44"/>
    <p:sldId id="512" r:id="rId45"/>
    <p:sldId id="513" r:id="rId46"/>
    <p:sldId id="505" r:id="rId47"/>
    <p:sldId id="507" r:id="rId48"/>
    <p:sldId id="510" r:id="rId49"/>
  </p:sldIdLst>
  <p:sldSz cx="12192000" cy="6858000"/>
  <p:notesSz cx="6858000" cy="9144000"/>
  <p:embeddedFontLs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  <p:embeddedFont>
      <p:font typeface="HP-087" panose="020B0604020202020204"/>
      <p:bold r:id="rId59"/>
    </p:embeddedFont>
    <p:embeddedFont>
      <p:font typeface="Tahoma" panose="020B0604030504040204" pitchFamily="34" charset="0"/>
      <p:regular r:id="rId60"/>
      <p:bold r:id="rId61"/>
    </p:embeddedFont>
    <p:embeddedFont>
      <p:font typeface="HP001 4 hàng 2 ô ly" panose="020B0603050302020204" pitchFamily="34" charset="0"/>
      <p:bold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SimSun" panose="02010600030101010101" pitchFamily="2" charset="-122"/>
      <p:regular r:id="rId67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VNI-Avo" pitchFamily="2" charset="0"/>
      <p:regular r:id="rId68"/>
      <p:bold r:id="rId69"/>
      <p:italic r:id="rId70"/>
      <p:boldItalic r:id="rId71"/>
    </p:embeddedFont>
    <p:embeddedFont>
      <p:font typeface=".VnCooper" panose="020B7200000000000000" pitchFamily="34" charset="0"/>
      <p:regular r:id="rId72"/>
    </p:embeddedFont>
    <p:embeddedFont>
      <p:font typeface=".VnAvant" panose="020B7200000000000000" pitchFamily="34" charset="0"/>
      <p:regular r:id="rId73"/>
      <p:bold r:id="rId74"/>
      <p:italic r:id="rId75"/>
      <p:boldItalic r:id="rId76"/>
    </p:embeddedFont>
  </p:embeddedFontLst>
  <p:custDataLst>
    <p:tags r:id="rId7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CC0099"/>
    <a:srgbClr val="FFCCFF"/>
    <a:srgbClr val="008000"/>
    <a:srgbClr val="F4F7FD"/>
    <a:srgbClr val="FF9933"/>
    <a:srgbClr val="009900"/>
    <a:srgbClr val="002060"/>
    <a:srgbClr val="CC3399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81" d="100"/>
          <a:sy n="81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74" Type="http://schemas.openxmlformats.org/officeDocument/2006/relationships/font" Target="fonts/font24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font" Target="fonts/font26.fntdata"/><Relationship Id="rId7" Type="http://schemas.openxmlformats.org/officeDocument/2006/relationships/slide" Target="slides/slide5.xml"/><Relationship Id="rId71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AC27C5D-AB80-42A6-83D0-8C4D996CFB3E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21433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40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INTEL\Downloads\DieuDanVuRuaTay-V.A-3056945%20(mp3cut.net)%20(1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1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wm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3.xml"/><Relationship Id="rId1" Type="http://schemas.openxmlformats.org/officeDocument/2006/relationships/video" Target="file:///D:\huy%20hieu%20doan\wildflowers.mpg" TargetMode="Externa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3.xml"/><Relationship Id="rId1" Type="http://schemas.openxmlformats.org/officeDocument/2006/relationships/video" Target="file:///D:\huy%20hieu%20doan\wildflowers.mpg" TargetMode="Externa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984312" y="1685132"/>
            <a:ext cx="10151938" cy="5265737"/>
          </a:xfrm>
          <a:prstGeom prst="rect">
            <a:avLst/>
          </a:prstGeom>
        </p:spPr>
        <p:txBody>
          <a:bodyPr spcFirstLastPara="1" wrap="none" lIns="108852" tIns="54426" rIns="108852" bIns="54426" numCol="1" fromWordArt="1">
            <a:prstTxWarp prst="textArchUp">
              <a:avLst>
                <a:gd name="adj" fmla="val 11150645"/>
              </a:avLst>
            </a:prstTxWarp>
          </a:bodyPr>
          <a:lstStyle/>
          <a:p>
            <a:pPr algn="ctr" defTabSz="1088473">
              <a:defRPr/>
            </a:pP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3333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giờ lớp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1A</a:t>
            </a:r>
            <a:r>
              <a:rPr lang="en-US" sz="3667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1001" y="2362200"/>
            <a:ext cx="4114800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3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vi-VN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6500" y="3098800"/>
            <a:ext cx="4699000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ut  ưt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7" descr="Ghi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19" y="5410200"/>
            <a:ext cx="119856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" y="140891"/>
            <a:ext cx="1736989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4771" y="215636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2730500" y="117740"/>
            <a:ext cx="6858000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999" tIns="13499" rIns="26999" bIns="13499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NGHIÊN                             </a:t>
            </a:r>
            <a:endParaRPr lang="en-US" alt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/>
        </p:nvSpPr>
        <p:spPr bwMode="auto">
          <a:xfrm>
            <a:off x="2774157" y="571500"/>
            <a:ext cx="6858000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999" tIns="13499" rIns="26999" bIns="13499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>
                <a:latin typeface="Arial" panose="020B0604020202020204" pitchFamily="34" charset="0"/>
              </a:rPr>
              <a:t>  </a:t>
            </a: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TỔ CHUYÊN MÔN: 1-2</a:t>
            </a:r>
            <a:r>
              <a:rPr lang="en-US" altLang="en-US" sz="2333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30500" y="4254500"/>
            <a:ext cx="7620000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3333" dirty="0" err="1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Giáo</a:t>
            </a:r>
            <a:r>
              <a:rPr lang="en-US" sz="3333" dirty="0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 </a:t>
            </a:r>
            <a:r>
              <a:rPr lang="en-US" sz="3333" dirty="0" err="1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viên</a:t>
            </a:r>
            <a:r>
              <a:rPr lang="vi-VN" sz="3333" dirty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: </a:t>
            </a:r>
            <a:r>
              <a:rPr lang="en-US" sz="3333" dirty="0" err="1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Hồ</a:t>
            </a:r>
            <a:r>
              <a:rPr lang="en-US" sz="3333" dirty="0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 </a:t>
            </a:r>
            <a:r>
              <a:rPr lang="en-US" sz="3333" dirty="0" err="1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Thị</a:t>
            </a:r>
            <a:r>
              <a:rPr lang="en-US" sz="3333" dirty="0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 </a:t>
            </a:r>
            <a:r>
              <a:rPr lang="en-US" sz="3333" dirty="0" err="1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Chín</a:t>
            </a:r>
            <a:endParaRPr lang="vi-VN" sz="3333" dirty="0">
              <a:solidFill>
                <a:srgbClr val="CC00FF"/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pic>
        <p:nvPicPr>
          <p:cNvPr id="3083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89838" y="5334662"/>
            <a:ext cx="1736990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53688" y="5511271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euDanVuRuaTay-V.A-3056945 (mp3cut.net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28" y="6365875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207000" y="941002"/>
            <a:ext cx="2222500" cy="114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07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92" y="857250"/>
            <a:ext cx="9143008" cy="51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4501" y="1389474"/>
            <a:ext cx="2191041" cy="51552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2750" b="1" dirty="0">
                <a:latin typeface="Century gothic"/>
                <a:cs typeface="Calibri" pitchFamily="34" charset="0"/>
              </a:rPr>
              <a:t>3.</a:t>
            </a:r>
            <a:r>
              <a:rPr lang="en-US" sz="2750" b="1" dirty="0">
                <a:solidFill>
                  <a:schemeClr val="bg1"/>
                </a:solidFill>
                <a:latin typeface="Century gothic"/>
                <a:cs typeface="Calibri" pitchFamily="34" charset="0"/>
              </a:rPr>
              <a:t>Viết </a:t>
            </a:r>
            <a:r>
              <a:rPr lang="en-US" sz="2750" b="1" dirty="0" err="1">
                <a:solidFill>
                  <a:schemeClr val="bg1"/>
                </a:solidFill>
                <a:latin typeface="Century gothic"/>
                <a:cs typeface="Calibri" pitchFamily="34" charset="0"/>
              </a:rPr>
              <a:t>bảng</a:t>
            </a:r>
            <a:endParaRPr lang="en-US" sz="2750" b="1" dirty="0">
              <a:solidFill>
                <a:schemeClr val="bg1"/>
              </a:solidFill>
              <a:latin typeface="Century gothic"/>
              <a:cs typeface="Calibri" pitchFamily="34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75" y="2438401"/>
            <a:ext cx="4887515" cy="22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09594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10" name="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2411691"/>
            <a:ext cx="4167648" cy="2738094"/>
          </a:xfrm>
          <a:prstGeom prst="rect">
            <a:avLst/>
          </a:prstGeom>
        </p:spPr>
      </p:pic>
      <p:pic>
        <p:nvPicPr>
          <p:cNvPr id="11" name="uw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2200" y="2438400"/>
            <a:ext cx="4191000" cy="273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610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371600"/>
            <a:ext cx="7239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765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396D8B33-B453-43A9-B765-45283239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4771" t="45652" r="38492" b="4348"/>
          <a:stretch>
            <a:fillRect/>
          </a:stretch>
        </p:blipFill>
        <p:spPr bwMode="auto">
          <a:xfrm>
            <a:off x="2057400" y="2209801"/>
            <a:ext cx="85343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23186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52" tIns="54426" rIns="108852" bIns="54426" rtlCol="0" anchor="ctr">
            <a:norm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5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5250" dirty="0">
              <a:latin typeface="Century gothic"/>
              <a:cs typeface="Times New Roman" pitchFamily="18" charset="0"/>
            </a:endParaRPr>
          </a:p>
        </p:txBody>
      </p:sp>
      <p:pic>
        <p:nvPicPr>
          <p:cNvPr id="5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" y="-52582"/>
            <a:ext cx="12190678" cy="691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1500" y="882074"/>
            <a:ext cx="3556232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67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67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67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67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841500" y="227543"/>
            <a:ext cx="8651382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 algn="ctr" eaLnBrk="0" hangingPunct="0"/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67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67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3667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 11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67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636914" y="1483607"/>
            <a:ext cx="2230486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</a:t>
            </a:r>
            <a:r>
              <a:rPr lang="vi-VN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239000" y="1447800"/>
            <a:ext cx="2265314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</a:t>
            </a:r>
            <a:r>
              <a:rPr lang="vi-VN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ưt</a:t>
            </a:r>
            <a:endParaRPr lang="en-US" sz="45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6601" y="3878763"/>
            <a:ext cx="5969000" cy="769437"/>
          </a:xfrm>
          <a:prstGeom prst="rect">
            <a:avLst/>
          </a:prstGeom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500" b="1" smtClean="0">
                <a:latin typeface="Century gothic"/>
                <a:cs typeface="Times New Roman" pitchFamily="18" charset="0"/>
              </a:rPr>
              <a:t>bụt    hụt    lụt   sụt</a:t>
            </a:r>
            <a:r>
              <a:rPr lang="en-US" sz="4500" b="1" smtClean="0">
                <a:latin typeface="Century gothic"/>
                <a:cs typeface="Times New Roman" pitchFamily="18" charset="0"/>
              </a:rPr>
              <a:t>   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775200" y="2267541"/>
          <a:ext cx="3149601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71218"/>
                <a:gridCol w="1478383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endParaRPr lang="en-US" sz="45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 marL="76200" marR="76200" marT="38100" marB="38100"/>
                </a:tc>
              </a:tr>
              <a:tr h="762000">
                <a:tc gridSpan="2">
                  <a:txBody>
                    <a:bodyPr/>
                    <a:lstStyle/>
                    <a:p>
                      <a:pPr algn="ctr"/>
                      <a:endParaRPr lang="en-US" sz="45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 marL="76200" marR="76200" marT="38100" marB="38100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60" y="1705213"/>
            <a:ext cx="1610205" cy="644288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063767" y="798392"/>
            <a:ext cx="4851367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500" b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</a:t>
            </a:r>
            <a:r>
              <a:rPr lang="vi-VN" sz="45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ut     ưt</a:t>
            </a:r>
            <a:endParaRPr lang="en-US" sz="45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197072" y="2286013"/>
            <a:ext cx="1930929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</a:t>
            </a:r>
            <a:r>
              <a:rPr lang="vi-VN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78136" y="2294709"/>
            <a:ext cx="1117864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</a:t>
            </a:r>
            <a:r>
              <a:rPr lang="vi-VN" sz="4500" b="1" smtClean="0">
                <a:latin typeface="Century gothic"/>
                <a:cs typeface="Times New Roman" pitchFamily="18" charset="0"/>
              </a:rPr>
              <a:t>s</a:t>
            </a:r>
            <a:endParaRPr lang="en-US" sz="4500" b="1" dirty="0">
              <a:latin typeface="Century gothic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384271" y="3124213"/>
            <a:ext cx="2235729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</a:t>
            </a:r>
            <a:r>
              <a:rPr lang="vi-VN" sz="4500" b="1">
                <a:latin typeface="Century gothic"/>
                <a:cs typeface="Times New Roman" pitchFamily="18" charset="0"/>
              </a:rPr>
              <a:t>s</a:t>
            </a:r>
            <a:r>
              <a:rPr lang="vi-VN" sz="45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223000" y="3285842"/>
            <a:ext cx="101733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67400" y="3810000"/>
            <a:ext cx="5555839" cy="769437"/>
          </a:xfrm>
          <a:prstGeom prst="rect">
            <a:avLst/>
          </a:prstGeom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</a:t>
            </a:r>
            <a:r>
              <a:rPr lang="vi-VN" sz="4500" b="1" smtClean="0">
                <a:latin typeface="Century gothic"/>
                <a:cs typeface="Times New Roman" pitchFamily="18" charset="0"/>
              </a:rPr>
              <a:t>dứt   mứt   nứt  sứt</a:t>
            </a:r>
            <a:r>
              <a:rPr lang="en-US" sz="4500" b="1" smtClean="0">
                <a:latin typeface="Century gothic"/>
                <a:cs typeface="Times New Roman" pitchFamily="18" charset="0"/>
              </a:rPr>
              <a:t>  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447800" y="5867400"/>
            <a:ext cx="28872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.VnAvant" panose="020B7200000000000000" pitchFamily="34" charset="0"/>
              </a:rPr>
              <a:t>bót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ch</a:t>
            </a:r>
            <a:r>
              <a:rPr lang="en-US" altLang="en-US" sz="4400" b="1" dirty="0">
                <a:latin typeface=".VnAvant" panose="020B7200000000000000" pitchFamily="34" charset="0"/>
              </a:rPr>
              <a:t>×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648200" y="5859959"/>
            <a:ext cx="28762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.VnAvant" panose="020B7200000000000000" pitchFamily="34" charset="0"/>
              </a:rPr>
              <a:t>møt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dõa</a:t>
            </a:r>
            <a:endParaRPr lang="en-US" altLang="en-US" sz="4400" b="1" dirty="0">
              <a:latin typeface=".VnAvant" panose="020B7200000000000000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8686801" y="5859462"/>
            <a:ext cx="1981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.VnAvant" panose="020B7200000000000000" pitchFamily="34" charset="0"/>
              </a:rPr>
              <a:t>nøt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nÎ</a:t>
            </a:r>
            <a:endParaRPr lang="en-US" altLang="en-US" sz="4400" b="1" dirty="0">
              <a:latin typeface=".VnAvant" panose="020B7200000000000000" pitchFamily="34" charset="0"/>
            </a:endParaRPr>
          </a:p>
        </p:txBody>
      </p:sp>
      <p:pic>
        <p:nvPicPr>
          <p:cNvPr id="37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81" b="11765"/>
          <a:stretch/>
        </p:blipFill>
        <p:spPr bwMode="auto">
          <a:xfrm>
            <a:off x="1295400" y="4656138"/>
            <a:ext cx="2597560" cy="1135062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6" r="35404" b="26916"/>
          <a:stretch/>
        </p:blipFill>
        <p:spPr bwMode="auto">
          <a:xfrm>
            <a:off x="4571999" y="4581189"/>
            <a:ext cx="2616731" cy="1135062"/>
          </a:xfrm>
          <a:prstGeom prst="rect">
            <a:avLst/>
          </a:prstGeom>
          <a:solidFill>
            <a:srgbClr val="CC0099"/>
          </a:solidFill>
          <a:ln w="28575">
            <a:solidFill>
              <a:srgbClr val="CC0099"/>
            </a:solidFill>
          </a:ln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b="22580"/>
          <a:stretch/>
        </p:blipFill>
        <p:spPr bwMode="auto">
          <a:xfrm>
            <a:off x="8484130" y="4581188"/>
            <a:ext cx="2260069" cy="1135062"/>
          </a:xfrm>
          <a:prstGeom prst="rect">
            <a:avLst/>
          </a:prstGeom>
          <a:solidFill>
            <a:srgbClr val="CC0099"/>
          </a:solidFill>
          <a:ln w="28575">
            <a:solidFill>
              <a:srgbClr val="CC0099"/>
            </a:solidFill>
          </a:ln>
        </p:spPr>
      </p:pic>
    </p:spTree>
    <p:extLst>
      <p:ext uri="{BB962C8B-B14F-4D97-AF65-F5344CB8AC3E}">
        <p14:creationId xmlns:p14="http://schemas.microsoft.com/office/powerpoint/2010/main" val="89061203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93166"/>
            <a:ext cx="12161838" cy="6841034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00377" y="4648200"/>
            <a:ext cx="3097204" cy="859679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078">
              <a:defRPr/>
            </a:pPr>
            <a:r>
              <a:rPr lang="vi-VN" sz="4988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988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him cút</a:t>
            </a:r>
            <a:endParaRPr lang="es-ES" sz="4988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64500" y="4641687"/>
            <a:ext cx="3365500" cy="920913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078">
              <a:defRPr/>
            </a:pPr>
            <a:r>
              <a:rPr lang="vi-VN" sz="5386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5386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ứt nẻ</a:t>
            </a:r>
            <a:endParaRPr lang="es-ES" sz="5386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89535" y="4648200"/>
            <a:ext cx="3630965" cy="920913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078">
              <a:defRPr/>
            </a:pPr>
            <a:r>
              <a:rPr lang="vi-VN" sz="5386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5386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ẹo mút</a:t>
            </a:r>
            <a:endParaRPr lang="es-ES" sz="5386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24860" y="4641687"/>
            <a:ext cx="3105140" cy="920913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078">
              <a:defRPr/>
            </a:pPr>
            <a:r>
              <a:rPr lang="vi-VN" sz="5386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5386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ạo lứt</a:t>
            </a:r>
            <a:endParaRPr lang="es-ES" sz="5386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11" y="4572000"/>
            <a:ext cx="4012795" cy="2585190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80018" y="626397"/>
            <a:ext cx="1552825" cy="1046076"/>
            <a:chOff x="2341807" y="722423"/>
            <a:chExt cx="1167507" cy="1048668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078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3590676" y="2476499"/>
            <a:ext cx="1552825" cy="992018"/>
            <a:chOff x="5581734" y="1948137"/>
            <a:chExt cx="1167507" cy="994475"/>
          </a:xfrm>
        </p:grpSpPr>
        <p:pic>
          <p:nvPicPr>
            <p:cNvPr id="11" name="2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194813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81734" y="2158431"/>
              <a:ext cx="1167507" cy="769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078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78000" y="1993735"/>
            <a:ext cx="1552826" cy="1046076"/>
            <a:chOff x="1556961" y="2459387"/>
            <a:chExt cx="1167507" cy="1048668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6961" y="2738379"/>
              <a:ext cx="1167507" cy="769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078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064000" y="698499"/>
            <a:ext cx="1660551" cy="1085274"/>
            <a:chOff x="1170172" y="2169229"/>
            <a:chExt cx="1167507" cy="102098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110" y="2169229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170172" y="2467922"/>
              <a:ext cx="1167507" cy="72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078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247145" y="1280898"/>
            <a:ext cx="1239581" cy="1201331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5" tIns="45603" rIns="91205" bIns="45603" rtlCol="0" anchor="ctr"/>
          <a:lstStyle/>
          <a:p>
            <a:pPr algn="ctr" defTabSz="912078">
              <a:defRPr/>
            </a:pPr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8" y="505747"/>
            <a:ext cx="648209" cy="486157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9" y="1198492"/>
            <a:ext cx="648209" cy="486157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60" y="1721412"/>
            <a:ext cx="648209" cy="486157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3162" y="2190508"/>
            <a:ext cx="648209" cy="486157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78172" y="2623252"/>
            <a:ext cx="743393" cy="486157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3167706"/>
            <a:ext cx="648209" cy="486157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=""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66844" y="-10724"/>
            <a:ext cx="6008741" cy="859687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38">
              <a:defRPr/>
            </a:pP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4988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22102" y="6285118"/>
            <a:ext cx="975987" cy="483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78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4055147"/>
            <a:ext cx="648209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7453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Parchment"/>
          <p:cNvSpPr>
            <a:spLocks noChangeArrowheads="1"/>
          </p:cNvSpPr>
          <p:nvPr/>
        </p:nvSpPr>
        <p:spPr bwMode="auto">
          <a:xfrm>
            <a:off x="1524000" y="7620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200">
            <a:pattFill prst="solidDmnd">
              <a:fgClr>
                <a:schemeClr val="hlink"/>
              </a:fgClr>
              <a:bgClr>
                <a:srgbClr val="FF3399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87043" name="wildflowers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2057400"/>
            <a:ext cx="4038600" cy="2971800"/>
          </a:xfrm>
        </p:spPr>
      </p:pic>
      <p:sp>
        <p:nvSpPr>
          <p:cNvPr id="87044" name="WordArt 4"/>
          <p:cNvSpPr>
            <a:spLocks noChangeArrowheads="1" noChangeShapeType="1" noTextEdit="1"/>
          </p:cNvSpPr>
          <p:nvPr/>
        </p:nvSpPr>
        <p:spPr bwMode="auto">
          <a:xfrm>
            <a:off x="2895600" y="3962400"/>
            <a:ext cx="6705600" cy="2895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0066"/>
                </a:solidFill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tạm biệt </a:t>
            </a:r>
          </a:p>
        </p:txBody>
      </p:sp>
      <p:pic>
        <p:nvPicPr>
          <p:cNvPr id="12293" name="Picture 5" descr="rose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162" flipH="1">
            <a:off x="1524001" y="4900616"/>
            <a:ext cx="8826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rose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1291" flipH="1">
            <a:off x="9709150" y="4724400"/>
            <a:ext cx="882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WordArt 7"/>
          <p:cNvSpPr>
            <a:spLocks noChangeArrowheads="1" noChangeShapeType="1" noTextEdit="1"/>
          </p:cNvSpPr>
          <p:nvPr/>
        </p:nvSpPr>
        <p:spPr bwMode="auto">
          <a:xfrm>
            <a:off x="1905000" y="381000"/>
            <a:ext cx="8382000" cy="16002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thể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1A</a:t>
            </a: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kính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0847597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3"/>
                </p:tgtEl>
              </p:cMediaNode>
            </p:video>
          </p:childTnLst>
        </p:cTn>
      </p:par>
    </p:tnLst>
    <p:bldLst>
      <p:bldP spid="87044" grpId="0" animBg="1"/>
      <p:bldP spid="870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AutoShape 12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AutoShape 13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1" name="WordArt 21"/>
          <p:cNvSpPr>
            <a:spLocks noChangeArrowheads="1" noChangeShapeType="1" noTextEdit="1"/>
          </p:cNvSpPr>
          <p:nvPr/>
        </p:nvSpPr>
        <p:spPr bwMode="auto">
          <a:xfrm>
            <a:off x="3276600" y="228600"/>
            <a:ext cx="11734800" cy="990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Trò chơi</a:t>
            </a:r>
            <a:r>
              <a:rPr lang="en-US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:   </a:t>
            </a:r>
            <a:r>
              <a:rPr lang="en-US" sz="36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Nhìn</a:t>
            </a:r>
            <a:r>
              <a:rPr lang="en-US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hình</a:t>
            </a:r>
            <a:r>
              <a:rPr lang="en-US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đoán</a:t>
            </a:r>
            <a:r>
              <a:rPr lang="en-US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chữ</a:t>
            </a:r>
            <a:r>
              <a:rPr lang="vi-VN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endParaRPr lang="en-US" sz="36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9900FF"/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 descr="Hiện tượng đẻ trứng trắng của chim cút gây ảnh hưởng xấu đến năng su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5486400" cy="411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53000" y="5715001"/>
            <a:ext cx="3352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chim</a:t>
            </a:r>
            <a:r>
              <a:rPr lang="en-US" alt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cót</a:t>
            </a:r>
            <a:r>
              <a:rPr lang="en-US" alt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434718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1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ẹo Mút Nhiều Màu Sắc Hình ảnh | Định dạng hình ảnh JPG 501199011| 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81000"/>
            <a:ext cx="6746875" cy="44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43400" y="5257801"/>
            <a:ext cx="3352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kÑo</a:t>
            </a:r>
            <a:r>
              <a:rPr lang="en-US" alt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mót</a:t>
            </a:r>
            <a:r>
              <a:rPr lang="en-US" alt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0253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hiệt độ sấy mứt dừa bao nhiêu là phù hợp để có sản phẩm màu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28" y="571500"/>
            <a:ext cx="6119772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5715001"/>
            <a:ext cx="3352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møt</a:t>
            </a:r>
            <a:r>
              <a:rPr lang="en-US" alt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dõa</a:t>
            </a:r>
            <a:endParaRPr lang="en-US" alt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4149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1"/>
            <a:ext cx="8915400" cy="66293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91001" y="2333447"/>
            <a:ext cx="45591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err="1"/>
              <a:t>Khởi</a:t>
            </a:r>
            <a:r>
              <a:rPr lang="en-US" sz="8000" b="1" dirty="0"/>
              <a:t> </a:t>
            </a:r>
            <a:r>
              <a:rPr lang="en-US" sz="8000" b="1" dirty="0" err="1"/>
              <a:t>động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5668921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Parchment"/>
          <p:cNvSpPr>
            <a:spLocks noChangeArrowheads="1"/>
          </p:cNvSpPr>
          <p:nvPr/>
        </p:nvSpPr>
        <p:spPr bwMode="auto">
          <a:xfrm>
            <a:off x="1524000" y="7620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200">
            <a:pattFill prst="solidDmnd">
              <a:fgClr>
                <a:schemeClr val="hlink"/>
              </a:fgClr>
              <a:bgClr>
                <a:srgbClr val="FF3399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87043" name="wildflowers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2057400"/>
            <a:ext cx="4038600" cy="2971800"/>
          </a:xfrm>
        </p:spPr>
      </p:pic>
      <p:sp>
        <p:nvSpPr>
          <p:cNvPr id="87044" name="WordArt 4"/>
          <p:cNvSpPr>
            <a:spLocks noChangeArrowheads="1" noChangeShapeType="1" noTextEdit="1"/>
          </p:cNvSpPr>
          <p:nvPr/>
        </p:nvSpPr>
        <p:spPr bwMode="auto">
          <a:xfrm>
            <a:off x="2895600" y="3962400"/>
            <a:ext cx="6705600" cy="2895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0066"/>
                </a:solidFill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tạm biệt </a:t>
            </a:r>
          </a:p>
        </p:txBody>
      </p:sp>
      <p:pic>
        <p:nvPicPr>
          <p:cNvPr id="12293" name="Picture 5" descr="rose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162" flipH="1">
            <a:off x="1524001" y="4900616"/>
            <a:ext cx="8826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rose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1291" flipH="1">
            <a:off x="9709150" y="4724400"/>
            <a:ext cx="882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WordArt 7"/>
          <p:cNvSpPr>
            <a:spLocks noChangeArrowheads="1" noChangeShapeType="1" noTextEdit="1"/>
          </p:cNvSpPr>
          <p:nvPr/>
        </p:nvSpPr>
        <p:spPr bwMode="auto">
          <a:xfrm>
            <a:off x="1905000" y="381000"/>
            <a:ext cx="8382000" cy="16002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thể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1A</a:t>
            </a: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kính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3747190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3"/>
                </p:tgtEl>
              </p:cMediaNode>
            </p:video>
          </p:childTnLst>
        </p:cTn>
      </p:par>
    </p:tnLst>
    <p:bldLst>
      <p:bldP spid="87044" grpId="0" animBg="1"/>
      <p:bldP spid="870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" y="-52582"/>
            <a:ext cx="12190678" cy="691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881849"/>
            <a:ext cx="3690448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67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67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67" u="sng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67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67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Bài 52</a:t>
            </a:r>
            <a:endParaRPr lang="en-US" sz="3667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841500" y="227543"/>
            <a:ext cx="8651382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 algn="ctr" eaLnBrk="0" hangingPunct="0"/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67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22071" y="1737589"/>
            <a:ext cx="2235729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	 </a:t>
            </a:r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0463" y="4666932"/>
            <a:ext cx="5416140" cy="769437"/>
          </a:xfrm>
          <a:prstGeom prst="rect">
            <a:avLst/>
          </a:prstGeom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bụt   hụt   lụt   sụt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775200" y="2706358"/>
          <a:ext cx="3149601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71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83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endParaRPr lang="en-US" sz="45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2000">
                <a:tc gridSpan="2">
                  <a:txBody>
                    <a:bodyPr/>
                    <a:lstStyle/>
                    <a:p>
                      <a:pPr algn="ctr"/>
                      <a:endParaRPr lang="en-US" sz="45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 marL="76200" marR="76200" marT="38100" marB="38100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60" y="1705213"/>
            <a:ext cx="1610205" cy="644288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749833" y="798392"/>
            <a:ext cx="4851367" cy="84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ut     ưt    </a:t>
            </a:r>
            <a:endParaRPr lang="en-US" sz="50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943600" y="1788394"/>
            <a:ext cx="2235729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  </a:t>
            </a:r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ưt</a:t>
            </a:r>
            <a:endParaRPr lang="en-US" sz="45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350001" y="2719708"/>
            <a:ext cx="1930929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</a:t>
            </a:r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978136" y="2751896"/>
            <a:ext cx="1117864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s</a:t>
            </a:r>
            <a:endParaRPr lang="en-US" sz="4500" b="1" dirty="0">
              <a:latin typeface="Century gothic"/>
              <a:cs typeface="Times New Roman" pitchFamily="18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283201" y="3581400"/>
            <a:ext cx="2235729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  s</a:t>
            </a:r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6422718" y="3688478"/>
            <a:ext cx="178065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221525" y="4676150"/>
            <a:ext cx="6241638" cy="769437"/>
          </a:xfrm>
          <a:prstGeom prst="rect">
            <a:avLst/>
          </a:prstGeom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dứt  mứt  nứt  sứt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1251" y="2780895"/>
            <a:ext cx="6921500" cy="16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latin typeface="Century Gothic" charset="0"/>
              </a:rPr>
              <a:t>                    Giống </a:t>
            </a:r>
            <a:r>
              <a:rPr lang="en-US" sz="3333" dirty="0" err="1">
                <a:latin typeface="Century Gothic" charset="0"/>
              </a:rPr>
              <a:t>nhau</a:t>
            </a:r>
            <a:r>
              <a:rPr lang="en-US" sz="3333" dirty="0">
                <a:latin typeface="Century Gothic" charset="0"/>
              </a:rPr>
              <a:t>:</a:t>
            </a:r>
          </a:p>
          <a:p>
            <a:r>
              <a:rPr lang="en-US" sz="3333">
                <a:latin typeface="UVN Hong Ha" panose="020B0504020202020204" pitchFamily="34" charset="0"/>
              </a:rPr>
              <a:t>ut, ưt</a:t>
            </a:r>
            <a:endParaRPr lang="en-US" sz="3333" dirty="0">
              <a:latin typeface="UVN Hong Ha" panose="020B0504020202020204" pitchFamily="34" charset="0"/>
            </a:endParaRPr>
          </a:p>
          <a:p>
            <a:r>
              <a:rPr lang="en-US" sz="3333">
                <a:latin typeface="Century Gothic" charset="0"/>
              </a:rPr>
              <a:t>                    Khác </a:t>
            </a:r>
            <a:r>
              <a:rPr lang="en-US" sz="3333" dirty="0" err="1">
                <a:latin typeface="Century Gothic" charset="0"/>
              </a:rPr>
              <a:t>nhau</a:t>
            </a:r>
            <a:r>
              <a:rPr lang="en-US" sz="3333" dirty="0">
                <a:latin typeface="Century Gothic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464" y="2825959"/>
            <a:ext cx="43815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latin typeface="Century Gothic" charset="0"/>
              </a:rPr>
              <a:t>âm t </a:t>
            </a:r>
            <a:r>
              <a:rPr lang="en-US" sz="3333" dirty="0" err="1">
                <a:latin typeface="Century Gothic" charset="0"/>
              </a:rPr>
              <a:t>đứng</a:t>
            </a:r>
            <a:r>
              <a:rPr lang="en-US" sz="3333" dirty="0">
                <a:latin typeface="Century Gothic" charset="0"/>
              </a:rPr>
              <a:t> </a:t>
            </a:r>
            <a:r>
              <a:rPr lang="en-US" sz="3333" dirty="0" err="1">
                <a:latin typeface="Century Gothic" charset="0"/>
              </a:rPr>
              <a:t>sau</a:t>
            </a:r>
            <a:endParaRPr lang="en-US" sz="3333" dirty="0">
              <a:latin typeface="Century Gothic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53773" y="3820145"/>
            <a:ext cx="4904882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dirty="0">
                <a:latin typeface="Century Gothic" charset="0"/>
              </a:rPr>
              <a:t> </a:t>
            </a:r>
            <a:r>
              <a:rPr lang="en-US" sz="3333" err="1">
                <a:latin typeface="Century Gothic" charset="0"/>
              </a:rPr>
              <a:t>âm</a:t>
            </a:r>
            <a:r>
              <a:rPr lang="en-US" sz="3333">
                <a:latin typeface="Century Gothic" charset="0"/>
              </a:rPr>
              <a:t> u, ư </a:t>
            </a:r>
            <a:r>
              <a:rPr lang="en-US" sz="3333" dirty="0" err="1">
                <a:latin typeface="Century Gothic" charset="0"/>
              </a:rPr>
              <a:t>đứng</a:t>
            </a:r>
            <a:r>
              <a:rPr lang="en-US" sz="3333" dirty="0">
                <a:latin typeface="Century Gothic" charset="0"/>
              </a:rPr>
              <a:t> </a:t>
            </a:r>
            <a:r>
              <a:rPr lang="en-US" sz="3333" dirty="0" err="1">
                <a:latin typeface="Century Gothic" charset="0"/>
              </a:rPr>
              <a:t>trước</a:t>
            </a:r>
            <a:endParaRPr lang="en-US" sz="3333" dirty="0">
              <a:latin typeface="Century Gothic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19139" y="3175005"/>
            <a:ext cx="578260" cy="426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019139" y="3656715"/>
            <a:ext cx="578260" cy="318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99F8172-2787-4B21-B619-FDFE5080E6BF}"/>
              </a:ext>
            </a:extLst>
          </p:cNvPr>
          <p:cNvSpPr txBox="1"/>
          <p:nvPr/>
        </p:nvSpPr>
        <p:spPr>
          <a:xfrm>
            <a:off x="6741413" y="4666928"/>
            <a:ext cx="8255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ưt</a:t>
            </a:r>
            <a:endParaRPr lang="en-US" sz="450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9FA269A2-C0E5-439F-A209-6BABE45651F1}"/>
              </a:ext>
            </a:extLst>
          </p:cNvPr>
          <p:cNvSpPr txBox="1"/>
          <p:nvPr/>
        </p:nvSpPr>
        <p:spPr>
          <a:xfrm>
            <a:off x="9352243" y="4679646"/>
            <a:ext cx="8255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ưt</a:t>
            </a:r>
            <a:endParaRPr lang="en-US" sz="450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9B86FE5-D249-47F0-BBE3-AC1B904B6834}"/>
              </a:ext>
            </a:extLst>
          </p:cNvPr>
          <p:cNvSpPr txBox="1"/>
          <p:nvPr/>
        </p:nvSpPr>
        <p:spPr>
          <a:xfrm>
            <a:off x="8180986" y="4666928"/>
            <a:ext cx="8255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ưt</a:t>
            </a:r>
            <a:endParaRPr lang="en-US" sz="450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351B094D-A712-4B9E-B9A6-91598AEA645E}"/>
              </a:ext>
            </a:extLst>
          </p:cNvPr>
          <p:cNvSpPr txBox="1"/>
          <p:nvPr/>
        </p:nvSpPr>
        <p:spPr>
          <a:xfrm>
            <a:off x="10462553" y="4667239"/>
            <a:ext cx="8255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ưt</a:t>
            </a:r>
            <a:endParaRPr lang="en-US" sz="4500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4DC28587-372D-497D-A58B-525B2EF61B2F}"/>
              </a:ext>
            </a:extLst>
          </p:cNvPr>
          <p:cNvSpPr/>
          <p:nvPr/>
        </p:nvSpPr>
        <p:spPr>
          <a:xfrm>
            <a:off x="1390986" y="4641103"/>
            <a:ext cx="968965" cy="769437"/>
          </a:xfrm>
          <a:prstGeom prst="rect">
            <a:avLst/>
          </a:prstGeom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</a:t>
            </a:r>
            <a:r>
              <a:rPr lang="en-US" sz="4500" b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214F189F-7047-4F54-B0AB-284E5B4E973D}"/>
              </a:ext>
            </a:extLst>
          </p:cNvPr>
          <p:cNvSpPr/>
          <p:nvPr/>
        </p:nvSpPr>
        <p:spPr>
          <a:xfrm>
            <a:off x="2710474" y="4647060"/>
            <a:ext cx="968965" cy="769437"/>
          </a:xfrm>
          <a:prstGeom prst="rect">
            <a:avLst/>
          </a:prstGeom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</a:t>
            </a:r>
            <a:r>
              <a:rPr lang="en-US" sz="4500" b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65B6C0DF-C532-4353-A4B3-4A3A9D19C8C3}"/>
              </a:ext>
            </a:extLst>
          </p:cNvPr>
          <p:cNvSpPr/>
          <p:nvPr/>
        </p:nvSpPr>
        <p:spPr>
          <a:xfrm>
            <a:off x="3794293" y="4652101"/>
            <a:ext cx="968965" cy="769437"/>
          </a:xfrm>
          <a:prstGeom prst="rect">
            <a:avLst/>
          </a:prstGeom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</a:t>
            </a:r>
            <a:r>
              <a:rPr lang="en-US" sz="4500" b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6956FA3-C352-4A9C-8C49-68FA866472E5}"/>
              </a:ext>
            </a:extLst>
          </p:cNvPr>
          <p:cNvSpPr/>
          <p:nvPr/>
        </p:nvSpPr>
        <p:spPr>
          <a:xfrm>
            <a:off x="4992968" y="4652101"/>
            <a:ext cx="968965" cy="769437"/>
          </a:xfrm>
          <a:prstGeom prst="rect">
            <a:avLst/>
          </a:prstGeom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</a:t>
            </a:r>
            <a:r>
              <a:rPr lang="en-US" sz="4500" b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4158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7" grpId="0"/>
      <p:bldP spid="18" grpId="0"/>
      <p:bldP spid="20" grpId="0"/>
      <p:bldP spid="21" grpId="0"/>
      <p:bldP spid="28" grpId="0"/>
      <p:bldP spid="3" grpId="0"/>
      <p:bldP spid="3" grpId="1"/>
      <p:bldP spid="31" grpId="0"/>
      <p:bldP spid="31" grpId="1"/>
      <p:bldP spid="32" grpId="0"/>
      <p:bldP spid="32" grpId="1"/>
      <p:bldP spid="46" grpId="0"/>
      <p:bldP spid="47" grpId="0"/>
      <p:bldP spid="48" grpId="0"/>
      <p:bldP spid="49" grpId="0"/>
      <p:bldP spid="53" grpId="0"/>
      <p:bldP spid="54" grpId="0"/>
      <p:bldP spid="55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" y="-52582"/>
            <a:ext cx="12190678" cy="691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881849"/>
            <a:ext cx="3690448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67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67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67" u="sng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67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67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Bài 52</a:t>
            </a:r>
            <a:endParaRPr lang="en-US" sz="3667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841500" y="227543"/>
            <a:ext cx="8651382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 algn="ctr" eaLnBrk="0" hangingPunct="0"/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67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22071" y="1737589"/>
            <a:ext cx="2235729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	 </a:t>
            </a:r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ut</a:t>
            </a:r>
            <a:endParaRPr lang="en-US" sz="45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60" y="1705213"/>
            <a:ext cx="1610205" cy="644288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749833" y="798392"/>
            <a:ext cx="4851367" cy="84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ut     ưt    </a:t>
            </a:r>
            <a:endParaRPr lang="en-US" sz="50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943600" y="1788394"/>
            <a:ext cx="2235729" cy="8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6" tIns="54423" rIns="108846" bIns="544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>
                <a:latin typeface="Century gothic"/>
                <a:cs typeface="Times New Roman" pitchFamily="18" charset="0"/>
              </a:rPr>
              <a:t>    </a:t>
            </a:r>
            <a:r>
              <a:rPr lang="en-US" sz="4500" b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ưt</a:t>
            </a:r>
            <a:endParaRPr lang="en-US" sz="45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2819400"/>
            <a:ext cx="6921500" cy="16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latin typeface="Century Gothic" charset="0"/>
              </a:rPr>
              <a:t>                    Giống </a:t>
            </a:r>
            <a:r>
              <a:rPr lang="en-US" sz="3333" dirty="0" err="1">
                <a:latin typeface="Century Gothic" charset="0"/>
              </a:rPr>
              <a:t>nhau</a:t>
            </a:r>
            <a:r>
              <a:rPr lang="en-US" sz="3333" dirty="0">
                <a:latin typeface="Century Gothic" charset="0"/>
              </a:rPr>
              <a:t>:</a:t>
            </a:r>
          </a:p>
          <a:p>
            <a:r>
              <a:rPr lang="en-US" sz="3333">
                <a:latin typeface="UVN Hong Ha" panose="020B0504020202020204" pitchFamily="34" charset="0"/>
              </a:rPr>
              <a:t>ut</a:t>
            </a:r>
            <a:r>
              <a:rPr lang="en-US" sz="3333" smtClean="0">
                <a:latin typeface="UVN Hong Ha" panose="020B0504020202020204" pitchFamily="34" charset="0"/>
              </a:rPr>
              <a:t>, </a:t>
            </a:r>
            <a:r>
              <a:rPr lang="en-US" sz="3333">
                <a:latin typeface="UVN Hong Ha" panose="020B0504020202020204" pitchFamily="34" charset="0"/>
              </a:rPr>
              <a:t>ưt</a:t>
            </a:r>
            <a:endParaRPr lang="en-US" sz="3333" dirty="0">
              <a:latin typeface="UVN Hong Ha" panose="020B0504020202020204" pitchFamily="34" charset="0"/>
            </a:endParaRPr>
          </a:p>
          <a:p>
            <a:r>
              <a:rPr lang="en-US" sz="3333">
                <a:latin typeface="Century Gothic" charset="0"/>
              </a:rPr>
              <a:t>                    Khác </a:t>
            </a:r>
            <a:r>
              <a:rPr lang="en-US" sz="3333" err="1">
                <a:latin typeface="Century Gothic" charset="0"/>
              </a:rPr>
              <a:t>nhau</a:t>
            </a:r>
            <a:r>
              <a:rPr lang="en-US" sz="3333" smtClean="0">
                <a:latin typeface="Century Gothic" charset="0"/>
              </a:rPr>
              <a:t>:</a:t>
            </a:r>
            <a:r>
              <a:rPr lang="vi-VN" sz="3333" smtClean="0">
                <a:latin typeface="Century Gothic" charset="0"/>
              </a:rPr>
              <a:t> </a:t>
            </a:r>
            <a:endParaRPr lang="en-US" sz="3333" dirty="0">
              <a:latin typeface="Century Gothic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15464" y="2825959"/>
            <a:ext cx="43815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latin typeface="Century Gothic" charset="0"/>
              </a:rPr>
              <a:t>âm t </a:t>
            </a:r>
            <a:r>
              <a:rPr lang="en-US" sz="3333" dirty="0" err="1">
                <a:latin typeface="Century Gothic" charset="0"/>
              </a:rPr>
              <a:t>đứng</a:t>
            </a:r>
            <a:r>
              <a:rPr lang="en-US" sz="3333" dirty="0">
                <a:latin typeface="Century Gothic" charset="0"/>
              </a:rPr>
              <a:t> </a:t>
            </a:r>
            <a:r>
              <a:rPr lang="en-US" sz="3333" dirty="0" err="1">
                <a:latin typeface="Century Gothic" charset="0"/>
              </a:rPr>
              <a:t>sau</a:t>
            </a:r>
            <a:endParaRPr lang="en-US" sz="3333" dirty="0">
              <a:latin typeface="Century Gothic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53773" y="3820145"/>
            <a:ext cx="4904882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dirty="0">
                <a:latin typeface="Century Gothic" charset="0"/>
              </a:rPr>
              <a:t> </a:t>
            </a:r>
            <a:r>
              <a:rPr lang="en-US" sz="3333" err="1">
                <a:latin typeface="Century Gothic" charset="0"/>
              </a:rPr>
              <a:t>âm</a:t>
            </a:r>
            <a:r>
              <a:rPr lang="en-US" sz="3333">
                <a:latin typeface="Century Gothic" charset="0"/>
              </a:rPr>
              <a:t> u, ư </a:t>
            </a:r>
            <a:r>
              <a:rPr lang="en-US" sz="3333" dirty="0" err="1">
                <a:latin typeface="Century Gothic" charset="0"/>
              </a:rPr>
              <a:t>đứng</a:t>
            </a:r>
            <a:r>
              <a:rPr lang="en-US" sz="3333" dirty="0">
                <a:latin typeface="Century Gothic" charset="0"/>
              </a:rPr>
              <a:t> </a:t>
            </a:r>
            <a:r>
              <a:rPr lang="en-US" sz="3333" dirty="0" err="1">
                <a:latin typeface="Century Gothic" charset="0"/>
              </a:rPr>
              <a:t>trước</a:t>
            </a:r>
            <a:endParaRPr lang="en-US" sz="3333" dirty="0">
              <a:latin typeface="Century Gothic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19139" y="3175005"/>
            <a:ext cx="578260" cy="426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019139" y="3656715"/>
            <a:ext cx="578260" cy="318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1095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3" grpId="0"/>
      <p:bldP spid="3" grpId="1"/>
      <p:bldP spid="31" grpId="0"/>
      <p:bldP spid="31" grpId="1"/>
      <p:bldP spid="32" grpId="0"/>
      <p:bldP spid="3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Lớp một thân y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423" y="0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8854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9832"/>
            <a:ext cx="9143999" cy="1514168"/>
          </a:xfrm>
          <a:solidFill>
            <a:srgbClr val="FF9933"/>
          </a:solidFill>
        </p:spPr>
        <p:txBody>
          <a:bodyPr/>
          <a:lstStyle/>
          <a:p>
            <a:r>
              <a:rPr lang="vi-VN" b="1">
                <a:solidFill>
                  <a:schemeClr val="bg1"/>
                </a:solidFill>
              </a:rPr>
              <a:t>u</a:t>
            </a:r>
            <a:r>
              <a:rPr lang="vi-VN" b="1" smtClean="0">
                <a:solidFill>
                  <a:schemeClr val="bg1"/>
                </a:solidFill>
              </a:rPr>
              <a:t>t     ưt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2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36337" y="263485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623" y="7742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>
                <a:solidFill>
                  <a:srgbClr val="FF9933"/>
                </a:solidFill>
                <a:latin typeface=".VnCooper" pitchFamily="34" charset="0"/>
              </a:rPr>
              <a:t>52</a:t>
            </a:r>
            <a:endParaRPr lang="vi-VN" sz="50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3564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2422013-happy-children-on-the-train-colorful-vector-ready-for-your-message-blank-template-for-advertising-b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-25400"/>
            <a:ext cx="12192000" cy="7071360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524000" y="990600"/>
            <a:ext cx="8636000" cy="842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r>
              <a:rPr lang="en-US" sz="3733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3733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733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3733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733" b="1" i="1" err="1">
                <a:latin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733" b="1" i="1">
                <a:latin typeface="Times New Roman" panose="02020603050405020304" pitchFamily="18" charset="0"/>
                <a:cs typeface="Arial" panose="020B0604020202020204" pitchFamily="34" charset="0"/>
              </a:rPr>
              <a:t> 26 </a:t>
            </a:r>
            <a:r>
              <a:rPr lang="en-US" sz="3733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733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11 </a:t>
            </a:r>
            <a:r>
              <a:rPr lang="en-US" sz="3733" b="1" i="1" err="1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733" b="1" i="1">
                <a:latin typeface="Times New Roman" panose="02020603050405020304" pitchFamily="18" charset="0"/>
                <a:cs typeface="Arial" panose="020B0604020202020204" pitchFamily="34" charset="0"/>
              </a:rPr>
              <a:t> 202</a:t>
            </a:r>
            <a:r>
              <a:rPr lang="en-US" sz="3733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  <a:p>
            <a:pPr algn="ctr" eaLnBrk="1" hangingPunct="1"/>
            <a:r>
              <a:rPr lang="en-US" sz="3733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3733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733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việt</a:t>
            </a:r>
            <a:endParaRPr lang="en-US" sz="3733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4800" y="2309338"/>
            <a:ext cx="6299200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8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anose="020B7200000000000000" pitchFamily="34" charset="0"/>
              </a:rPr>
              <a:t>Khởi động</a:t>
            </a:r>
            <a:endParaRPr 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7" name="Picture 10" descr="!danc_c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753600" y="3048001"/>
            <a:ext cx="2946400" cy="4618803"/>
          </a:xfrm>
          <a:prstGeom prst="rect">
            <a:avLst/>
          </a:prstGeom>
          <a:noFill/>
        </p:spPr>
      </p:pic>
      <p:pic>
        <p:nvPicPr>
          <p:cNvPr id="9" name="Picture 11" descr="!danc_c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02505"/>
            <a:ext cx="2946400" cy="4559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16927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an-bong-7-ngu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3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4383" y="1372683"/>
            <a:ext cx="2235200" cy="1587500"/>
          </a:xfrm>
          <a:prstGeom prst="rect">
            <a:avLst/>
          </a:prstGeom>
          <a:noFill/>
        </p:spPr>
      </p:pic>
      <p:pic>
        <p:nvPicPr>
          <p:cNvPr id="17" name="Picture 5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56800" y="4972051"/>
            <a:ext cx="2235200" cy="1587500"/>
          </a:xfrm>
          <a:prstGeom prst="rect">
            <a:avLst/>
          </a:prstGeom>
          <a:noFill/>
        </p:spPr>
      </p:pic>
      <p:pic>
        <p:nvPicPr>
          <p:cNvPr id="18" name="Picture 6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6788" y="1371609"/>
            <a:ext cx="2235200" cy="1587500"/>
          </a:xfrm>
          <a:prstGeom prst="rect">
            <a:avLst/>
          </a:prstGeom>
          <a:noFill/>
        </p:spPr>
      </p:pic>
      <p:pic>
        <p:nvPicPr>
          <p:cNvPr id="19" name="Picture 7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72051"/>
            <a:ext cx="2235200" cy="1587500"/>
          </a:xfrm>
          <a:prstGeom prst="rect">
            <a:avLst/>
          </a:prstGeom>
          <a:noFill/>
        </p:spPr>
      </p:pic>
      <p:sp>
        <p:nvSpPr>
          <p:cNvPr id="20" name="WordArt 10"/>
          <p:cNvSpPr>
            <a:spLocks noChangeArrowheads="1" noChangeShapeType="1" noTextEdit="1"/>
          </p:cNvSpPr>
          <p:nvPr/>
        </p:nvSpPr>
        <p:spPr bwMode="auto">
          <a:xfrm>
            <a:off x="3759200" y="76201"/>
            <a:ext cx="3657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867" kern="10" dirty="0">
                <a:ln w="9525">
                  <a:noFill/>
                  <a:rou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/>
                <a:cs typeface="Tahoma" panose="020B0604030504040204"/>
              </a:rPr>
              <a:t>Trò Chơi</a:t>
            </a:r>
            <a:endParaRPr lang="en-US" sz="5867" kern="10" dirty="0">
              <a:ln w="9525">
                <a:noFill/>
                <a:rou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4876800" y="1981200"/>
            <a:ext cx="2235200" cy="22860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 err="1">
                <a:solidFill>
                  <a:srgbClr val="FF0000"/>
                </a:solidFill>
                <a:latin typeface="UVN Hong Ha" panose="020B0504020202020204" pitchFamily="34" charset="0"/>
                <a:cs typeface="Arial" panose="020B0604020202020204" pitchFamily="34" charset="0"/>
              </a:rPr>
              <a:t>ut</a:t>
            </a:r>
            <a:endParaRPr lang="en-US" sz="7200" b="1" dirty="0">
              <a:solidFill>
                <a:srgbClr val="FF0000"/>
              </a:solidFill>
              <a:latin typeface="UVN Hong Ha" panose="020B05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>
                <a:solidFill>
                  <a:srgbClr val="FF0000"/>
                </a:solidFill>
                <a:latin typeface="UVN Hong Ha" panose="020B0504020202020204" pitchFamily="34" charset="0"/>
                <a:cs typeface="Arial" panose="020B0604020202020204" pitchFamily="34" charset="0"/>
              </a:rPr>
              <a:t>­ưt</a:t>
            </a:r>
            <a:endParaRPr lang="en-US" sz="7200" b="1" dirty="0">
              <a:solidFill>
                <a:srgbClr val="FF0000"/>
              </a:solidFill>
              <a:latin typeface="UVN Hong Ha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7200" b="1" dirty="0">
              <a:solidFill>
                <a:srgbClr val="FF0000"/>
              </a:solidFill>
              <a:latin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22400" y="457210"/>
            <a:ext cx="8737600" cy="685799"/>
          </a:xfrm>
        </p:spPr>
        <p:txBody>
          <a:bodyPr anchor="t">
            <a:no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VN Ai Cap" panose="02040603050506020204" pitchFamily="18" charset="0"/>
              </a:rPr>
              <a:t>Quả bóng bí mật</a:t>
            </a:r>
            <a:r>
              <a:rPr lang="en-US" sz="7200" b="1" dirty="0">
                <a:solidFill>
                  <a:srgbClr val="FF0000"/>
                </a:solidFill>
              </a:rPr>
              <a:t/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 descr="cau mon 5.png"/>
          <p:cNvPicPr>
            <a:picLocks noChangeAspect="1"/>
          </p:cNvPicPr>
          <p:nvPr/>
        </p:nvPicPr>
        <p:blipFill>
          <a:blip r:embed="rId4"/>
          <a:srcRect r="49013"/>
          <a:stretch>
            <a:fillRect/>
          </a:stretch>
        </p:blipFill>
        <p:spPr bwMode="auto">
          <a:xfrm>
            <a:off x="3961077" y="1598507"/>
            <a:ext cx="2220384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au mon 5.png"/>
          <p:cNvPicPr>
            <a:picLocks noChangeAspect="1"/>
          </p:cNvPicPr>
          <p:nvPr/>
        </p:nvPicPr>
        <p:blipFill>
          <a:blip r:embed="rId4"/>
          <a:srcRect l="50987"/>
          <a:stretch>
            <a:fillRect/>
          </a:stretch>
        </p:blipFill>
        <p:spPr bwMode="auto">
          <a:xfrm>
            <a:off x="6096000" y="1600217"/>
            <a:ext cx="2133600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343392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7432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1600" y="23622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2800" y="26670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10668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7413" y="2696875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46482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4955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08E-6 C -0.00018 -0.01735 -0.0007 -0.03377 -0.00087 -0.03377 C -0.00209 -0.03377 -0.0033 0.2315 -0.0033 0.49745 C -0.0033 0.36309 -0.004 0.2315 -0.00452 0.2315 C -0.00521 0.2315 -0.00573 0.36494 -0.00573 0.49745 C -0.00573 0.43108 -0.00608 0.36309 -0.00643 0.36309 C -0.00677 0.36309 -0.00712 0.429 -0.00712 0.49745 C -0.00712 0.46276 -0.00729 0.43108 -0.00729 0.43108 C -0.00747 0.43108 -0.00764 0.46485 -0.00764 0.49745 C -0.00764 0.48011 -0.00782 0.46276 -0.00782 0.46276 C -0.00782 0.46276 -0.00799 0.48011 -0.00799 0.49745 C -0.00799 0.4882 -0.00799 0.48011 -0.00816 0.48011 C -0.00816 0.48219 -0.00816 0.4882 -0.00816 0.49745 C -0.00816 0.49237 -0.00816 0.4882 -0.00816 0.4882 C -0.00816 0.49075 -0.00816 0.49283 -0.00816 0.49745 C -0.00816 0.49491 -0.00816 0.49237 -0.00816 0.49075 C -0.00834 0.49075 -0.00834 0.49283 -0.00834 0.49537 C -0.00834 0.49537 -0.00834 0.49283 -0.00834 0.49075 C -0.00834 0.49075 -0.00834 0.49283 -0.00834 0.49537 " pathEditMode="relative" rAng="0" ptsTypes="ff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2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1319 C -0.02466 -0.00277 -0.02153 -0.01827 -0.02066 -0.01827 C -0.01459 -0.01827 -0.00851 0.22919 -0.00851 0.47734 C -0.00851 0.35222 -0.00556 0.22919 -0.00243 0.22919 C 0.00052 0.22919 0.00364 0.35384 0.00364 0.47734 C 0.00364 0.41536 0.00538 0.35222 0.00659 0.35222 C 0.00833 0.35222 0.00972 0.41328 0.00972 0.47734 C 0.00972 0.44496 0.01059 0.41536 0.01146 0.41536 C 0.01232 0.41536 0.01319 0.44681 0.01319 0.47734 C 0.01319 0.46092 0.01354 0.44496 0.01354 0.44519 C 0.01406 0.44496 0.01441 0.46092 0.01441 0.47734 C 0.01441 0.46878 0.01493 0.46092 0.01493 0.46115 C 0.01493 0.46323 0.01527 0.46878 0.01527 0.47734 C 0.01527 0.47295 0.01527 0.46878 0.0158 0.46878 C 0.0158 0.47086 0.0158 0.47318 0.0158 0.47734 C 0.0158 0.4748 0.0158 0.47295 0.0158 0.47086 C 0.01614 0.47086 0.01614 0.47318 0.01614 0.47526 C 0.01614 0.47572 0.01614 0.47318 0.01614 0.47086 C 0.01666 0.47086 0.01666 0.47318 0.01666 0.47526 " pathEditMode="relative" rAng="0" ptsTypes="ff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17646 C -0.05798 0.16582 -0.05625 0.15541 -0.05573 0.15541 C -0.05208 0.15541 -0.04843 0.32192 -0.04843 0.48844 C -0.04843 0.40426 -0.04652 0.32192 -0.04479 0.32192 C -0.04288 0.32192 -0.04114 0.40564 -0.04114 0.48844 C -0.04114 0.44681 -0.0401 0.40426 -0.03923 0.40426 C -0.03819 0.40426 -0.03732 0.44565 -0.03732 0.48844 C -0.03732 0.46693 -0.0368 0.44681 -0.03645 0.44681 C -0.03593 0.44681 -0.03541 0.46809 -0.03541 0.48844 C -0.03541 0.47757 -0.03524 0.46693 -0.03507 0.46693 C -0.03489 0.46693 -0.03455 0.47757 -0.03455 0.48844 C -0.03455 0.48289 -0.03437 0.47757 -0.0342 0.47757 C -0.0342 0.47895 -0.03402 0.48289 -0.03402 0.48844 C -0.03402 0.48543 -0.03402 0.48289 -0.03385 0.48289 C -0.03385 0.48427 -0.03385 0.48566 -0.03385 0.48844 C -0.03385 0.48682 -0.03385 0.48543 -0.03385 0.48427 C -0.03368 0.48427 -0.03368 0.48566 -0.03368 0.48705 C -0.0335 0.48705 -0.0335 0.48566 -0.0335 0.48427 C -0.03333 0.48427 -0.03333 0.48566 -0.03333 0.48705 " pathEditMode="relative" rAng="0" ptsTypes="fffffffffffffffffff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6762E-6 C 0.00052 -0.00855 0.0026 -0.01688 0.0033 -0.01688 C 0.00798 -0.01688 0.01267 0.11679 0.01267 0.25047 C 0.01267 0.18294 0.0151 0.11679 0.01736 0.11679 C 0.01979 0.11679 0.02187 0.18386 0.02187 0.25047 C 0.02187 0.21693 0.02309 0.18294 0.0243 0.18294 C 0.02552 0.18294 0.02673 0.21601 0.02673 0.25047 C 0.02673 0.23312 0.02725 0.21693 0.02795 0.21693 C 0.02847 0.21693 0.02916 0.23405 0.02916 0.25047 C 0.02916 0.24168 0.02934 0.23312 0.02968 0.23312 C 0.02986 0.23312 0.03021 0.24168 0.03021 0.25047 C 0.03021 0.24584 0.03038 0.24168 0.03055 0.24168 C 0.03055 0.24284 0.0309 0.24584 0.0309 0.25047 C 0.0309 0.24815 0.0309 0.24584 0.03107 0.24584 C 0.03107 0.247 0.03125 0.24815 0.03125 0.25047 C 0.03125 0.24931 0.03125 0.24815 0.03125 0.247 C 0.03142 0.247 0.03142 0.24815 0.03142 0.24931 C 0.03159 0.24931 0.03159 0.24815 0.03159 0.247 C 0.03177 0.247 0.03177 0.24815 0.03177 0.24931 " pathEditMode="relative" rAng="0" ptsTypes="fffffffffffffffffff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1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8363E-6 C -0.00035 -0.01411 -0.00209 -0.02799 -0.00261 -0.02799 C -0.00625 -0.02799 -0.0099 0.19796 -0.0099 0.42461 C -0.0099 0.31036 -0.01181 0.19796 -0.01354 0.19796 C -0.01545 0.19796 -0.01719 0.31152 -0.01719 0.42461 C -0.01719 0.36748 -0.01823 0.31036 -0.0191 0.31036 C -0.02014 0.31036 -0.02084 0.36633 -0.02084 0.42461 C -0.02084 0.39523 -0.02136 0.36748 -0.02188 0.36748 C -0.0224 0.36748 -0.02292 0.39639 -0.02292 0.42461 C -0.02292 0.40957 -0.02292 0.39523 -0.02327 0.39523 C -0.02344 0.39523 -0.02379 0.40957 -0.02379 0.42461 C -0.02379 0.41651 -0.02396 0.40957 -0.02396 0.41004 C -0.02396 0.41165 -0.02431 0.41651 -0.02431 0.42461 C -0.02431 0.42021 -0.02431 0.41651 -0.02448 0.41651 C -0.02448 0.41882 -0.02448 0.42067 -0.02448 0.42461 C -0.02448 0.42229 -0.02448 0.42021 -0.02448 0.41882 C -0.02448 0.41905 -0.02448 0.42067 -0.02448 0.42252 C -0.02483 0.42252 -0.02483 0.42067 -0.02483 0.41882 C -0.025 0.41882 -0.025 0.42067 -0.025 0.42252 " pathEditMode="relative" rAng="0" ptsTypes="fffffffffffffffffff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804 C 0.0007 -0.00161 0.0033 -0.02035 0.00417 -0.02035 C 0.01007 -0.02035 0.01598 0.284 0.01598 0.58835 C 0.01598 0.43479 0.0191 0.284 0.02188 0.284 C 0.02483 0.284 0.02778 0.43641 0.02778 0.58835 C 0.02778 0.51226 0.02917 0.43479 0.03073 0.43479 C 0.0323 0.43479 0.03368 0.50995 0.03368 0.58835 C 0.03368 0.5488 0.03455 0.51226 0.03525 0.51226 C 0.03594 0.51226 0.03681 0.55111 0.03681 0.58835 C 0.03681 0.56846 0.03716 0.5488 0.0375 0.5488 C 0.03768 0.5488 0.0382 0.56846 0.0382 0.58835 C 0.0382 0.57817 0.03837 0.56846 0.03872 0.56846 C 0.03872 0.57123 0.03907 0.57817 0.03907 0.58835 C 0.03907 0.58303 0.03907 0.57817 0.03924 0.57817 C 0.03924 0.58072 0.03941 0.58349 0.03941 0.58835 C 0.03941 0.58557 0.03941 0.58303 0.03941 0.58072 C 0.03959 0.58072 0.03959 0.58349 0.03959 0.58604 C 0.03976 0.58604 0.03976 0.58349 0.03976 0.58072 C 0.04011 0.58072 0.04011 0.58349 0.04011 0.58604 " pathEditMode="relative" rAng="0" ptsTypes="fffffffffffffffffff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7521E-7 C 0.00035 -0.01549 0.00209 -0.03006 0.00261 -0.03006 C 0.0066 -0.03006 0.01042 0.20722 0.01042 0.44565 C 0.01042 0.32516 0.0125 0.20722 0.01424 0.20722 C 0.01632 0.20722 0.01823 0.32701 0.01823 0.44565 C 0.01823 0.38622 0.01927 0.32516 0.02014 0.32516 C 0.02118 0.32516 0.02223 0.38414 0.02223 0.44565 C 0.02223 0.41443 0.02275 0.38622 0.02309 0.38622 C 0.02379 0.38622 0.02431 0.41628 0.02431 0.44565 C 0.02431 0.4297 0.02448 0.41443 0.02466 0.41443 C 0.02483 0.41443 0.02518 0.4297 0.02518 0.44565 C 0.02518 0.43756 0.02535 0.4297 0.02535 0.43016 C 0.02535 0.43178 0.0257 0.43756 0.0257 0.44565 C 0.0257 0.44103 0.0257 0.43756 0.02587 0.43756 C 0.02587 0.43941 0.02587 0.44126 0.02587 0.44565 C 0.02587 0.44288 0.02587 0.44103 0.02587 0.43941 C 0.02605 0.43941 0.02605 0.44126 0.02605 0.44334 C 0.02622 0.44334 0.02622 0.44126 0.02622 0.43941 C 0.02657 0.43941 0.02657 0.44126 0.02657 0.44334 " pathEditMode="relative" rAng="0" ptsTypes="fffffffffffffffffff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0.00463 L -0.11598 -0.0046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1 -0.00463 L 0.08055 -0.0046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51553"/>
          <p:cNvSpPr txBox="1">
            <a:spLocks noChangeArrowheads="1"/>
          </p:cNvSpPr>
          <p:nvPr/>
        </p:nvSpPr>
        <p:spPr bwMode="auto">
          <a:xfrm>
            <a:off x="3048002" y="2089152"/>
            <a:ext cx="571076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 sz="2400">
              <a:latin typeface="Verdan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151555" name="Rectangle 151554"/>
          <p:cNvSpPr/>
          <p:nvPr/>
        </p:nvSpPr>
        <p:spPr>
          <a:xfrm>
            <a:off x="7924800" y="4267200"/>
            <a:ext cx="812800" cy="6667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endParaRPr lang="en-US" altLang="zh-CN" sz="3733" b="1" i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51572" name="Picture 151571" descr="bd07304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40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151572"/>
          <p:cNvSpPr>
            <a:spLocks noChangeArrowheads="1" noChangeShapeType="1" noTextEdit="1"/>
          </p:cNvSpPr>
          <p:nvPr/>
        </p:nvSpPr>
        <p:spPr bwMode="auto">
          <a:xfrm>
            <a:off x="1625600" y="1371600"/>
            <a:ext cx="93472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7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Đưa thẻ để chọn đáp án đúng A </a:t>
            </a:r>
            <a:r>
              <a:rPr lang="en-US" sz="4267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vi-VN" sz="4267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B hoặc C.</a:t>
            </a:r>
            <a:endParaRPr lang="en-US" sz="4267" b="1" kern="10">
              <a:ln w="19050">
                <a:solidFill>
                  <a:srgbClr val="99CC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1990" name="Rectangle 151573"/>
          <p:cNvSpPr>
            <a:spLocks noChangeArrowheads="1" noChangeShapeType="1" noTextEdit="1"/>
          </p:cNvSpPr>
          <p:nvPr/>
        </p:nvSpPr>
        <p:spPr bwMode="auto">
          <a:xfrm>
            <a:off x="812800" y="2743200"/>
            <a:ext cx="10668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Mỗi câu hỏi được suy nghĩ trong vòng 3 giây.</a:t>
            </a:r>
            <a:endParaRPr lang="en-US" sz="4800" b="1" kern="10">
              <a:ln w="12700">
                <a:solidFill>
                  <a:srgbClr val="EAEAEA"/>
                </a:solidFill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1575" name="ring3786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480800" y="6324600"/>
            <a:ext cx="406400" cy="304800"/>
          </a:xfrm>
        </p:spPr>
      </p:pic>
    </p:spTree>
    <p:extLst>
      <p:ext uri="{BB962C8B-B14F-4D97-AF65-F5344CB8AC3E}">
        <p14:creationId xmlns:p14="http://schemas.microsoft.com/office/powerpoint/2010/main" val="1035049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51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575"/>
                </p:tgtEl>
              </p:cMediaNode>
            </p:audio>
          </p:childTnLst>
        </p:cTn>
      </p:par>
    </p:tnLst>
    <p:bldLst>
      <p:bldP spid="41989" grpId="0" animBg="1"/>
      <p:bldP spid="4199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2593d54bdd00fae9c2a5da356569c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0" y="76200"/>
            <a:ext cx="16662400" cy="937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7600" y="838200"/>
            <a:ext cx="9753600" cy="762000"/>
          </a:xfrm>
          <a:solidFill>
            <a:srgbClr val="0000CC"/>
          </a:solidFill>
        </p:spPr>
        <p:txBody>
          <a:bodyPr anchor="t">
            <a:normAutofit fontScale="90000"/>
          </a:bodyPr>
          <a:lstStyle/>
          <a:p>
            <a:r>
              <a:rPr lang="en-US" sz="5333" b="1">
                <a:solidFill>
                  <a:srgbClr val="FFFF00"/>
                </a:solidFill>
              </a:rPr>
              <a:t>Trò chơi: </a:t>
            </a:r>
            <a:r>
              <a:rPr lang="en-US" sz="5333" b="1">
                <a:solidFill>
                  <a:srgbClr val="FFFF00"/>
                </a:solidFill>
                <a:latin typeface="UVN Ai Cap" panose="02040603050506020204" pitchFamily="18" charset="0"/>
              </a:rPr>
              <a:t>Quả bóng bí mật</a:t>
            </a:r>
            <a:r>
              <a:rPr lang="en-US" sz="5333" b="1" dirty="0">
                <a:solidFill>
                  <a:srgbClr val="FFFF00"/>
                </a:solidFill>
              </a:rPr>
              <a:t/>
            </a:r>
            <a:br>
              <a:rPr lang="en-US" sz="5333" b="1" dirty="0">
                <a:solidFill>
                  <a:srgbClr val="FFFF00"/>
                </a:solidFill>
              </a:rPr>
            </a:br>
            <a:endParaRPr lang="en-US" sz="5333" dirty="0">
              <a:solidFill>
                <a:srgbClr val="FFFF00"/>
              </a:solidFill>
            </a:endParaRPr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4224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38608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61976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85344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3200400" y="4140200"/>
            <a:ext cx="5588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867" b="1">
                <a:solidFill>
                  <a:srgbClr val="FFFFFF"/>
                </a:solidFill>
                <a:latin typeface="UVN Ai Cap" panose="02040603050506020204" pitchFamily="18" charset="0"/>
                <a:cs typeface="Arial" panose="020B0604020202020204" pitchFamily="34" charset="0"/>
              </a:rPr>
              <a:t>Chọn bóng</a:t>
            </a:r>
            <a:endParaRPr lang="en-US" sz="5867" b="1" dirty="0">
              <a:solidFill>
                <a:srgbClr val="FFFFFF"/>
              </a:solidFill>
              <a:latin typeface="UVN Ai Cap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6400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D:\lớp 1 năm 2020 -2021 knttvcs\ảnh tiếng việt\images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742192"/>
            <a:ext cx="2831788" cy="13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905000"/>
            <a:ext cx="2831788" cy="13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60" y="1926647"/>
            <a:ext cx="2831788" cy="13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62375" y="5143501"/>
            <a:ext cx="5229225" cy="577079"/>
          </a:xfrm>
          <a:prstGeom prst="rect">
            <a:avLst/>
          </a:prstGeom>
          <a:noFill/>
        </p:spPr>
        <p:txBody>
          <a:bodyPr wrap="square" lIns="57147" tIns="28574" rIns="57147" bIns="28574" rtlCol="0">
            <a:spAutoFit/>
          </a:bodyPr>
          <a:lstStyle/>
          <a:p>
            <a:pPr algn="ctr"/>
            <a:r>
              <a:rPr lang="en-US" sz="3375" b="1">
                <a:solidFill>
                  <a:prstClr val="black"/>
                </a:solidFill>
                <a:latin typeface="UVN Hong Ha" panose="020B0504020202020204" pitchFamily="34" charset="0"/>
                <a:cs typeface="Times New Roman" panose="02020603050405020304" pitchFamily="18" charset="0"/>
              </a:rPr>
              <a:t>Đàn én nhỏ ríu rít bay về</a:t>
            </a:r>
            <a:r>
              <a:rPr lang="en-US" sz="3375" b="1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.</a:t>
            </a:r>
            <a:endParaRPr lang="en-US" sz="3375" b="1" dirty="0">
              <a:solidFill>
                <a:prstClr val="black"/>
              </a:solidFill>
              <a:latin typeface="Century gothic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6126" y="3453653"/>
            <a:ext cx="3571874" cy="611704"/>
          </a:xfrm>
          <a:prstGeom prst="rect">
            <a:avLst/>
          </a:prstGeom>
          <a:noFill/>
        </p:spPr>
        <p:txBody>
          <a:bodyPr wrap="square" lIns="57147" tIns="28574" rIns="57147" bIns="28574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UVN Hong Ha" panose="020B0504020202020204" pitchFamily="34" charset="0"/>
                <a:cs typeface="Times New Roman" panose="02020603050405020304" pitchFamily="18" charset="0"/>
              </a:rPr>
              <a:t>con vẹt, giá rét</a:t>
            </a:r>
            <a:endParaRPr lang="en-US" sz="3600" b="1" dirty="0">
              <a:solidFill>
                <a:prstClr val="black"/>
              </a:solidFill>
              <a:latin typeface="UVN Hong Ha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0694" y="3453653"/>
            <a:ext cx="3312367" cy="577079"/>
          </a:xfrm>
          <a:prstGeom prst="rect">
            <a:avLst/>
          </a:prstGeom>
          <a:noFill/>
        </p:spPr>
        <p:txBody>
          <a:bodyPr wrap="square" lIns="57147" tIns="28574" rIns="57147" bIns="28574" rtlCol="0">
            <a:spAutoFit/>
          </a:bodyPr>
          <a:lstStyle/>
          <a:p>
            <a:pPr algn="ctr"/>
            <a:r>
              <a:rPr lang="en-US" sz="3375" b="1">
                <a:solidFill>
                  <a:prstClr val="black"/>
                </a:solidFill>
                <a:latin typeface="UVN Hong Ha" panose="020B0504020202020204" pitchFamily="34" charset="0"/>
                <a:cs typeface="Times New Roman" panose="02020603050405020304" pitchFamily="18" charset="0"/>
              </a:rPr>
              <a:t>bồ kết, quả mít</a:t>
            </a:r>
            <a:endParaRPr lang="en-US" sz="3375" b="1" dirty="0">
              <a:solidFill>
                <a:prstClr val="black"/>
              </a:solidFill>
              <a:latin typeface="UVN Hong Ha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4829" y="1238251"/>
            <a:ext cx="29383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19786265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2593d54bdd00fae9c2a5da356569c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0" y="76200"/>
            <a:ext cx="16662400" cy="937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7600" y="838200"/>
            <a:ext cx="9753600" cy="762000"/>
          </a:xfrm>
          <a:solidFill>
            <a:srgbClr val="0000CC"/>
          </a:solidFill>
        </p:spPr>
        <p:txBody>
          <a:bodyPr anchor="t">
            <a:normAutofit fontScale="90000"/>
          </a:bodyPr>
          <a:lstStyle/>
          <a:p>
            <a:r>
              <a:rPr lang="en-US" sz="5333" b="1">
                <a:solidFill>
                  <a:srgbClr val="FFFF00"/>
                </a:solidFill>
              </a:rPr>
              <a:t>Trò chơi: </a:t>
            </a:r>
            <a:r>
              <a:rPr lang="en-US" sz="5333" b="1">
                <a:solidFill>
                  <a:srgbClr val="FFFF00"/>
                </a:solidFill>
                <a:latin typeface="UVN Ai Cap" panose="02040603050506020204" pitchFamily="18" charset="0"/>
              </a:rPr>
              <a:t>Quả bóng bí mật</a:t>
            </a:r>
            <a:r>
              <a:rPr lang="en-US" sz="5333" b="1" dirty="0">
                <a:solidFill>
                  <a:srgbClr val="FFFF00"/>
                </a:solidFill>
              </a:rPr>
              <a:t/>
            </a:r>
            <a:br>
              <a:rPr lang="en-US" sz="5333" b="1" dirty="0">
                <a:solidFill>
                  <a:srgbClr val="FFFF00"/>
                </a:solidFill>
              </a:rPr>
            </a:br>
            <a:endParaRPr lang="en-US" sz="5333" dirty="0">
              <a:solidFill>
                <a:srgbClr val="FFFF00"/>
              </a:solidFill>
            </a:endParaRPr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4224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38608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61976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85344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3200400" y="4140200"/>
            <a:ext cx="5588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867" b="1">
                <a:solidFill>
                  <a:srgbClr val="FFFFFF"/>
                </a:solidFill>
                <a:latin typeface="UVN Ai Cap" panose="02040603050506020204" pitchFamily="18" charset="0"/>
                <a:cs typeface="Arial" panose="020B0604020202020204" pitchFamily="34" charset="0"/>
              </a:rPr>
              <a:t>Chọn bóng</a:t>
            </a:r>
            <a:endParaRPr lang="en-US" sz="5867" b="1" dirty="0">
              <a:solidFill>
                <a:srgbClr val="FFFFFF"/>
              </a:solidFill>
              <a:latin typeface="UVN Ai Cap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5436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2593d54bdd00fae9c2a5da356569c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0" y="76200"/>
            <a:ext cx="16662400" cy="937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7600" y="838200"/>
            <a:ext cx="9753600" cy="762000"/>
          </a:xfrm>
          <a:solidFill>
            <a:srgbClr val="0000CC"/>
          </a:solidFill>
        </p:spPr>
        <p:txBody>
          <a:bodyPr anchor="t">
            <a:normAutofit fontScale="90000"/>
          </a:bodyPr>
          <a:lstStyle/>
          <a:p>
            <a:r>
              <a:rPr lang="en-US" sz="5333" b="1">
                <a:solidFill>
                  <a:srgbClr val="FFFF00"/>
                </a:solidFill>
              </a:rPr>
              <a:t>Trò chơi: </a:t>
            </a:r>
            <a:r>
              <a:rPr lang="en-US" sz="5333" b="1">
                <a:solidFill>
                  <a:srgbClr val="FFFF00"/>
                </a:solidFill>
                <a:latin typeface="UVN Ai Cap" panose="02040603050506020204" pitchFamily="18" charset="0"/>
              </a:rPr>
              <a:t>Quả bóng bí mật</a:t>
            </a:r>
            <a:r>
              <a:rPr lang="en-US" sz="5333" b="1" dirty="0">
                <a:solidFill>
                  <a:srgbClr val="FFFF00"/>
                </a:solidFill>
              </a:rPr>
              <a:t/>
            </a:r>
            <a:br>
              <a:rPr lang="en-US" sz="5333" b="1" dirty="0">
                <a:solidFill>
                  <a:srgbClr val="FFFF00"/>
                </a:solidFill>
              </a:rPr>
            </a:br>
            <a:endParaRPr lang="en-US" sz="5333" dirty="0">
              <a:solidFill>
                <a:srgbClr val="FFFF00"/>
              </a:solidFill>
            </a:endParaRPr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4224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38608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61976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8534400" y="2667000"/>
            <a:ext cx="1828800" cy="177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3200400" y="4140200"/>
            <a:ext cx="5588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867" b="1">
                <a:solidFill>
                  <a:srgbClr val="FFFFFF"/>
                </a:solidFill>
                <a:latin typeface="UVN Ai Cap" panose="02040603050506020204" pitchFamily="18" charset="0"/>
                <a:cs typeface="Arial" panose="020B0604020202020204" pitchFamily="34" charset="0"/>
              </a:rPr>
              <a:t>Chọn bóng</a:t>
            </a:r>
            <a:endParaRPr lang="en-US" sz="5867" b="1" dirty="0">
              <a:solidFill>
                <a:srgbClr val="FFFFFF"/>
              </a:solidFill>
              <a:latin typeface="UVN Ai Cap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829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47036" y="4346139"/>
            <a:ext cx="4368504" cy="2554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hạt thóc</a:t>
            </a:r>
          </a:p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cú sút</a:t>
            </a:r>
            <a:endParaRPr 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/>
            <a:r>
              <a:rPr lang="en-US" sz="5333" b="1" dirty="0">
                <a:latin typeface=".VnAvant" panose="020B7200000000000000" pitchFamily="34" charset="0"/>
              </a:rPr>
              <a:t>C</a:t>
            </a:r>
            <a:r>
              <a:rPr lang="en-US" sz="5333" b="1">
                <a:latin typeface=".VnAvant" panose="020B7200000000000000" pitchFamily="34" charset="0"/>
              </a:rPr>
              <a:t>. </a:t>
            </a: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xe máy       </a:t>
            </a:r>
            <a:endParaRPr 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759200" y="5257800"/>
            <a:ext cx="914400" cy="812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8787" name="Title 1"/>
          <p:cNvSpPr>
            <a:spLocks noGrp="1"/>
          </p:cNvSpPr>
          <p:nvPr>
            <p:ph type="title" idx="4294967295"/>
          </p:nvPr>
        </p:nvSpPr>
        <p:spPr>
          <a:xfrm>
            <a:off x="406400" y="304800"/>
            <a:ext cx="2133600" cy="685800"/>
          </a:xfrm>
        </p:spPr>
        <p:txBody>
          <a:bodyPr>
            <a:normAutofit fontScale="90000"/>
          </a:bodyPr>
          <a:lstStyle/>
          <a:p>
            <a:r>
              <a:rPr lang="en-US" sz="4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rved Up Arrow 12">
            <a:hlinkClick r:id="rId5" action="ppaction://hlinksldjump"/>
          </p:cNvPr>
          <p:cNvSpPr/>
          <p:nvPr/>
        </p:nvSpPr>
        <p:spPr>
          <a:xfrm>
            <a:off x="11379200" y="76200"/>
            <a:ext cx="914400" cy="6858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Google Shape;54;p13"/>
          <p:cNvSpPr txBox="1"/>
          <p:nvPr/>
        </p:nvSpPr>
        <p:spPr>
          <a:xfrm>
            <a:off x="4368800" y="1524000"/>
            <a:ext cx="3759200" cy="1371600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ctr" anchorCtr="0">
            <a:no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en-US" sz="10666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</p:txBody>
      </p:sp>
      <p:sp>
        <p:nvSpPr>
          <p:cNvPr id="16" name="7-Point Star 15"/>
          <p:cNvSpPr/>
          <p:nvPr/>
        </p:nvSpPr>
        <p:spPr>
          <a:xfrm>
            <a:off x="3251200" y="1701800"/>
            <a:ext cx="4876800" cy="2743200"/>
          </a:xfrm>
          <a:prstGeom prst="star7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ut</a:t>
            </a:r>
            <a:endParaRPr lang="en-US" sz="11733" dirty="0"/>
          </a:p>
        </p:txBody>
      </p:sp>
      <p:sp>
        <p:nvSpPr>
          <p:cNvPr id="17" name="TextBox 16"/>
          <p:cNvSpPr txBox="1"/>
          <p:nvPr/>
        </p:nvSpPr>
        <p:spPr>
          <a:xfrm>
            <a:off x="2296310" y="230426"/>
            <a:ext cx="780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chứa vần </a:t>
            </a:r>
            <a:r>
              <a:rPr lang="en-US" sz="4800">
                <a:latin typeface="VTM Avo"/>
              </a:rPr>
              <a:t>:</a:t>
            </a:r>
            <a:endParaRPr lang="en-US" sz="4800" dirty="0">
              <a:latin typeface="VTM Avo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6"/>
          <a:srcRect r="49013"/>
          <a:stretch>
            <a:fillRect/>
          </a:stretch>
        </p:blipFill>
        <p:spPr bwMode="auto">
          <a:xfrm>
            <a:off x="881119" y="1865884"/>
            <a:ext cx="4758088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6"/>
          <a:srcRect l="50987"/>
          <a:stretch>
            <a:fillRect/>
          </a:stretch>
        </p:blipFill>
        <p:spPr bwMode="auto">
          <a:xfrm>
            <a:off x="5579456" y="1865884"/>
            <a:ext cx="5097088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0" y="4800600"/>
            <a:ext cx="1524000" cy="10668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0" y="4800600"/>
            <a:ext cx="1524000" cy="10668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0" y="4800600"/>
            <a:ext cx="1524000" cy="10668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0" y="4800600"/>
            <a:ext cx="1524000" cy="10668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5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Explosion 1 25"/>
          <p:cNvSpPr>
            <a:spLocks noChangeArrowheads="1"/>
          </p:cNvSpPr>
          <p:nvPr/>
        </p:nvSpPr>
        <p:spPr bwMode="auto">
          <a:xfrm>
            <a:off x="406400" y="3733800"/>
            <a:ext cx="3352800" cy="11430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08083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animBg="1"/>
      <p:bldP spid="15" grpId="0"/>
      <p:bldP spid="22" grpId="0" animBg="1"/>
      <p:bldP spid="23" grpId="0" animBg="1"/>
      <p:bldP spid="23" grpId="1" animBg="1"/>
      <p:bldP spid="24" grpId="0" animBg="1"/>
      <p:bldP spid="24" grpId="1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itle 1"/>
          <p:cNvSpPr>
            <a:spLocks noGrp="1"/>
          </p:cNvSpPr>
          <p:nvPr>
            <p:ph type="title" idx="4294967295"/>
          </p:nvPr>
        </p:nvSpPr>
        <p:spPr>
          <a:xfrm>
            <a:off x="406400" y="228600"/>
            <a:ext cx="1828800" cy="685800"/>
          </a:xfrm>
        </p:spPr>
        <p:txBody>
          <a:bodyPr>
            <a:normAutofit fontScale="90000"/>
          </a:bodyPr>
          <a:lstStyle/>
          <a:p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3" name="Curved Up Arrow 12">
            <a:hlinkClick r:id="rId5" action="ppaction://hlinksldjump"/>
          </p:cNvPr>
          <p:cNvSpPr/>
          <p:nvPr/>
        </p:nvSpPr>
        <p:spPr>
          <a:xfrm>
            <a:off x="10769600" y="2286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0800" y="4241800"/>
            <a:ext cx="3663182" cy="2554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nứt nẻ</a:t>
            </a:r>
          </a:p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con mực</a:t>
            </a:r>
          </a:p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quả mít</a:t>
            </a:r>
          </a:p>
        </p:txBody>
      </p:sp>
      <p:sp>
        <p:nvSpPr>
          <p:cNvPr id="15" name="Oval 14"/>
          <p:cNvSpPr/>
          <p:nvPr/>
        </p:nvSpPr>
        <p:spPr>
          <a:xfrm>
            <a:off x="3739848" y="4343401"/>
            <a:ext cx="914400" cy="7692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Cloud Callout 15"/>
          <p:cNvSpPr/>
          <p:nvPr/>
        </p:nvSpPr>
        <p:spPr>
          <a:xfrm>
            <a:off x="2946400" y="1828800"/>
            <a:ext cx="5486400" cy="21082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­ưt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3795" y="1182470"/>
            <a:ext cx="7646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chứa vần: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6"/>
          <a:srcRect r="49013"/>
          <a:stretch>
            <a:fillRect/>
          </a:stretch>
        </p:blipFill>
        <p:spPr bwMode="auto">
          <a:xfrm>
            <a:off x="1357706" y="-127000"/>
            <a:ext cx="4796367" cy="708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6"/>
          <a:srcRect l="50987"/>
          <a:stretch>
            <a:fillRect/>
          </a:stretch>
        </p:blipFill>
        <p:spPr bwMode="auto">
          <a:xfrm>
            <a:off x="6083711" y="-127000"/>
            <a:ext cx="4470400" cy="708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2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xplosion 1 22"/>
          <p:cNvSpPr>
            <a:spLocks noChangeArrowheads="1"/>
          </p:cNvSpPr>
          <p:nvPr/>
        </p:nvSpPr>
        <p:spPr bwMode="auto">
          <a:xfrm>
            <a:off x="0" y="3200400"/>
            <a:ext cx="3352800" cy="11430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3124205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itle 1"/>
          <p:cNvSpPr>
            <a:spLocks noGrp="1"/>
          </p:cNvSpPr>
          <p:nvPr>
            <p:ph type="title" idx="4294967295"/>
          </p:nvPr>
        </p:nvSpPr>
        <p:spPr>
          <a:xfrm>
            <a:off x="406400" y="228600"/>
            <a:ext cx="1828800" cy="685800"/>
          </a:xfrm>
        </p:spPr>
        <p:txBody>
          <a:bodyPr>
            <a:normAutofit fontScale="90000"/>
          </a:bodyPr>
          <a:lstStyle/>
          <a:p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3" name="Curved Up Arrow 12">
            <a:hlinkClick r:id="rId5" action="ppaction://hlinksldjump"/>
          </p:cNvPr>
          <p:cNvSpPr/>
          <p:nvPr/>
        </p:nvSpPr>
        <p:spPr>
          <a:xfrm>
            <a:off x="10464800" y="3048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1963" y="4343400"/>
            <a:ext cx="182293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</a:p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</a:p>
        </p:txBody>
      </p:sp>
      <p:sp>
        <p:nvSpPr>
          <p:cNvPr id="14" name="Oval 13"/>
          <p:cNvSpPr/>
          <p:nvPr/>
        </p:nvSpPr>
        <p:spPr>
          <a:xfrm>
            <a:off x="3833388" y="4463692"/>
            <a:ext cx="9144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Down Ribbon 15"/>
          <p:cNvSpPr/>
          <p:nvPr/>
        </p:nvSpPr>
        <p:spPr>
          <a:xfrm>
            <a:off x="2743200" y="2228621"/>
            <a:ext cx="6096003" cy="1828800"/>
          </a:xfrm>
          <a:prstGeom prst="ribbon">
            <a:avLst>
              <a:gd name="adj1" fmla="val 12052"/>
              <a:gd name="adj2" fmla="val 51319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b… chì</a:t>
            </a:r>
            <a:endParaRPr 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3795" y="1182470"/>
            <a:ext cx="5745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   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6"/>
          <a:srcRect r="49013"/>
          <a:stretch>
            <a:fillRect/>
          </a:stretch>
        </p:blipFill>
        <p:spPr bwMode="auto">
          <a:xfrm>
            <a:off x="1860929" y="76200"/>
            <a:ext cx="4775200" cy="718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6"/>
          <a:srcRect l="50987"/>
          <a:stretch>
            <a:fillRect/>
          </a:stretch>
        </p:blipFill>
        <p:spPr bwMode="auto">
          <a:xfrm>
            <a:off x="6636130" y="76201"/>
            <a:ext cx="4590673" cy="720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1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xplosion 1 21"/>
          <p:cNvSpPr>
            <a:spLocks noChangeArrowheads="1"/>
          </p:cNvSpPr>
          <p:nvPr/>
        </p:nvSpPr>
        <p:spPr bwMode="auto">
          <a:xfrm>
            <a:off x="152400" y="3485921"/>
            <a:ext cx="3352800" cy="11430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0665248-785F-4052-B456-85039C7711B2}"/>
              </a:ext>
            </a:extLst>
          </p:cNvPr>
          <p:cNvCxnSpPr>
            <a:cxnSpLocks/>
          </p:cNvCxnSpPr>
          <p:nvPr/>
        </p:nvCxnSpPr>
        <p:spPr>
          <a:xfrm flipH="1">
            <a:off x="5486983" y="2717800"/>
            <a:ext cx="203200" cy="203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58835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itle 1"/>
          <p:cNvSpPr>
            <a:spLocks noGrp="1"/>
          </p:cNvSpPr>
          <p:nvPr>
            <p:ph type="title" idx="4294967295"/>
          </p:nvPr>
        </p:nvSpPr>
        <p:spPr>
          <a:xfrm>
            <a:off x="406400" y="228600"/>
            <a:ext cx="1828800" cy="685800"/>
          </a:xfrm>
        </p:spPr>
        <p:txBody>
          <a:bodyPr>
            <a:normAutofit fontScale="90000"/>
          </a:bodyPr>
          <a:lstStyle/>
          <a:p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3" name="Curved Up Arrow 12">
            <a:hlinkClick r:id="rId5" action="ppaction://hlinksldjump"/>
          </p:cNvPr>
          <p:cNvSpPr/>
          <p:nvPr/>
        </p:nvSpPr>
        <p:spPr>
          <a:xfrm>
            <a:off x="10464800" y="3048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1963" y="4343400"/>
            <a:ext cx="182293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</a:p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</a:p>
        </p:txBody>
      </p:sp>
      <p:sp>
        <p:nvSpPr>
          <p:cNvPr id="14" name="Oval 13"/>
          <p:cNvSpPr/>
          <p:nvPr/>
        </p:nvSpPr>
        <p:spPr>
          <a:xfrm>
            <a:off x="3833388" y="4463692"/>
            <a:ext cx="9144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Down Ribbon 15"/>
          <p:cNvSpPr/>
          <p:nvPr/>
        </p:nvSpPr>
        <p:spPr>
          <a:xfrm>
            <a:off x="2743200" y="2228621"/>
            <a:ext cx="6096003" cy="1828800"/>
          </a:xfrm>
          <a:prstGeom prst="ribbon">
            <a:avLst>
              <a:gd name="adj1" fmla="val 12052"/>
              <a:gd name="adj2" fmla="val 51319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b… chì</a:t>
            </a:r>
            <a:endParaRPr 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3795" y="1182470"/>
            <a:ext cx="5745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   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6"/>
          <a:srcRect r="49013"/>
          <a:stretch>
            <a:fillRect/>
          </a:stretch>
        </p:blipFill>
        <p:spPr bwMode="auto">
          <a:xfrm>
            <a:off x="1828800" y="76201"/>
            <a:ext cx="4775200" cy="718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6"/>
          <a:srcRect l="50987"/>
          <a:stretch>
            <a:fillRect/>
          </a:stretch>
        </p:blipFill>
        <p:spPr bwMode="auto">
          <a:xfrm>
            <a:off x="6636130" y="76201"/>
            <a:ext cx="4590673" cy="720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1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xplosion 1 21"/>
          <p:cNvSpPr>
            <a:spLocks noChangeArrowheads="1"/>
          </p:cNvSpPr>
          <p:nvPr/>
        </p:nvSpPr>
        <p:spPr bwMode="auto">
          <a:xfrm>
            <a:off x="152400" y="3485921"/>
            <a:ext cx="3352800" cy="11430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0665248-785F-4052-B456-85039C7711B2}"/>
              </a:ext>
            </a:extLst>
          </p:cNvPr>
          <p:cNvCxnSpPr>
            <a:cxnSpLocks/>
          </p:cNvCxnSpPr>
          <p:nvPr/>
        </p:nvCxnSpPr>
        <p:spPr>
          <a:xfrm flipH="1">
            <a:off x="5486983" y="2717800"/>
            <a:ext cx="203200" cy="203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58582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1200" y="45688"/>
            <a:ext cx="10012763" cy="1815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3733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ba ngày 26 tháng 11 năm 2024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3733" u="sng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  <a:p>
            <a:pPr algn="ctr">
              <a:buFont typeface="Arial" panose="020B0604020202020204" pitchFamily="34" charset="0"/>
              <a:buNone/>
            </a:pPr>
            <a:endParaRPr lang="en-US" sz="3733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00" y="1397001"/>
            <a:ext cx="3751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>
                <a:latin typeface=".VnAvant" panose="020B7200000000000000" pitchFamily="34" charset="0"/>
              </a:rPr>
              <a:t>Bài 52</a:t>
            </a:r>
            <a:r>
              <a:rPr lang="en-US" sz="4800" b="1">
                <a:latin typeface=".VnAvant" panose="020B7200000000000000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ư­t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1981201"/>
            <a:ext cx="2235200" cy="632500"/>
            <a:chOff x="152400" y="1447800"/>
            <a:chExt cx="1676400" cy="632500"/>
          </a:xfrm>
        </p:grpSpPr>
        <p:sp>
          <p:nvSpPr>
            <p:cNvPr id="11" name="Rounded Rectangle 10"/>
            <p:cNvSpPr/>
            <p:nvPr/>
          </p:nvSpPr>
          <p:spPr>
            <a:xfrm>
              <a:off x="304800" y="1470700"/>
              <a:ext cx="1524000" cy="6096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800" b="1">
                  <a:latin typeface=".VnAvant" panose="020B7200000000000000" pitchFamily="34" charset="0"/>
                </a:rPr>
                <a:t>Viết</a:t>
              </a:r>
              <a:endParaRPr lang="en-US" sz="4800" b="1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52400" y="1447800"/>
              <a:ext cx="685800" cy="609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Picture 2" descr="tu the ng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3621">
            <a:off x="3401455" y="2226508"/>
            <a:ext cx="5343403" cy="4381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1444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1200" y="45689"/>
            <a:ext cx="10012763" cy="1815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3733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cs typeface="Times New Roman" panose="02020603050405020304" pitchFamily="18" charset="0"/>
                <a:sym typeface="+mn-ea"/>
              </a:rPr>
              <a:t>Thứ ba ngày 26 tháng 11 năm 2024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3733" u="sng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Tiếng Việt:</a:t>
            </a:r>
          </a:p>
          <a:p>
            <a:pPr algn="ctr">
              <a:buFont typeface="Arial" panose="020B0604020202020204" pitchFamily="34" charset="0"/>
              <a:buNone/>
            </a:pPr>
            <a:endParaRPr lang="en-US" sz="3733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00" y="1397001"/>
            <a:ext cx="3751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>
                <a:latin typeface=".VnAvant" panose="020B7200000000000000" pitchFamily="34" charset="0"/>
              </a:rPr>
              <a:t>Bài 52</a:t>
            </a:r>
            <a:r>
              <a:rPr lang="en-US" sz="4800" b="1">
                <a:latin typeface=".VnAvant" panose="020B7200000000000000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ư­t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1981201"/>
            <a:ext cx="2235200" cy="632500"/>
            <a:chOff x="152400" y="1447800"/>
            <a:chExt cx="1676400" cy="632500"/>
          </a:xfrm>
        </p:grpSpPr>
        <p:sp>
          <p:nvSpPr>
            <p:cNvPr id="11" name="Rounded Rectangle 10"/>
            <p:cNvSpPr/>
            <p:nvPr/>
          </p:nvSpPr>
          <p:spPr>
            <a:xfrm>
              <a:off x="304800" y="1470700"/>
              <a:ext cx="1524000" cy="6096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800" b="1">
                  <a:latin typeface=".VnAvant" panose="020B7200000000000000" pitchFamily="34" charset="0"/>
                </a:rPr>
                <a:t>Viết</a:t>
              </a:r>
              <a:endParaRPr lang="en-US" sz="4800" b="1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52400" y="1447800"/>
              <a:ext cx="685800" cy="609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BD9C4A45-3F20-4218-926A-C23C8994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755" r="72728" b="47649"/>
          <a:stretch>
            <a:fillRect/>
          </a:stretch>
        </p:blipFill>
        <p:spPr bwMode="auto">
          <a:xfrm>
            <a:off x="2946400" y="2895600"/>
            <a:ext cx="6705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999908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1200" y="45689"/>
            <a:ext cx="10012763" cy="1815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3733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cs typeface="Times New Roman" panose="02020603050405020304" pitchFamily="18" charset="0"/>
                <a:sym typeface="+mn-ea"/>
              </a:rPr>
              <a:t>Thứ ba ngày 26 tháng 11 năm 2024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3733" u="sng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Tiếng Việt:</a:t>
            </a:r>
          </a:p>
          <a:p>
            <a:pPr algn="ctr">
              <a:buFont typeface="Arial" panose="020B0604020202020204" pitchFamily="34" charset="0"/>
              <a:buNone/>
            </a:pPr>
            <a:endParaRPr lang="en-US" sz="3733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00" y="1397001"/>
            <a:ext cx="3751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>
                <a:latin typeface=".VnAvant" panose="020B7200000000000000" pitchFamily="34" charset="0"/>
              </a:rPr>
              <a:t>Bài 52</a:t>
            </a:r>
            <a:r>
              <a:rPr lang="en-US" sz="4800" b="1">
                <a:latin typeface=".VnAvant" panose="020B7200000000000000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ư­t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1981201"/>
            <a:ext cx="2235200" cy="632500"/>
            <a:chOff x="152400" y="1447800"/>
            <a:chExt cx="1676400" cy="632500"/>
          </a:xfrm>
        </p:grpSpPr>
        <p:sp>
          <p:nvSpPr>
            <p:cNvPr id="11" name="Rounded Rectangle 10"/>
            <p:cNvSpPr/>
            <p:nvPr/>
          </p:nvSpPr>
          <p:spPr>
            <a:xfrm>
              <a:off x="304800" y="1470700"/>
              <a:ext cx="1524000" cy="6096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800" b="1">
                  <a:latin typeface=".VnAvant" panose="020B7200000000000000" pitchFamily="34" charset="0"/>
                </a:rPr>
                <a:t>Viết</a:t>
              </a:r>
              <a:endParaRPr lang="en-US" sz="4800" b="1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52400" y="1447800"/>
              <a:ext cx="685800" cy="609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F6EB98B8-537C-4518-8FEE-A3C4EF66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3478" r="72477"/>
          <a:stretch>
            <a:fillRect/>
          </a:stretch>
        </p:blipFill>
        <p:spPr bwMode="auto">
          <a:xfrm>
            <a:off x="2844801" y="2345093"/>
            <a:ext cx="4857492" cy="21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396D8B33-B453-43A9-B765-45283239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4771" t="45652" r="38492" b="4348"/>
          <a:stretch>
            <a:fillRect/>
          </a:stretch>
        </p:blipFill>
        <p:spPr bwMode="auto">
          <a:xfrm>
            <a:off x="2000514" y="4524428"/>
            <a:ext cx="7085015" cy="21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02973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7499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33600" y="5475288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/>
              <a:t>     </a:t>
            </a:r>
            <a:r>
              <a:rPr lang="en-US" altLang="en-US" sz="3200" b="1" dirty="0" err="1"/>
              <a:t>CÇu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thñ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sè</a:t>
            </a:r>
            <a:r>
              <a:rPr lang="en-US" altLang="en-US" sz="3200" b="1" dirty="0"/>
              <a:t> 7 </a:t>
            </a:r>
            <a:r>
              <a:rPr lang="en-US" altLang="en-US" sz="3200" b="1" dirty="0" err="1"/>
              <a:t>thu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hót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kh¸n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</a:t>
            </a:r>
            <a:r>
              <a:rPr lang="en-US" altLang="en-US" sz="3200" b="1" dirty="0"/>
              <a:t>¶ </a:t>
            </a:r>
            <a:r>
              <a:rPr lang="en-US" altLang="en-US" sz="3200" b="1" dirty="0" err="1"/>
              <a:t>b»ng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mét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có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sót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døt</a:t>
            </a:r>
            <a:r>
              <a:rPr lang="en-US" altLang="en-US" sz="3200" b="1" dirty="0"/>
              <a:t> ®</a:t>
            </a:r>
            <a:r>
              <a:rPr lang="en-US" altLang="en-US" sz="3200" b="1" dirty="0" err="1"/>
              <a:t>iÓm</a:t>
            </a:r>
            <a:r>
              <a:rPr lang="vi-VN" altLang="en-US" sz="3200" b="1" dirty="0"/>
              <a:t>.</a:t>
            </a:r>
            <a:endParaRPr lang="en-US" altLang="en-US" sz="3200" b="1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4" y="1066800"/>
            <a:ext cx="81549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83116" y="152400"/>
            <a:ext cx="3048000" cy="742728"/>
            <a:chOff x="27709" y="762000"/>
            <a:chExt cx="3048000" cy="777667"/>
          </a:xfrm>
        </p:grpSpPr>
        <p:sp>
          <p:nvSpPr>
            <p:cNvPr id="7" name="Rounded Rectangle 6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11588" y="5969009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u</a:t>
            </a:r>
            <a:r>
              <a:rPr lang="vi-VN" altLang="en-US" sz="3200" b="1" dirty="0">
                <a:solidFill>
                  <a:srgbClr val="FF0000"/>
                </a:solidFill>
              </a:rPr>
              <a:t>t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251143" y="545638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u</a:t>
            </a:r>
            <a:r>
              <a:rPr lang="vi-VN" altLang="en-US" sz="3200" b="1" dirty="0">
                <a:solidFill>
                  <a:srgbClr val="FF0000"/>
                </a:solidFill>
              </a:rPr>
              <a:t>t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60455" y="5965833"/>
            <a:ext cx="78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­ư</a:t>
            </a:r>
            <a:r>
              <a:rPr lang="vi-VN" altLang="en-US" sz="3200" b="1" dirty="0">
                <a:solidFill>
                  <a:srgbClr val="FF0000"/>
                </a:solidFill>
              </a:rPr>
              <a:t>t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348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384557253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86100" y="847726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ViÕt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90800" y="874714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8001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6143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Lớp một thân y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423" y="0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775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86100" y="533401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§äc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19400" y="609600"/>
            <a:ext cx="4191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4" y="1295400"/>
            <a:ext cx="80295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925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533400"/>
            <a:ext cx="68707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00400" y="304801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895600" y="381000"/>
            <a:ext cx="5334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00" y="2286000"/>
            <a:ext cx="10972800" cy="3962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TrËn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Êu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thËt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gay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cÊn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,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b¹n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rÊt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hay,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µ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dÉn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BÊt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ngê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cÇu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thñ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7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sót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xa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tØ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Òu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Phót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chãt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7 l¹i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bøt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ph¸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Kh¸n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hß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reo,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nh¶y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3320" name="TextBox 11"/>
          <p:cNvSpPr txBox="1">
            <a:spLocks noChangeArrowheads="1"/>
          </p:cNvSpPr>
          <p:nvPr/>
        </p:nvSpPr>
        <p:spPr bwMode="auto">
          <a:xfrm>
            <a:off x="3057427" y="4505227"/>
            <a:ext cx="6206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­ưt</a:t>
            </a:r>
          </a:p>
        </p:txBody>
      </p: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9798246" y="3981254"/>
            <a:ext cx="62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ut</a:t>
            </a:r>
          </a:p>
        </p:txBody>
      </p:sp>
      <p:sp>
        <p:nvSpPr>
          <p:cNvPr id="13322" name="TextBox 13"/>
          <p:cNvSpPr txBox="1">
            <a:spLocks noChangeArrowheads="1"/>
          </p:cNvSpPr>
          <p:nvPr/>
        </p:nvSpPr>
        <p:spPr bwMode="auto">
          <a:xfrm>
            <a:off x="4124227" y="3992661"/>
            <a:ext cx="622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ut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7014590" y="2906715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351963" y="3456781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286000" y="5160962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040813" y="405347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446838" y="457755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438400" y="5160962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3234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320" grpId="0"/>
      <p:bldP spid="13321" grpId="0"/>
      <p:bldP spid="133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1752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"/>
            <a:ext cx="3557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05000" y="1295400"/>
            <a:ext cx="8763000" cy="3429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TrËn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Êu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thËt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gay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cÊn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,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b¹n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ch¬i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rÊt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hay,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µ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dÉn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BÊt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ngê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cÇu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thñ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7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sót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xa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tØ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Òu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Phót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chãt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7 l¹i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bøt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ph¸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Kh¸n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gi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hß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reo,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nh¶y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6000" y="4953000"/>
            <a:ext cx="7620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TrËn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Êu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thÕ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- ë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phót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Çu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,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éi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dÉn</a:t>
            </a: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tr­</a:t>
            </a:r>
            <a:r>
              <a:rPr lang="vi-VN" sz="4000" b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ư</a:t>
            </a:r>
            <a:r>
              <a:rPr lang="en-US" sz="4000" b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íc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62188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- Ai ®· san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b»ng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tØ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sè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86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Cuèi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cïng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éi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chiÕn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th¾ng?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62188" y="4926531"/>
            <a:ext cx="7620000" cy="124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Kh¸n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gi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¶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vui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mõng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như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­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thÕ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10158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86100" y="533401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Nãi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667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76800" y="990601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800" b="1"/>
              <a:t>§¸ bãng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27226"/>
            <a:ext cx="79248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878773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33900" y="847726"/>
            <a:ext cx="36957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latin typeface="VNI-Avo" pitchFamily="2" charset="0"/>
              </a:rPr>
              <a:t>Vaän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duïng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33600" y="2133601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vi-VN" altLang="en-US" sz="3200" b="1"/>
              <a:t>? Con h·y t×m nh÷ng tõ ngoµi </a:t>
            </a:r>
            <a:r>
              <a:rPr lang="vi-VN" altLang="en-US" sz="3200" b="1" smtClean="0"/>
              <a:t>bµi </a:t>
            </a:r>
            <a:r>
              <a:rPr lang="en-US" altLang="en-US" sz="3200" b="1">
                <a:latin typeface="VNI-Avo" pitchFamily="2" charset="0"/>
              </a:rPr>
              <a:t>coù tieáng </a:t>
            </a:r>
            <a:r>
              <a:rPr lang="vi-VN" altLang="en-US" sz="3200" b="1" smtClean="0"/>
              <a:t>chøa </a:t>
            </a:r>
            <a:r>
              <a:rPr lang="vi-VN" altLang="en-US" sz="3200" b="1"/>
              <a:t>vÇn: </a:t>
            </a:r>
            <a:r>
              <a:rPr lang="en-US" altLang="en-US" sz="3200" b="1">
                <a:solidFill>
                  <a:srgbClr val="FF0000"/>
                </a:solidFill>
              </a:rPr>
              <a:t>ut , </a:t>
            </a:r>
            <a:r>
              <a:rPr lang="vi-VN" altLang="en-US" sz="3200" b="1" smtClean="0">
                <a:solidFill>
                  <a:srgbClr val="FF0000"/>
                </a:solidFill>
              </a:rPr>
              <a:t>ư</a:t>
            </a:r>
            <a:r>
              <a:rPr lang="en-US" altLang="en-US" sz="3200" b="1" smtClean="0">
                <a:solidFill>
                  <a:srgbClr val="FF0000"/>
                </a:solidFill>
              </a:rPr>
              <a:t>­t </a:t>
            </a:r>
            <a:r>
              <a:rPr lang="vi-VN" altLang="en-US" sz="3200" b="1"/>
              <a:t>?</a:t>
            </a:r>
            <a:endParaRPr lang="en-US" altLang="en-US" sz="3200" b="1"/>
          </a:p>
        </p:txBody>
      </p:sp>
    </p:spTree>
    <p:extLst>
      <p:ext uri="{BB962C8B-B14F-4D97-AF65-F5344CB8AC3E}">
        <p14:creationId xmlns:p14="http://schemas.microsoft.com/office/powerpoint/2010/main" val="32687564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" y="-52582"/>
            <a:ext cx="12190678" cy="691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881849"/>
            <a:ext cx="3690448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67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67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67" u="sng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67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67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Bài 52</a:t>
            </a:r>
            <a:endParaRPr lang="en-US" sz="3667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841500" y="227543"/>
            <a:ext cx="8651382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 algn="ctr" eaLnBrk="0" hangingPunct="0"/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67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749833" y="798392"/>
            <a:ext cx="4851367" cy="84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000" b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ut     ưt    </a:t>
            </a:r>
            <a:endParaRPr lang="en-US" sz="50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2819400"/>
            <a:ext cx="6921500" cy="16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latin typeface="Century Gothic" charset="0"/>
              </a:rPr>
              <a:t>                    Giống </a:t>
            </a:r>
            <a:r>
              <a:rPr lang="en-US" sz="3333" dirty="0" err="1">
                <a:latin typeface="Century Gothic" charset="0"/>
              </a:rPr>
              <a:t>nhau</a:t>
            </a:r>
            <a:r>
              <a:rPr lang="en-US" sz="3333" dirty="0">
                <a:latin typeface="Century Gothic" charset="0"/>
              </a:rPr>
              <a:t>:</a:t>
            </a:r>
          </a:p>
          <a:p>
            <a:r>
              <a:rPr lang="en-US" sz="3333">
                <a:latin typeface="UVN Hong Ha" panose="020B0504020202020204" pitchFamily="34" charset="0"/>
              </a:rPr>
              <a:t>ut</a:t>
            </a:r>
            <a:r>
              <a:rPr lang="en-US" sz="3333" smtClean="0">
                <a:latin typeface="UVN Hong Ha" panose="020B0504020202020204" pitchFamily="34" charset="0"/>
              </a:rPr>
              <a:t>, </a:t>
            </a:r>
            <a:r>
              <a:rPr lang="en-US" sz="3333">
                <a:latin typeface="UVN Hong Ha" panose="020B0504020202020204" pitchFamily="34" charset="0"/>
              </a:rPr>
              <a:t>ưt</a:t>
            </a:r>
            <a:endParaRPr lang="en-US" sz="3333" dirty="0">
              <a:latin typeface="UVN Hong Ha" panose="020B0504020202020204" pitchFamily="34" charset="0"/>
            </a:endParaRPr>
          </a:p>
          <a:p>
            <a:r>
              <a:rPr lang="en-US" sz="3333">
                <a:latin typeface="Century Gothic" charset="0"/>
              </a:rPr>
              <a:t>                    Khác </a:t>
            </a:r>
            <a:r>
              <a:rPr lang="en-US" sz="3333" err="1">
                <a:latin typeface="Century Gothic" charset="0"/>
              </a:rPr>
              <a:t>nhau</a:t>
            </a:r>
            <a:r>
              <a:rPr lang="en-US" sz="3333" smtClean="0">
                <a:latin typeface="Century Gothic" charset="0"/>
              </a:rPr>
              <a:t>:</a:t>
            </a:r>
            <a:r>
              <a:rPr lang="vi-VN" sz="3333" smtClean="0">
                <a:latin typeface="Century Gothic" charset="0"/>
              </a:rPr>
              <a:t> </a:t>
            </a:r>
            <a:endParaRPr lang="en-US" sz="3333" dirty="0">
              <a:latin typeface="Century Gothic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15464" y="2825959"/>
            <a:ext cx="43815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latin typeface="Century Gothic" charset="0"/>
              </a:rPr>
              <a:t>âm t </a:t>
            </a:r>
            <a:r>
              <a:rPr lang="en-US" sz="3333" dirty="0" err="1">
                <a:latin typeface="Century Gothic" charset="0"/>
              </a:rPr>
              <a:t>đứng</a:t>
            </a:r>
            <a:r>
              <a:rPr lang="en-US" sz="3333" dirty="0">
                <a:latin typeface="Century Gothic" charset="0"/>
              </a:rPr>
              <a:t> </a:t>
            </a:r>
            <a:r>
              <a:rPr lang="en-US" sz="3333" dirty="0" err="1">
                <a:latin typeface="Century Gothic" charset="0"/>
              </a:rPr>
              <a:t>sau</a:t>
            </a:r>
            <a:endParaRPr lang="en-US" sz="3333" dirty="0">
              <a:latin typeface="Century Gothic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53773" y="3820145"/>
            <a:ext cx="4904882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dirty="0">
                <a:latin typeface="Century Gothic" charset="0"/>
              </a:rPr>
              <a:t> </a:t>
            </a:r>
            <a:r>
              <a:rPr lang="en-US" sz="3333" err="1">
                <a:latin typeface="Century Gothic" charset="0"/>
              </a:rPr>
              <a:t>âm</a:t>
            </a:r>
            <a:r>
              <a:rPr lang="en-US" sz="3333">
                <a:latin typeface="Century Gothic" charset="0"/>
              </a:rPr>
              <a:t> u, ư </a:t>
            </a:r>
            <a:r>
              <a:rPr lang="en-US" sz="3333" dirty="0" err="1">
                <a:latin typeface="Century Gothic" charset="0"/>
              </a:rPr>
              <a:t>đứng</a:t>
            </a:r>
            <a:r>
              <a:rPr lang="en-US" sz="3333" dirty="0">
                <a:latin typeface="Century Gothic" charset="0"/>
              </a:rPr>
              <a:t> </a:t>
            </a:r>
            <a:r>
              <a:rPr lang="en-US" sz="3333" dirty="0" err="1">
                <a:latin typeface="Century Gothic" charset="0"/>
              </a:rPr>
              <a:t>trước</a:t>
            </a:r>
            <a:endParaRPr lang="en-US" sz="3333" dirty="0">
              <a:latin typeface="Century Gothic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19139" y="3175005"/>
            <a:ext cx="578260" cy="426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019139" y="3656715"/>
            <a:ext cx="578260" cy="318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71509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1" grpId="0"/>
      <p:bldP spid="31" grpId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505200" y="2286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86200" y="1524000"/>
            <a:ext cx="3846319" cy="2057400"/>
            <a:chOff x="2895601" y="2039450"/>
            <a:chExt cx="3250274" cy="205740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1" y="203945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3945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1062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54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029200" y="2590800"/>
            <a:ext cx="1112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ót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84348" y="1447800"/>
            <a:ext cx="497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48405" y="1524000"/>
            <a:ext cx="1371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239000" y="2286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ưt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057400" y="3505200"/>
            <a:ext cx="8305800" cy="112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bôt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hôt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lôt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sôt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9912" y="3750163"/>
            <a:ext cx="798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33508" y="3740780"/>
            <a:ext cx="798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6761020" y="3743228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8772427" y="3743228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201" y="4579440"/>
            <a:ext cx="76306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døt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møt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nøt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søt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2346364" y="4572000"/>
            <a:ext cx="826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øt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4509655" y="4572000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øt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6795656" y="4579441"/>
            <a:ext cx="1676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øt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8686800" y="4572000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øt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610205" cy="64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2" grpId="0"/>
      <p:bldP spid="33" grpId="0"/>
      <p:bldP spid="2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22" end="1321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3127" y="1047751"/>
            <a:ext cx="8000999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552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6000" b="1">
              <a:latin typeface=".VnAvant" panose="020B7200000000000000" pitchFamily="34" charset="0"/>
            </a:endParaRPr>
          </a:p>
          <a:p>
            <a:pPr eaLnBrk="1" hangingPunct="1">
              <a:buFontTx/>
              <a:buNone/>
            </a:pPr>
            <a:endParaRPr lang="en-US" altLang="en-US" sz="6000" b="1">
              <a:latin typeface=".VnAvant" panose="020B7200000000000000" pitchFamily="34" charset="0"/>
            </a:endParaRPr>
          </a:p>
        </p:txBody>
      </p:sp>
      <p:sp>
        <p:nvSpPr>
          <p:cNvPr id="13315" name="Text Box 19"/>
          <p:cNvSpPr txBox="1">
            <a:spLocks noChangeArrowheads="1"/>
          </p:cNvSpPr>
          <p:nvPr/>
        </p:nvSpPr>
        <p:spPr bwMode="auto">
          <a:xfrm>
            <a:off x="8763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7200"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33600" y="381000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§äc tõ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4419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.VnAvant" panose="020B7200000000000000" pitchFamily="34" charset="0"/>
              </a:rPr>
              <a:t>bót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ch</a:t>
            </a:r>
            <a:r>
              <a:rPr lang="en-US" altLang="en-US" sz="4400" b="1" dirty="0">
                <a:latin typeface=".VnAvant" panose="020B7200000000000000" pitchFamily="34" charset="0"/>
              </a:rPr>
              <a:t>×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24400" y="4419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.VnAvant" panose="020B7200000000000000" pitchFamily="34" charset="0"/>
              </a:rPr>
              <a:t>møt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dõa</a:t>
            </a:r>
            <a:endParaRPr lang="en-US" altLang="en-US" sz="44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001000" y="4343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.VnAvant" panose="020B7200000000000000" pitchFamily="34" charset="0"/>
              </a:rPr>
              <a:t>nøt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nÎ</a:t>
            </a:r>
            <a:endParaRPr lang="en-US" altLang="en-US" sz="44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49500" y="4419600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vi-VN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alt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276654" y="4400746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ư­</a:t>
            </a:r>
            <a:r>
              <a:rPr lang="vi-VN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alt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335436" y="4343400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­ư</a:t>
            </a:r>
            <a:r>
              <a:rPr lang="vi-VN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alt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203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81" b="11765"/>
          <a:stretch/>
        </p:blipFill>
        <p:spPr bwMode="auto">
          <a:xfrm>
            <a:off x="1758950" y="1905000"/>
            <a:ext cx="2578100" cy="2209800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6" r="35404" b="26916"/>
          <a:stretch/>
        </p:blipFill>
        <p:spPr bwMode="auto">
          <a:xfrm>
            <a:off x="4572000" y="1905001"/>
            <a:ext cx="2782598" cy="2209800"/>
          </a:xfrm>
          <a:prstGeom prst="rect">
            <a:avLst/>
          </a:prstGeom>
          <a:solidFill>
            <a:srgbClr val="CC0099"/>
          </a:solidFill>
          <a:ln w="28575">
            <a:solidFill>
              <a:srgbClr val="CC0099"/>
            </a:solidFill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b="22580"/>
          <a:stretch/>
        </p:blipFill>
        <p:spPr bwMode="auto">
          <a:xfrm>
            <a:off x="7696200" y="1905000"/>
            <a:ext cx="2664722" cy="2209800"/>
          </a:xfrm>
          <a:prstGeom prst="rect">
            <a:avLst/>
          </a:prstGeom>
          <a:solidFill>
            <a:srgbClr val="CC0099"/>
          </a:solidFill>
          <a:ln w="28575">
            <a:solidFill>
              <a:srgbClr val="CC0099"/>
            </a:solidFill>
          </a:ln>
        </p:spPr>
      </p:pic>
    </p:spTree>
    <p:extLst>
      <p:ext uri="{BB962C8B-B14F-4D97-AF65-F5344CB8AC3E}">
        <p14:creationId xmlns:p14="http://schemas.microsoft.com/office/powerpoint/2010/main" val="920426787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8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1752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/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724400" y="685801"/>
            <a:ext cx="36957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vi-VN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t            </a:t>
            </a: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ư­</a:t>
            </a:r>
            <a:r>
              <a:rPr lang="vi-VN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alt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14600" y="228601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81200" y="2286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1914" y="1811338"/>
            <a:ext cx="1031875" cy="703263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chemeClr val="tx1"/>
                </a:solidFill>
              </a:rPr>
              <a:t>s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2200" y="1811338"/>
            <a:ext cx="1219200" cy="703263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41914" y="2514600"/>
            <a:ext cx="2249487" cy="74295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42890" y="2595420"/>
            <a:ext cx="762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347" name="TextBox 21"/>
          <p:cNvSpPr txBox="1">
            <a:spLocks noChangeArrowheads="1"/>
          </p:cNvSpPr>
          <p:nvPr/>
        </p:nvSpPr>
        <p:spPr bwMode="auto">
          <a:xfrm>
            <a:off x="2209800" y="5562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bót</a:t>
            </a:r>
            <a:r>
              <a:rPr lang="en-US" altLang="en-US" sz="4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ch</a:t>
            </a:r>
            <a:r>
              <a:rPr lang="en-US" altLang="en-US" sz="4400" b="1" dirty="0">
                <a:solidFill>
                  <a:srgbClr val="C00000"/>
                </a:solidFill>
                <a:latin typeface=".VnAvant" panose="020B7200000000000000" pitchFamily="34" charset="0"/>
              </a:rPr>
              <a:t>×</a:t>
            </a:r>
          </a:p>
        </p:txBody>
      </p:sp>
      <p:sp>
        <p:nvSpPr>
          <p:cNvPr id="14348" name="TextBox 22"/>
          <p:cNvSpPr txBox="1">
            <a:spLocks noChangeArrowheads="1"/>
          </p:cNvSpPr>
          <p:nvPr/>
        </p:nvSpPr>
        <p:spPr bwMode="auto">
          <a:xfrm>
            <a:off x="4876800" y="5554662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møt</a:t>
            </a:r>
            <a:r>
              <a:rPr lang="en-US" altLang="en-US" sz="4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dõa</a:t>
            </a:r>
            <a:endParaRPr lang="en-US" altLang="en-US" sz="44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4349" name="TextBox 23"/>
          <p:cNvSpPr txBox="1">
            <a:spLocks noChangeArrowheads="1"/>
          </p:cNvSpPr>
          <p:nvPr/>
        </p:nvSpPr>
        <p:spPr bwMode="auto">
          <a:xfrm>
            <a:off x="77724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nøt</a:t>
            </a:r>
            <a:r>
              <a:rPr lang="en-US" altLang="en-US" sz="4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nÎ</a:t>
            </a:r>
            <a:endParaRPr lang="en-US" altLang="en-US" sz="44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4350" name="TextBox 24"/>
          <p:cNvSpPr txBox="1">
            <a:spLocks noChangeArrowheads="1"/>
          </p:cNvSpPr>
          <p:nvPr/>
        </p:nvSpPr>
        <p:spPr bwMode="auto">
          <a:xfrm>
            <a:off x="2286000" y="4419600"/>
            <a:ext cx="800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.VnAvant" panose="020B7200000000000000" pitchFamily="34" charset="0"/>
              </a:rPr>
              <a:t>  </a:t>
            </a:r>
            <a:r>
              <a:rPr lang="en-US" altLang="en-US" sz="4400" b="1" dirty="0" err="1">
                <a:solidFill>
                  <a:schemeClr val="accent6"/>
                </a:solidFill>
                <a:latin typeface=".VnAvant" panose="020B7200000000000000" pitchFamily="34" charset="0"/>
              </a:rPr>
              <a:t>døt</a:t>
            </a:r>
            <a:r>
              <a:rPr lang="en-US" altLang="en-US" sz="4400" b="1" dirty="0">
                <a:solidFill>
                  <a:schemeClr val="accent6"/>
                </a:solidFill>
                <a:latin typeface=".VnAvant" panose="020B7200000000000000" pitchFamily="34" charset="0"/>
              </a:rPr>
              <a:t>         </a:t>
            </a:r>
            <a:r>
              <a:rPr lang="en-US" altLang="en-US" sz="4400" b="1" dirty="0" err="1">
                <a:solidFill>
                  <a:schemeClr val="accent6"/>
                </a:solidFill>
                <a:latin typeface=".VnAvant" panose="020B7200000000000000" pitchFamily="34" charset="0"/>
              </a:rPr>
              <a:t>møt</a:t>
            </a:r>
            <a:r>
              <a:rPr lang="en-US" altLang="en-US" sz="4400" b="1" dirty="0">
                <a:solidFill>
                  <a:schemeClr val="accent6"/>
                </a:solidFill>
                <a:latin typeface=".VnAvant" panose="020B7200000000000000" pitchFamily="34" charset="0"/>
              </a:rPr>
              <a:t>      </a:t>
            </a:r>
            <a:r>
              <a:rPr lang="en-US" altLang="en-US" sz="4400" b="1" dirty="0" err="1">
                <a:solidFill>
                  <a:schemeClr val="accent6"/>
                </a:solidFill>
                <a:latin typeface=".VnAvant" panose="020B7200000000000000" pitchFamily="34" charset="0"/>
              </a:rPr>
              <a:t>nøt</a:t>
            </a:r>
            <a:r>
              <a:rPr lang="en-US" altLang="en-US" sz="4400" b="1" dirty="0">
                <a:solidFill>
                  <a:schemeClr val="accent6"/>
                </a:solidFill>
                <a:latin typeface=".VnAvant" panose="020B7200000000000000" pitchFamily="34" charset="0"/>
              </a:rPr>
              <a:t>     </a:t>
            </a:r>
            <a:r>
              <a:rPr lang="en-US" altLang="en-US" sz="4400" b="1" dirty="0" err="1">
                <a:solidFill>
                  <a:schemeClr val="accent6"/>
                </a:solidFill>
                <a:latin typeface=".VnAvant" panose="020B7200000000000000" pitchFamily="34" charset="0"/>
              </a:rPr>
              <a:t>søt</a:t>
            </a:r>
            <a:endParaRPr lang="en-US" altLang="en-US" sz="4400" b="1" dirty="0">
              <a:solidFill>
                <a:schemeClr val="accent6"/>
              </a:solidFill>
              <a:latin typeface=".VnAvant" panose="020B7200000000000000" pitchFamily="34" charset="0"/>
            </a:endParaRPr>
          </a:p>
        </p:txBody>
      </p:sp>
      <p:sp>
        <p:nvSpPr>
          <p:cNvPr id="14351" name="TextBox 25"/>
          <p:cNvSpPr txBox="1">
            <a:spLocks noChangeArrowheads="1"/>
          </p:cNvSpPr>
          <p:nvPr/>
        </p:nvSpPr>
        <p:spPr bwMode="auto">
          <a:xfrm>
            <a:off x="1828800" y="3276601"/>
            <a:ext cx="8001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.VnAvant" panose="020B7200000000000000" pitchFamily="34" charset="0"/>
              </a:rPr>
              <a:t>     </a:t>
            </a:r>
            <a:r>
              <a:rPr lang="en-US" altLang="en-US" sz="4400" b="1" dirty="0" err="1">
                <a:solidFill>
                  <a:schemeClr val="accent6"/>
                </a:solidFill>
                <a:latin typeface=".VnAvant" panose="020B7200000000000000" pitchFamily="34" charset="0"/>
              </a:rPr>
              <a:t>bôt</a:t>
            </a:r>
            <a:r>
              <a:rPr lang="en-US" altLang="en-US" sz="4400" b="1" dirty="0">
                <a:solidFill>
                  <a:schemeClr val="accent6"/>
                </a:solidFill>
                <a:latin typeface=".VnAvant" panose="020B7200000000000000" pitchFamily="34" charset="0"/>
              </a:rPr>
              <a:t>         </a:t>
            </a:r>
            <a:r>
              <a:rPr lang="en-US" altLang="en-US" sz="4400" b="1" dirty="0" err="1">
                <a:solidFill>
                  <a:schemeClr val="accent6"/>
                </a:solidFill>
                <a:latin typeface=".VnAvant" panose="020B7200000000000000" pitchFamily="34" charset="0"/>
              </a:rPr>
              <a:t>hôt</a:t>
            </a:r>
            <a:r>
              <a:rPr lang="en-US" altLang="en-US" sz="4400" b="1" dirty="0">
                <a:solidFill>
                  <a:schemeClr val="accent6"/>
                </a:solidFill>
                <a:latin typeface=".VnAvant" panose="020B7200000000000000" pitchFamily="34" charset="0"/>
              </a:rPr>
              <a:t>        </a:t>
            </a:r>
            <a:r>
              <a:rPr lang="en-US" altLang="en-US" sz="4400" b="1" dirty="0" err="1">
                <a:solidFill>
                  <a:schemeClr val="accent6"/>
                </a:solidFill>
                <a:latin typeface=".VnAvant" panose="020B7200000000000000" pitchFamily="34" charset="0"/>
              </a:rPr>
              <a:t>lôt</a:t>
            </a:r>
            <a:r>
              <a:rPr lang="en-US" altLang="en-US" sz="4400" b="1" dirty="0">
                <a:solidFill>
                  <a:schemeClr val="accent6"/>
                </a:solidFill>
                <a:latin typeface=".VnAvant" panose="020B7200000000000000" pitchFamily="34" charset="0"/>
              </a:rPr>
              <a:t>     </a:t>
            </a:r>
            <a:r>
              <a:rPr lang="en-US" altLang="en-US" sz="4400" b="1" dirty="0" err="1">
                <a:solidFill>
                  <a:schemeClr val="accent6"/>
                </a:solidFill>
                <a:latin typeface=".VnAvant" panose="020B7200000000000000" pitchFamily="34" charset="0"/>
              </a:rPr>
              <a:t>sôt</a:t>
            </a:r>
            <a:r>
              <a:rPr lang="en-US" altLang="en-US" sz="4400" b="1" dirty="0">
                <a:solidFill>
                  <a:schemeClr val="accent6"/>
                </a:solidFill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5090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6320</TotalTime>
  <Words>955</Words>
  <Application>Microsoft Office PowerPoint</Application>
  <PresentationFormat>Widescreen</PresentationFormat>
  <Paragraphs>258</Paragraphs>
  <Slides>47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7" baseType="lpstr">
      <vt:lpstr>UVN Hong Ha</vt:lpstr>
      <vt:lpstr>Century Gothic</vt:lpstr>
      <vt:lpstr>UVN Ai Cap</vt:lpstr>
      <vt:lpstr>Arial</vt:lpstr>
      <vt:lpstr>Verdana</vt:lpstr>
      <vt:lpstr>HP-087</vt:lpstr>
      <vt:lpstr>Tahoma</vt:lpstr>
      <vt:lpstr>HP001 4 hàng 2 ô ly</vt:lpstr>
      <vt:lpstr>Calibri</vt:lpstr>
      <vt:lpstr>Times New Roman</vt:lpstr>
      <vt:lpstr>SimSun</vt:lpstr>
      <vt:lpstr>Wingdings</vt:lpstr>
      <vt:lpstr>VTM Avo</vt:lpstr>
      <vt:lpstr>Arial-Rounded</vt:lpstr>
      <vt:lpstr>Century Gothic</vt:lpstr>
      <vt:lpstr>VNI-Avo</vt:lpstr>
      <vt:lpstr>.VnCooper</vt:lpstr>
      <vt:lpstr>.VnAvant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PowerPoint Presentation</vt:lpstr>
      <vt:lpstr>PowerPoint Presentation</vt:lpstr>
      <vt:lpstr>ut     ưt  </vt:lpstr>
      <vt:lpstr>PowerPoint Presentation</vt:lpstr>
      <vt:lpstr>Quả bóng bí mật  </vt:lpstr>
      <vt:lpstr>PowerPoint Presentation</vt:lpstr>
      <vt:lpstr>Trò chơi: Quả bóng bí mật </vt:lpstr>
      <vt:lpstr>Trò chơi: Quả bóng bí mật </vt:lpstr>
      <vt:lpstr>Trò chơi: Quả bóng bí mật </vt:lpstr>
      <vt:lpstr>Câu 1: </vt:lpstr>
      <vt:lpstr>Câu 2</vt:lpstr>
      <vt:lpstr>Câu 3</vt:lpstr>
      <vt:lpstr>Câu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MINHQUAN.Co.Ltd</cp:lastModifiedBy>
  <cp:revision>441</cp:revision>
  <dcterms:created xsi:type="dcterms:W3CDTF">2006-08-16T00:00:00Z</dcterms:created>
  <dcterms:modified xsi:type="dcterms:W3CDTF">2024-11-24T21:38:38Z</dcterms:modified>
</cp:coreProperties>
</file>