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258" r:id="rId4"/>
    <p:sldId id="257" r:id="rId5"/>
    <p:sldId id="259" r:id="rId6"/>
    <p:sldId id="308" r:id="rId7"/>
    <p:sldId id="260" r:id="rId8"/>
    <p:sldId id="261" r:id="rId9"/>
    <p:sldId id="310" r:id="rId10"/>
    <p:sldId id="316" r:id="rId11"/>
    <p:sldId id="322" r:id="rId12"/>
    <p:sldId id="324" r:id="rId13"/>
    <p:sldId id="325" r:id="rId14"/>
    <p:sldId id="356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6600"/>
    <a:srgbClr val="0066FF"/>
    <a:srgbClr val="FF6699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7015" autoAdjust="0"/>
  </p:normalViewPr>
  <p:slideViewPr>
    <p:cSldViewPr>
      <p:cViewPr varScale="1">
        <p:scale>
          <a:sx n="86" d="100"/>
          <a:sy n="86" d="100"/>
        </p:scale>
        <p:origin x="65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16B2-7252-4C67-871F-6181BB478D6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D0C1-8D65-43B0-9EFA-69E3DEA6C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20.GIF"/><Relationship Id="rId5" Type="http://schemas.openxmlformats.org/officeDocument/2006/relationships/audio" Target="../media/audio6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/>
              </a:rPr>
              <a:t>Thứ ba ngày 26 tháng 11 năm 2024</a:t>
            </a:r>
            <a:endParaRPr lang="vi-VN" sz="320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148" y="1676400"/>
            <a:ext cx="8809703" cy="36576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u="sng">
                  <a:solidFill>
                    <a:schemeClr val="tx1"/>
                  </a:solidFill>
                  <a:latin typeface=".VnAvant" pitchFamily="34" charset="0"/>
                </a:rPr>
                <a:t>Toán</a:t>
              </a:r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: 			Bài 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PHÉP TRỪ TRONG PHẠM VI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rgbClr val="FF9933"/>
                  </a:solidFill>
                  <a:latin typeface="HP-087" pitchFamily="34" charset="0"/>
                </a:rPr>
                <a:t>TIẾT 4</a:t>
              </a:r>
              <a:endParaRPr lang="vi-VN" sz="4000">
                <a:solidFill>
                  <a:srgbClr val="FF9933"/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5" name="Picture 4" descr="A screen shot of a computer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743"/>
          <a:stretch>
            <a:fillRect/>
          </a:stretch>
        </p:blipFill>
        <p:spPr>
          <a:xfrm>
            <a:off x="15" y="857250"/>
            <a:ext cx="9143985" cy="5142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247" y="1544955"/>
            <a:ext cx="78719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ĐOÀN NGHIÊN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pPr algn="ctr"/>
            <a:r>
              <a:rPr lang="en-US" sz="405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</a:t>
            </a:r>
            <a:endParaRPr lang="en-US" sz="405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ol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9" y="3676205"/>
            <a:ext cx="2698085" cy="2500539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00" y="4203896"/>
            <a:ext cx="1950291" cy="1676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721770" y="1226328"/>
            <a:ext cx="5257800" cy="14859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10 – 0 = ?</a:t>
            </a:r>
          </a:p>
          <a:p>
            <a:pPr algn="ctr" defTabSz="514350"/>
            <a:endParaRPr lang="en-US" altLang="en-US" sz="1999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536575" y="857250"/>
            <a:ext cx="241300" cy="51435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vi-VN" altLang="en-US" sz="150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28950" y="2962275"/>
            <a:ext cx="1771650" cy="6175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28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3155950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028950"/>
            <a:ext cx="1200150" cy="504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3076575"/>
            <a:ext cx="62865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14550" y="3133726"/>
            <a:ext cx="3460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30538" y="3817939"/>
            <a:ext cx="1827212" cy="6175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32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4013200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846513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3933825"/>
            <a:ext cx="612775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70113" y="3986214"/>
            <a:ext cx="344487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28950" y="4689475"/>
            <a:ext cx="1828800" cy="615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320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4870450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4703763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4733925"/>
            <a:ext cx="612775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14550" y="4843464"/>
            <a:ext cx="3460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57350" y="1485900"/>
            <a:ext cx="971550" cy="10287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399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000250" y="1771650"/>
            <a:ext cx="40005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199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3199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971550"/>
            <a:ext cx="640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3"/>
          <p:cNvGrpSpPr/>
          <p:nvPr/>
        </p:nvGrpSpPr>
        <p:grpSpPr bwMode="auto">
          <a:xfrm>
            <a:off x="4800600" y="4972050"/>
            <a:ext cx="1028700" cy="1028700"/>
            <a:chOff x="4320" y="2928"/>
            <a:chExt cx="1104" cy="1104"/>
          </a:xfrm>
        </p:grpSpPr>
        <p:sp>
          <p:nvSpPr>
            <p:cNvPr id="399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68580" tIns="34290" rIns="68580" bIns="34290" anchor="ctr"/>
            <a:lstStyle/>
            <a:p>
              <a:pPr algn="ctr" defTabSz="514350"/>
              <a:endParaRPr lang="vi-VN" altLang="en-US" sz="45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99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508635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510063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86050" y="1257301"/>
            <a:ext cx="5257800" cy="11001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5 + 0 = ?</a:t>
            </a:r>
          </a:p>
        </p:txBody>
      </p:sp>
      <p:grpSp>
        <p:nvGrpSpPr>
          <p:cNvPr id="41987" name="Group 51"/>
          <p:cNvGrpSpPr/>
          <p:nvPr/>
        </p:nvGrpSpPr>
        <p:grpSpPr bwMode="auto">
          <a:xfrm>
            <a:off x="611188" y="857250"/>
            <a:ext cx="239712" cy="51435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vi-VN" altLang="en-US" sz="150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28950" y="2628900"/>
            <a:ext cx="1885950" cy="6175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3000">
                <a:solidFill>
                  <a:schemeClr val="bg1"/>
                </a:solidFill>
              </a:rPr>
              <a:t>5 - 5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2822575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2695575"/>
            <a:ext cx="1200150" cy="504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57400" y="2743200"/>
            <a:ext cx="62865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14550" y="2800351"/>
            <a:ext cx="3460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30538" y="3498850"/>
            <a:ext cx="1884362" cy="615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3000">
                <a:solidFill>
                  <a:schemeClr val="bg1"/>
                </a:solidFill>
              </a:rPr>
              <a:t>5 - 0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3679825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513138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3600450"/>
            <a:ext cx="612775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70113" y="3652839"/>
            <a:ext cx="344487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28950" y="4356100"/>
            <a:ext cx="1943100" cy="615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3000">
                <a:solidFill>
                  <a:schemeClr val="bg1"/>
                </a:solidFill>
              </a:rPr>
              <a:t>4 + 2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4537075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4370388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4400550"/>
            <a:ext cx="612775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14550" y="4510089"/>
            <a:ext cx="3460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57350" y="1485900"/>
            <a:ext cx="971550" cy="10287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399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943100" y="1828800"/>
            <a:ext cx="4000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2008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971550"/>
            <a:ext cx="640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3"/>
          <p:cNvGrpSpPr/>
          <p:nvPr/>
        </p:nvGrpSpPr>
        <p:grpSpPr bwMode="auto">
          <a:xfrm>
            <a:off x="4800600" y="4972050"/>
            <a:ext cx="1028700" cy="1028700"/>
            <a:chOff x="4320" y="2928"/>
            <a:chExt cx="1104" cy="1104"/>
          </a:xfrm>
        </p:grpSpPr>
        <p:sp>
          <p:nvSpPr>
            <p:cNvPr id="4201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68580" tIns="34290" rIns="68580" bIns="34290" anchor="ctr"/>
            <a:lstStyle/>
            <a:p>
              <a:pPr algn="ctr" defTabSz="514350"/>
              <a:endParaRPr lang="vi-VN" altLang="en-US" sz="45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201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508635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510063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  <p:sp>
        <p:nvSpPr>
          <p:cNvPr id="42023" name="Text Box 42"/>
          <p:cNvSpPr txBox="1">
            <a:spLocks noChangeArrowheads="1"/>
          </p:cNvSpPr>
          <p:nvPr/>
        </p:nvSpPr>
        <p:spPr bwMode="auto">
          <a:xfrm>
            <a:off x="2114550" y="5143500"/>
            <a:ext cx="742950" cy="284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514350">
              <a:spcBef>
                <a:spcPct val="50000"/>
              </a:spcBef>
            </a:pPr>
            <a:endParaRPr lang="vi-VN" altLang="en-US" sz="1399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721770" y="1226328"/>
            <a:ext cx="5257800" cy="14859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8 – 8 = ?</a:t>
            </a:r>
          </a:p>
          <a:p>
            <a:pPr algn="ctr" defTabSz="514350"/>
            <a:endParaRPr lang="en-US" altLang="en-US" sz="1999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939" name="Group 51"/>
          <p:cNvGrpSpPr/>
          <p:nvPr/>
        </p:nvGrpSpPr>
        <p:grpSpPr bwMode="auto">
          <a:xfrm>
            <a:off x="536575" y="857250"/>
            <a:ext cx="241300" cy="51435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399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vi-VN" altLang="en-US" sz="150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28950" y="2962275"/>
            <a:ext cx="1771650" cy="6175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2800">
                <a:solidFill>
                  <a:schemeClr val="bg1"/>
                </a:solidFill>
              </a:rPr>
              <a:t>6 - 6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3155950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028950"/>
            <a:ext cx="1200150" cy="504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3076575"/>
            <a:ext cx="62865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14550" y="3133726"/>
            <a:ext cx="3460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30538" y="3817939"/>
            <a:ext cx="1827212" cy="6175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3200">
                <a:solidFill>
                  <a:schemeClr val="bg1"/>
                </a:solidFill>
              </a:rPr>
              <a:t>7 -1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4013200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846513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3933825"/>
            <a:ext cx="612775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70113" y="3986214"/>
            <a:ext cx="344487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28950" y="4689475"/>
            <a:ext cx="1828800" cy="615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68580" tIns="34290" rIns="68580" bIns="34290" anchor="ctr"/>
          <a:lstStyle/>
          <a:p>
            <a:pPr algn="ctr" defTabSz="514350"/>
            <a:r>
              <a:rPr lang="en-US" altLang="en-US" sz="3200">
                <a:solidFill>
                  <a:schemeClr val="bg1"/>
                </a:solidFill>
              </a:rPr>
              <a:t>8 - 2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4870450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4703763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4733925"/>
            <a:ext cx="612775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14550" y="4843464"/>
            <a:ext cx="3460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57350" y="1485900"/>
            <a:ext cx="971550" cy="10287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399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000250" y="1771650"/>
            <a:ext cx="40005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199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3199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60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971550"/>
            <a:ext cx="640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3"/>
          <p:cNvGrpSpPr/>
          <p:nvPr/>
        </p:nvGrpSpPr>
        <p:grpSpPr bwMode="auto">
          <a:xfrm>
            <a:off x="4800600" y="4972050"/>
            <a:ext cx="1028700" cy="1028700"/>
            <a:chOff x="4320" y="2928"/>
            <a:chExt cx="1104" cy="1104"/>
          </a:xfrm>
        </p:grpSpPr>
        <p:sp>
          <p:nvSpPr>
            <p:cNvPr id="399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68580" tIns="34290" rIns="68580" bIns="34290" anchor="ctr"/>
            <a:lstStyle/>
            <a:p>
              <a:pPr algn="ctr" defTabSz="514350"/>
              <a:endParaRPr lang="vi-VN" altLang="en-US" sz="45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99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508635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510063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0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86050" y="1104900"/>
            <a:ext cx="5257800" cy="13620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? – 0 = 6</a:t>
            </a:r>
          </a:p>
        </p:txBody>
      </p:sp>
      <p:grpSp>
        <p:nvGrpSpPr>
          <p:cNvPr id="52227" name="Group 51"/>
          <p:cNvGrpSpPr/>
          <p:nvPr/>
        </p:nvGrpSpPr>
        <p:grpSpPr bwMode="auto">
          <a:xfrm>
            <a:off x="631825" y="857250"/>
            <a:ext cx="239713" cy="5143500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5A5A4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522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vi-VN" altLang="en-US" sz="1500"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algn="ctr">
              <a:noFill/>
              <a:round/>
            </a:ln>
          </p:spPr>
          <p:txBody>
            <a:bodyPr lIns="68580" tIns="34290" rIns="68580" bIns="34290"/>
            <a:lstStyle/>
            <a:p>
              <a:pPr defTabSz="514350"/>
              <a:endParaRPr lang="en-US" sz="1500"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2822575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2695575"/>
            <a:ext cx="1200150" cy="504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2743200"/>
            <a:ext cx="62865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28850" y="2800351"/>
            <a:ext cx="28892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3679825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513138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3600450"/>
            <a:ext cx="612775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0" y="4537075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4370388"/>
            <a:ext cx="1125538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4400550"/>
            <a:ext cx="612775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5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14550" y="4510089"/>
            <a:ext cx="3460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57350" y="1485900"/>
            <a:ext cx="971550" cy="10287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defTabSz="514350"/>
            <a:endParaRPr lang="vi-VN" altLang="en-US" sz="1399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943100" y="1828800"/>
            <a:ext cx="4000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2245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971550"/>
            <a:ext cx="640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/>
          <p:nvPr/>
        </p:nvGrpSpPr>
        <p:grpSpPr bwMode="auto">
          <a:xfrm>
            <a:off x="4800600" y="4972050"/>
            <a:ext cx="1028700" cy="1028700"/>
            <a:chOff x="4320" y="2928"/>
            <a:chExt cx="1104" cy="1104"/>
          </a:xfrm>
        </p:grpSpPr>
        <p:sp>
          <p:nvSpPr>
            <p:cNvPr id="52247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68580" tIns="34290" rIns="68580" bIns="34290" anchor="ctr"/>
            <a:lstStyle/>
            <a:p>
              <a:pPr algn="ctr" defTabSz="514350"/>
              <a:endParaRPr lang="vi-VN" altLang="en-US" sz="45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224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02920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043489" y="52006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5086351" y="520065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510063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043489" y="5214939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10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200400" y="2628900"/>
            <a:ext cx="2400300" cy="561692"/>
          </a:xfrm>
          <a:prstGeom prst="rect">
            <a:avLst/>
          </a:prstGeom>
          <a:solidFill>
            <a:srgbClr val="800080"/>
          </a:solidFill>
          <a:ln w="9525">
            <a:miter lim="800000"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68580" tIns="34290" rIns="68580" bIns="34290">
            <a:spAutoFit/>
            <a:flatTx/>
          </a:bodyPr>
          <a:lstStyle/>
          <a:p>
            <a:pPr algn="ctr" defTabSz="514350"/>
            <a:r>
              <a:rPr lang="en-US" altLang="vi-VN" sz="3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200400" y="3517900"/>
            <a:ext cx="2457450" cy="561692"/>
          </a:xfrm>
          <a:prstGeom prst="rect">
            <a:avLst/>
          </a:prstGeom>
          <a:solidFill>
            <a:srgbClr val="800080"/>
          </a:solidFill>
          <a:ln w="9525">
            <a:miter lim="800000"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68580" tIns="34290" rIns="68580" bIns="34290">
            <a:spAutoFit/>
            <a:flatTx/>
          </a:bodyPr>
          <a:lstStyle/>
          <a:p>
            <a:pPr algn="ctr" defTabSz="514350"/>
            <a:r>
              <a:rPr lang="en-US" altLang="vi-VN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3200400" y="4343400"/>
            <a:ext cx="2457450" cy="561692"/>
          </a:xfrm>
          <a:prstGeom prst="rect">
            <a:avLst/>
          </a:prstGeom>
          <a:solidFill>
            <a:srgbClr val="800080"/>
          </a:solidFill>
          <a:ln w="9525">
            <a:miter lim="800000"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68580" tIns="34290" rIns="68580" bIns="34290">
            <a:spAutoFit/>
            <a:flatTx/>
          </a:bodyPr>
          <a:lstStyle/>
          <a:p>
            <a:pPr algn="ctr" defTabSz="514350"/>
            <a:r>
              <a:rPr lang="en-US" altLang="vi-VN" sz="3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70113" y="36576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a typeface="+mn-lt"/>
                <a:cs typeface="+mn-lt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3" grpId="0" bldLvl="0" animBg="1"/>
      <p:bldP spid="15" grpId="0" animBg="1"/>
      <p:bldP spid="6171" grpId="0" bldLvl="0" animBg="1"/>
      <p:bldP spid="6171" grpId="1" bldLvl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3588" grpId="0" bldLvl="0" animBg="1"/>
      <p:bldP spid="23589" grpId="0" bldLvl="0" animBg="1"/>
      <p:bldP spid="23590" grpId="0" bldLvl="0" animBg="1"/>
      <p:bldP spid="23590" grpId="1" bldLvl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54" y="5026870"/>
            <a:ext cx="2339895" cy="992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5122394"/>
            <a:ext cx="1050099" cy="591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8" y="862368"/>
            <a:ext cx="2329502" cy="131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7" y="3198071"/>
            <a:ext cx="2315002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862368"/>
            <a:ext cx="4514850" cy="5138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831">
            <a:off x="2610223" y="2252882"/>
            <a:ext cx="1251329" cy="1023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6153">
            <a:off x="1358226" y="2015929"/>
            <a:ext cx="1405153" cy="1288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EA9FA23A-36B3-4099-9548-31C89C331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465263"/>
            <a:ext cx="37179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153588-1CB0-41DF-9DD3-638A00F0B5A0}"/>
              </a:ext>
            </a:extLst>
          </p:cNvPr>
          <p:cNvSpPr txBox="1"/>
          <p:nvPr/>
        </p:nvSpPr>
        <p:spPr>
          <a:xfrm>
            <a:off x="4191000" y="152400"/>
            <a:ext cx="3962400" cy="9144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0000"/>
                </a:solidFill>
                <a:latin typeface="UTM Avo" pitchFamily="18" charset="0"/>
              </a:rPr>
              <a:t>Trò</a:t>
            </a:r>
            <a:r>
              <a:rPr lang="en-US" b="1" kern="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UTM Avo" pitchFamily="18" charset="0"/>
              </a:rPr>
              <a:t>chơi</a:t>
            </a:r>
            <a:r>
              <a:rPr lang="en-US" b="1" kern="0" dirty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b="1" kern="0" dirty="0" err="1">
                <a:solidFill>
                  <a:srgbClr val="FF0000"/>
                </a:solidFill>
                <a:latin typeface="UTM Avo" pitchFamily="18" charset="0"/>
              </a:rPr>
              <a:t>Hái</a:t>
            </a:r>
            <a:r>
              <a:rPr lang="en-US" b="1" kern="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UTM Avo" pitchFamily="18" charset="0"/>
              </a:rPr>
              <a:t>táo</a:t>
            </a:r>
            <a:r>
              <a:rPr lang="en-US" b="1" kern="0" dirty="0">
                <a:solidFill>
                  <a:srgbClr val="FF0000"/>
                </a:solidFill>
                <a:latin typeface="UTM Avo" pitchFamily="18" charset="0"/>
              </a:rPr>
              <a:t> </a:t>
            </a:r>
            <a:endParaRPr lang="vi-VN" b="1" kern="0" dirty="0">
              <a:solidFill>
                <a:srgbClr val="FF00FF"/>
              </a:solidFill>
              <a:latin typeface="Arial" charset="0"/>
            </a:endParaRPr>
          </a:p>
        </p:txBody>
      </p:sp>
      <p:pic>
        <p:nvPicPr>
          <p:cNvPr id="4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351E0DCA-D679-45FC-9BF3-024969E82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B0281705-DDB5-4ACA-8B66-72A51D399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905000"/>
            <a:ext cx="8255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B39AD9F0-5FD2-44D5-9A6D-6B4B173A2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2" y="3117850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o 1" descr="A close up of a logo&#10;&#10;Description automatically generated">
            <a:extLst>
              <a:ext uri="{FF2B5EF4-FFF2-40B4-BE49-F238E27FC236}">
                <a16:creationId xmlns:a16="http://schemas.microsoft.com/office/drawing/2014/main" id="{DD646A3D-38F6-424B-81B6-13E3FCB9B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566988"/>
            <a:ext cx="825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>
            <a:extLst>
              <a:ext uri="{FF2B5EF4-FFF2-40B4-BE49-F238E27FC236}">
                <a16:creationId xmlns:a16="http://schemas.microsoft.com/office/drawing/2014/main" id="{CEF7F1DC-C69E-4C13-B125-082EF1BB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116138"/>
            <a:ext cx="8858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">
            <a:extLst>
              <a:ext uri="{FF2B5EF4-FFF2-40B4-BE49-F238E27FC236}">
                <a16:creationId xmlns:a16="http://schemas.microsoft.com/office/drawing/2014/main" id="{9C9420A9-D5C8-431B-A466-80B26965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257800"/>
            <a:ext cx="4937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>
            <a:extLst>
              <a:ext uri="{FF2B5EF4-FFF2-40B4-BE49-F238E27FC236}">
                <a16:creationId xmlns:a16="http://schemas.microsoft.com/office/drawing/2014/main" id="{4218D3B0-570E-45F5-948E-42414DE2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163" y="6904038"/>
            <a:ext cx="8842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FAF90-9B21-4090-84A6-8CD40577FCF8}"/>
              </a:ext>
            </a:extLst>
          </p:cNvPr>
          <p:cNvSpPr/>
          <p:nvPr/>
        </p:nvSpPr>
        <p:spPr>
          <a:xfrm>
            <a:off x="776288" y="1065213"/>
            <a:ext cx="3744912" cy="1190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6600" b="1" dirty="0">
                <a:solidFill>
                  <a:srgbClr val="00B050"/>
                </a:solidFill>
              </a:rPr>
              <a:t>6</a:t>
            </a:r>
            <a:r>
              <a:rPr lang="en-US" sz="6600" b="1">
                <a:solidFill>
                  <a:srgbClr val="00B050"/>
                </a:solidFill>
              </a:rPr>
              <a:t> </a:t>
            </a:r>
            <a:r>
              <a:rPr lang="en-US" sz="6600" b="1" dirty="0">
                <a:solidFill>
                  <a:srgbClr val="00B050"/>
                </a:solidFill>
              </a:rPr>
              <a:t>- 2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82A69-DA91-40BA-8153-6DC0D217AF7F}"/>
              </a:ext>
            </a:extLst>
          </p:cNvPr>
          <p:cNvSpPr/>
          <p:nvPr/>
        </p:nvSpPr>
        <p:spPr>
          <a:xfrm>
            <a:off x="3586163" y="1057275"/>
            <a:ext cx="88900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76FD77-A87F-46D0-88D4-0B70CC8B7BB1}"/>
              </a:ext>
            </a:extLst>
          </p:cNvPr>
          <p:cNvSpPr/>
          <p:nvPr/>
        </p:nvSpPr>
        <p:spPr>
          <a:xfrm>
            <a:off x="781050" y="2468563"/>
            <a:ext cx="3760788" cy="1171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00B050"/>
                </a:solidFill>
              </a:rPr>
              <a:t>9</a:t>
            </a:r>
            <a:r>
              <a:rPr lang="en-US" sz="6600" b="1">
                <a:solidFill>
                  <a:srgbClr val="00B050"/>
                </a:solidFill>
              </a:rPr>
              <a:t> </a:t>
            </a:r>
            <a:r>
              <a:rPr lang="en-US" sz="6600" b="1" dirty="0">
                <a:solidFill>
                  <a:srgbClr val="00B050"/>
                </a:solidFill>
              </a:rPr>
              <a:t>- 1 =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2030B9-EEFC-40DD-AA42-3C48D8FCF256}"/>
              </a:ext>
            </a:extLst>
          </p:cNvPr>
          <p:cNvSpPr/>
          <p:nvPr/>
        </p:nvSpPr>
        <p:spPr>
          <a:xfrm>
            <a:off x="3602038" y="2435225"/>
            <a:ext cx="873125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A0220-31AF-4E4B-899B-85B56B6D55E3}"/>
              </a:ext>
            </a:extLst>
          </p:cNvPr>
          <p:cNvSpPr/>
          <p:nvPr/>
        </p:nvSpPr>
        <p:spPr>
          <a:xfrm>
            <a:off x="847725" y="5257800"/>
            <a:ext cx="3702050" cy="1181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6600" b="1">
                <a:solidFill>
                  <a:srgbClr val="00B050"/>
                </a:solidFill>
              </a:rPr>
              <a:t>10 - 5 </a:t>
            </a:r>
            <a:r>
              <a:rPr lang="en-US" sz="6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EEC4EF-1287-482E-8FA1-4B77CF9E647A}"/>
              </a:ext>
            </a:extLst>
          </p:cNvPr>
          <p:cNvSpPr/>
          <p:nvPr/>
        </p:nvSpPr>
        <p:spPr>
          <a:xfrm>
            <a:off x="3602038" y="5257800"/>
            <a:ext cx="919162" cy="1181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8029A1-592D-4E53-AEC7-DE2679EE17BE}"/>
              </a:ext>
            </a:extLst>
          </p:cNvPr>
          <p:cNvSpPr/>
          <p:nvPr/>
        </p:nvSpPr>
        <p:spPr>
          <a:xfrm>
            <a:off x="827088" y="3824288"/>
            <a:ext cx="3722687" cy="1173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6600" b="1">
                <a:solidFill>
                  <a:srgbClr val="00B050"/>
                </a:solidFill>
              </a:rPr>
              <a:t>10 - 2 </a:t>
            </a:r>
            <a:r>
              <a:rPr lang="en-US" sz="6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82CC79-F1CB-4624-8F71-85C44A304D4A}"/>
              </a:ext>
            </a:extLst>
          </p:cNvPr>
          <p:cNvSpPr/>
          <p:nvPr/>
        </p:nvSpPr>
        <p:spPr>
          <a:xfrm>
            <a:off x="3619500" y="3848100"/>
            <a:ext cx="930275" cy="1171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B050"/>
                </a:solidFill>
              </a:rPr>
              <a:t>8</a:t>
            </a:r>
          </a:p>
        </p:txBody>
      </p:sp>
      <p:pic>
        <p:nvPicPr>
          <p:cNvPr id="19" name="Picture 7" descr="C:\Users\WIN7\Desktop\clap.gif">
            <a:extLst>
              <a:ext uri="{FF2B5EF4-FFF2-40B4-BE49-F238E27FC236}">
                <a16:creationId xmlns:a16="http://schemas.microsoft.com/office/drawing/2014/main" id="{6EF97B52-544C-476C-8AFE-DED7C3DBA6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085A9-1CC4-47CF-8AD3-F9FF8501ED88}"/>
              </a:ext>
            </a:extLst>
          </p:cNvPr>
          <p:cNvSpPr txBox="1"/>
          <p:nvPr/>
        </p:nvSpPr>
        <p:spPr>
          <a:xfrm>
            <a:off x="847725" y="381000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UTM Avo"/>
              </a:rPr>
              <a:t>1. Khởi động</a:t>
            </a:r>
            <a:r>
              <a:rPr lang="en-US">
                <a:solidFill>
                  <a:srgbClr val="0070C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7" grpId="0" animBg="1"/>
      <p:bldP spid="21" grpId="0" animBg="1"/>
      <p:bldP spid="2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68" y="5247052"/>
            <a:ext cx="2285432" cy="14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062785"/>
            <a:ext cx="2247900" cy="15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286000" y="1600200"/>
            <a:ext cx="5334000" cy="6858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83275" y="2362200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66800" y="2376985"/>
            <a:ext cx="5410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91200" y="3429497"/>
            <a:ext cx="1981200" cy="6858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– 1 = 2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81000" y="4503284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064525" y="4518069"/>
            <a:ext cx="5410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88925" y="5570581"/>
            <a:ext cx="1981200" cy="6858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– 2 = 1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74256" y="3477904"/>
            <a:ext cx="4572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49236" y="5622878"/>
            <a:ext cx="4572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39" grpId="0" animBg="1"/>
      <p:bldP spid="40" grpId="0"/>
      <p:bldP spid="41" grpId="0"/>
      <p:bldP spid="42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85" y="1918141"/>
            <a:ext cx="2361631" cy="15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4346302"/>
            <a:ext cx="2361631" cy="159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"/>
            <a:ext cx="3048002" cy="132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1352" y="537450"/>
            <a:ext cx="5334000" cy="6858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1258710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64524" y="1351169"/>
            <a:ext cx="5410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824947" y="2238539"/>
            <a:ext cx="19812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– 3 = 0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57200" y="3712225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218062" y="3734944"/>
            <a:ext cx="67078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14152" y="4736572"/>
            <a:ext cx="1981200" cy="685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– 0 = 3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312925" y="2278087"/>
            <a:ext cx="4572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162800" y="4787115"/>
            <a:ext cx="4572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72614-D1EE-46DF-944B-0B85168B9544}"/>
              </a:ext>
            </a:extLst>
          </p:cNvPr>
          <p:cNvSpPr txBox="1"/>
          <p:nvPr/>
        </p:nvSpPr>
        <p:spPr>
          <a:xfrm>
            <a:off x="851471" y="3402227"/>
            <a:ext cx="7474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Trừ hai số bằng nhau kết quả luôn bằng 0.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 – 4 = 0         5 - 5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EAAA7-F754-4E52-8D9D-9AE7D471B1F0}"/>
              </a:ext>
            </a:extLst>
          </p:cNvPr>
          <p:cNvSpPr txBox="1"/>
          <p:nvPr/>
        </p:nvSpPr>
        <p:spPr>
          <a:xfrm>
            <a:off x="762000" y="5839107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Lấy một số trừ đi số 0 luôn bằng chính số đó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 – 0 = 4         5 - 0 = 5</a:t>
            </a: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39" grpId="0" animBg="1"/>
      <p:bldP spid="40" grpId="0"/>
      <p:bldP spid="41" grpId="0"/>
      <p:bldP spid="42" grpId="0" animBg="1"/>
      <p:bldP spid="47" grpId="0" animBg="1"/>
      <p:bldP spid="47" grpId="1" animBg="1"/>
      <p:bldP spid="49" grpId="0" animBg="1"/>
      <p:bldP spid="49" grpId="1" animBg="1"/>
      <p:bldP spid="2" grpId="0"/>
      <p:bldP spid="2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832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7648" y="218204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308" y="3224055"/>
            <a:ext cx="67617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5 – 0 	4 – 0 	3 – 0 	2 – 0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6 – 6 	7 – 7		4 – 4 	9 – 9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5 + 0	0 + 4	3 + 0	0 + 2 </a:t>
            </a:r>
            <a:endParaRPr lang="vi-VN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464C-1CBA-4CB8-80A6-9DED2FE6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UTM Avo"/>
              </a:rPr>
              <a:t>ĐỐ BẠN!!!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C2726-9CF1-4B6F-926C-8ED1026CDD20}"/>
              </a:ext>
            </a:extLst>
          </p:cNvPr>
          <p:cNvSpPr txBox="1"/>
          <p:nvPr/>
        </p:nvSpPr>
        <p:spPr>
          <a:xfrm>
            <a:off x="574964" y="168351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5 – 0 	  4 – 0 	   3 – 0 	     2 – 0 </a:t>
            </a:r>
          </a:p>
          <a:p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7E1D0-53B6-4418-8EB3-5377232476D3}"/>
              </a:ext>
            </a:extLst>
          </p:cNvPr>
          <p:cNvSpPr txBox="1"/>
          <p:nvPr/>
        </p:nvSpPr>
        <p:spPr>
          <a:xfrm>
            <a:off x="1524000" y="1683511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90E35-9BF8-4C9D-BBD4-0481AB462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8" y="46670"/>
            <a:ext cx="1597375" cy="1598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903048-7ADF-4CE8-83D5-FD5D27640DAD}"/>
              </a:ext>
            </a:extLst>
          </p:cNvPr>
          <p:cNvSpPr txBox="1"/>
          <p:nvPr/>
        </p:nvSpPr>
        <p:spPr>
          <a:xfrm>
            <a:off x="5496789" y="1686466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BA80A-7AEC-4170-B94D-09096D1F4886}"/>
              </a:ext>
            </a:extLst>
          </p:cNvPr>
          <p:cNvSpPr txBox="1"/>
          <p:nvPr/>
        </p:nvSpPr>
        <p:spPr>
          <a:xfrm>
            <a:off x="7528521" y="1683511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63A4C-6EDD-4BC4-A83E-C38334CD511A}"/>
              </a:ext>
            </a:extLst>
          </p:cNvPr>
          <p:cNvSpPr txBox="1"/>
          <p:nvPr/>
        </p:nvSpPr>
        <p:spPr>
          <a:xfrm>
            <a:off x="3534950" y="1669840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2AD94-E47D-4E53-84BD-2A76FE7E471C}"/>
              </a:ext>
            </a:extLst>
          </p:cNvPr>
          <p:cNvSpPr txBox="1"/>
          <p:nvPr/>
        </p:nvSpPr>
        <p:spPr>
          <a:xfrm>
            <a:off x="304800" y="3124200"/>
            <a:ext cx="788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6 – 6 	    7 – 7	      4 – 4 	        9 – 9</a:t>
            </a: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862AE-7DB5-4B93-9C57-29CC1EF80AF4}"/>
              </a:ext>
            </a:extLst>
          </p:cNvPr>
          <p:cNvSpPr txBox="1"/>
          <p:nvPr/>
        </p:nvSpPr>
        <p:spPr>
          <a:xfrm>
            <a:off x="1524000" y="3152001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91FA2-90ED-48BE-87AC-75BAFDBB9D4E}"/>
              </a:ext>
            </a:extLst>
          </p:cNvPr>
          <p:cNvSpPr txBox="1"/>
          <p:nvPr/>
        </p:nvSpPr>
        <p:spPr>
          <a:xfrm>
            <a:off x="3522780" y="3152439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859CD-6F7C-4EB6-BE43-2AED586C2768}"/>
              </a:ext>
            </a:extLst>
          </p:cNvPr>
          <p:cNvSpPr txBox="1"/>
          <p:nvPr/>
        </p:nvSpPr>
        <p:spPr>
          <a:xfrm>
            <a:off x="5525650" y="3146806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2CC18-98AD-49E3-A45B-6447BF66E14C}"/>
              </a:ext>
            </a:extLst>
          </p:cNvPr>
          <p:cNvSpPr txBox="1"/>
          <p:nvPr/>
        </p:nvSpPr>
        <p:spPr>
          <a:xfrm>
            <a:off x="7528521" y="3124200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AE9F3-97EF-41C7-8490-B8A3B7AC1669}"/>
              </a:ext>
            </a:extLst>
          </p:cNvPr>
          <p:cNvSpPr txBox="1"/>
          <p:nvPr/>
        </p:nvSpPr>
        <p:spPr>
          <a:xfrm>
            <a:off x="574964" y="4419600"/>
            <a:ext cx="773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5 + 0		 0 + 4	    3 + 0	      0 + 2 </a:t>
            </a:r>
            <a:endParaRPr lang="vi-VN" sz="3000" b="1">
              <a:solidFill>
                <a:srgbClr val="0066FF"/>
              </a:solidFill>
            </a:endParaRPr>
          </a:p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A95A9-8E19-4AA3-AB95-DF331373FF27}"/>
              </a:ext>
            </a:extLst>
          </p:cNvPr>
          <p:cNvSpPr txBox="1"/>
          <p:nvPr/>
        </p:nvSpPr>
        <p:spPr>
          <a:xfrm>
            <a:off x="1548938" y="4447401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2F679D-C2FE-41A1-B7CB-01D4B64E22D3}"/>
              </a:ext>
            </a:extLst>
          </p:cNvPr>
          <p:cNvSpPr txBox="1"/>
          <p:nvPr/>
        </p:nvSpPr>
        <p:spPr>
          <a:xfrm>
            <a:off x="3530538" y="4447401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35C99-704C-4E50-B043-A1209FF39511}"/>
              </a:ext>
            </a:extLst>
          </p:cNvPr>
          <p:cNvSpPr txBox="1"/>
          <p:nvPr/>
        </p:nvSpPr>
        <p:spPr>
          <a:xfrm>
            <a:off x="5588591" y="4442206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CCE3E-BD5F-47E4-B377-45D37ADB0C0D}"/>
              </a:ext>
            </a:extLst>
          </p:cNvPr>
          <p:cNvSpPr txBox="1"/>
          <p:nvPr/>
        </p:nvSpPr>
        <p:spPr>
          <a:xfrm>
            <a:off x="7696200" y="4419600"/>
            <a:ext cx="6591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/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37707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3" grpId="0"/>
      <p:bldP spid="11" grpId="0"/>
      <p:bldP spid="12" grpId="0"/>
      <p:bldP spid="13" grpId="0"/>
      <p:bldP spid="14" grpId="0"/>
      <p:bldP spid="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6858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7648" y="884633"/>
            <a:ext cx="710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228600" y="2286000"/>
            <a:ext cx="1905000" cy="1143000"/>
          </a:xfrm>
          <a:prstGeom prst="cloud">
            <a:avLst/>
          </a:prstGeom>
          <a:solidFill>
            <a:srgbClr val="99CC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4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462852" y="2286000"/>
            <a:ext cx="1905000" cy="1143000"/>
          </a:xfrm>
          <a:prstGeom prst="cloud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5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697104" y="2286000"/>
            <a:ext cx="1905000" cy="11430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0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931356" y="2286000"/>
            <a:ext cx="1905000" cy="1143000"/>
          </a:xfrm>
          <a:prstGeom prst="cloud">
            <a:avLst/>
          </a:prstGeom>
          <a:solidFill>
            <a:srgbClr val="FFCCCC"/>
          </a:solidFill>
          <a:ln w="190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0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28600" y="4343400"/>
            <a:ext cx="1905000" cy="11430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– 3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462852" y="4343400"/>
            <a:ext cx="1905000" cy="1143000"/>
          </a:xfrm>
          <a:prstGeom prst="cloud">
            <a:avLst/>
          </a:prstGeom>
          <a:solidFill>
            <a:srgbClr val="FFCCCC"/>
          </a:solidFill>
          <a:ln w="190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– 0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697104" y="4343400"/>
            <a:ext cx="1905000" cy="1143000"/>
          </a:xfrm>
          <a:prstGeom prst="cloud">
            <a:avLst/>
          </a:prstGeom>
          <a:solidFill>
            <a:srgbClr val="99CC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931356" y="4343400"/>
            <a:ext cx="1905000" cy="1143000"/>
          </a:xfrm>
          <a:prstGeom prst="cloud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2" idx="1"/>
            <a:endCxn id="17" idx="3"/>
          </p:cNvCxnSpPr>
          <p:nvPr/>
        </p:nvCxnSpPr>
        <p:spPr>
          <a:xfrm>
            <a:off x="1181100" y="3427783"/>
            <a:ext cx="2234252" cy="9809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3"/>
          </p:cNvCxnSpPr>
          <p:nvPr/>
        </p:nvCxnSpPr>
        <p:spPr>
          <a:xfrm flipH="1">
            <a:off x="1181100" y="3429000"/>
            <a:ext cx="2234252" cy="979752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3"/>
          </p:cNvCxnSpPr>
          <p:nvPr/>
        </p:nvCxnSpPr>
        <p:spPr>
          <a:xfrm flipH="1" flipV="1">
            <a:off x="5646064" y="3429000"/>
            <a:ext cx="2237792" cy="9797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1"/>
            <a:endCxn id="18" idx="3"/>
          </p:cNvCxnSpPr>
          <p:nvPr/>
        </p:nvCxnSpPr>
        <p:spPr>
          <a:xfrm flipH="1">
            <a:off x="5649604" y="3427783"/>
            <a:ext cx="2234252" cy="980969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6858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44391" y="797768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809747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2903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6402" y="562303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2929522" y="772754"/>
            <a:ext cx="1020367" cy="977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0069F-5254-4252-A9C8-7E6F7DA67511}"/>
              </a:ext>
            </a:extLst>
          </p:cNvPr>
          <p:cNvSpPr txBox="1"/>
          <p:nvPr/>
        </p:nvSpPr>
        <p:spPr>
          <a:xfrm>
            <a:off x="2971800" y="1752600"/>
            <a:ext cx="3657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VẬN DỤNG</a:t>
            </a:r>
            <a:r>
              <a:rPr lang="en-US" sz="320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500</Words>
  <Application>Microsoft Office PowerPoint</Application>
  <PresentationFormat>On-screen Show (4:3)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.VnAvant</vt:lpstr>
      <vt:lpstr>.VnAvantH</vt:lpstr>
      <vt:lpstr>.VnHelvetInsH</vt:lpstr>
      <vt:lpstr>.VnTime</vt:lpstr>
      <vt:lpstr>Arial</vt:lpstr>
      <vt:lpstr>Calibri</vt:lpstr>
      <vt:lpstr>HP-087</vt:lpstr>
      <vt:lpstr>Times New Roman</vt:lpstr>
      <vt:lpstr>UTM Avo</vt:lpstr>
      <vt:lpstr>Office Theme</vt:lpstr>
      <vt:lpstr>PowerPoint Presentation</vt:lpstr>
      <vt:lpstr>PowerPoint Presentation</vt:lpstr>
      <vt:lpstr>Số 0 trong phép trừ</vt:lpstr>
      <vt:lpstr>Số 0 trong phép trừ</vt:lpstr>
      <vt:lpstr>PowerPoint Presentation</vt:lpstr>
      <vt:lpstr>ĐỐ BẠN!!!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Yến Dương</cp:lastModifiedBy>
  <cp:revision>61</cp:revision>
  <dcterms:created xsi:type="dcterms:W3CDTF">2006-08-16T00:00:00Z</dcterms:created>
  <dcterms:modified xsi:type="dcterms:W3CDTF">2024-11-25T01:02:01Z</dcterms:modified>
</cp:coreProperties>
</file>