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7" r:id="rId3"/>
    <p:sldId id="258" r:id="rId4"/>
    <p:sldId id="324" r:id="rId5"/>
    <p:sldId id="259" r:id="rId6"/>
    <p:sldId id="308" r:id="rId7"/>
    <p:sldId id="260" r:id="rId8"/>
    <p:sldId id="261" r:id="rId9"/>
    <p:sldId id="310" r:id="rId10"/>
    <p:sldId id="316" r:id="rId11"/>
    <p:sldId id="317" r:id="rId12"/>
    <p:sldId id="318" r:id="rId13"/>
    <p:sldId id="319" r:id="rId14"/>
    <p:sldId id="320" r:id="rId15"/>
    <p:sldId id="321" r:id="rId16"/>
    <p:sldId id="322" r:id="rId17"/>
    <p:sldId id="325" r:id="rId18"/>
    <p:sldId id="32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3399"/>
    <a:srgbClr val="FF6600"/>
    <a:srgbClr val="0066FF"/>
    <a:srgbClr val="FF6699"/>
    <a:srgbClr val="FFCCCC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32" autoAdjust="0"/>
    <p:restoredTop sz="97015" autoAdjust="0"/>
  </p:normalViewPr>
  <p:slideViewPr>
    <p:cSldViewPr>
      <p:cViewPr varScale="1">
        <p:scale>
          <a:sx n="81" d="100"/>
          <a:sy n="81" d="100"/>
        </p:scale>
        <p:origin x="778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jp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microsoft.com/office/2007/relationships/hdphoto" Target="../media/hdphoto1.wdp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4" Type="http://schemas.openxmlformats.org/officeDocument/2006/relationships/image" Target="../media/image23.png"/><Relationship Id="rId9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13" Type="http://schemas.openxmlformats.org/officeDocument/2006/relationships/image" Target="../media/image19.png"/><Relationship Id="rId3" Type="http://schemas.openxmlformats.org/officeDocument/2006/relationships/audio" Target="../media/audio3.wav"/><Relationship Id="rId7" Type="http://schemas.openxmlformats.org/officeDocument/2006/relationships/image" Target="../media/image26.jpeg"/><Relationship Id="rId12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8.gif"/><Relationship Id="rId5" Type="http://schemas.openxmlformats.org/officeDocument/2006/relationships/image" Target="../media/image15.png"/><Relationship Id="rId10" Type="http://schemas.microsoft.com/office/2007/relationships/hdphoto" Target="../media/hdphoto6.wdp"/><Relationship Id="rId4" Type="http://schemas.openxmlformats.org/officeDocument/2006/relationships/audio" Target="../media/audio1.wav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microsoft.com/office/2007/relationships/hdphoto" Target="../media/hdphoto9.wdp"/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12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microsoft.com/office/2007/relationships/hdphoto" Target="../media/hdphoto8.wdp"/><Relationship Id="rId5" Type="http://schemas.openxmlformats.org/officeDocument/2006/relationships/image" Target="../media/image15.png"/><Relationship Id="rId10" Type="http://schemas.openxmlformats.org/officeDocument/2006/relationships/image" Target="../media/image31.png"/><Relationship Id="rId4" Type="http://schemas.openxmlformats.org/officeDocument/2006/relationships/audio" Target="../media/audio1.wav"/><Relationship Id="rId9" Type="http://schemas.openxmlformats.org/officeDocument/2006/relationships/image" Target="../media/image17.jpg"/><Relationship Id="rId1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3.wav"/><Relationship Id="rId7" Type="http://schemas.openxmlformats.org/officeDocument/2006/relationships/image" Target="../media/image3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34.png"/><Relationship Id="rId4" Type="http://schemas.openxmlformats.org/officeDocument/2006/relationships/audio" Target="../media/audio1.wav"/><Relationship Id="rId9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audio" Target="../media/audio3.wav"/><Relationship Id="rId7" Type="http://schemas.openxmlformats.org/officeDocument/2006/relationships/image" Target="../media/image3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0" Type="http://schemas.openxmlformats.org/officeDocument/2006/relationships/image" Target="../media/image37.png"/><Relationship Id="rId4" Type="http://schemas.openxmlformats.org/officeDocument/2006/relationships/audio" Target="../media/audio1.wav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2111374"/>
            <a:ext cx="10363200" cy="1470025"/>
          </a:xfrm>
        </p:spPr>
        <p:txBody>
          <a:bodyPr/>
          <a:lstStyle/>
          <a:p>
            <a:endParaRPr lang="vi-VN"/>
          </a:p>
        </p:txBody>
      </p:sp>
      <p:sp>
        <p:nvSpPr>
          <p:cNvPr id="8" name="Rectangle 7"/>
          <p:cNvSpPr/>
          <p:nvPr/>
        </p:nvSpPr>
        <p:spPr>
          <a:xfrm>
            <a:off x="1524000" y="0"/>
            <a:ext cx="9144000" cy="1828800"/>
          </a:xfrm>
          <a:prstGeom prst="rect">
            <a:avLst/>
          </a:prstGeom>
          <a:solidFill>
            <a:srgbClr val="A7E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UTM Avo"/>
              </a:rPr>
              <a:t>Thứ ba ngày 26 tháng 11 năm 2024</a:t>
            </a:r>
            <a:endParaRPr lang="vi-VN" sz="3200">
              <a:solidFill>
                <a:schemeClr val="tx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691149" y="1676400"/>
            <a:ext cx="8809703" cy="3657600"/>
            <a:chOff x="258097" y="1914117"/>
            <a:chExt cx="8458200" cy="1828800"/>
          </a:xfrm>
        </p:grpSpPr>
        <p:sp>
          <p:nvSpPr>
            <p:cNvPr id="5" name="Rounded Rectangle 4"/>
            <p:cNvSpPr/>
            <p:nvPr/>
          </p:nvSpPr>
          <p:spPr>
            <a:xfrm>
              <a:off x="258097" y="1914117"/>
              <a:ext cx="8458200" cy="1828800"/>
            </a:xfrm>
            <a:prstGeom prst="round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81000" y="1968912"/>
              <a:ext cx="8200103" cy="16124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r>
                <a:rPr lang="en-US" sz="4800" smtClean="0">
                  <a:solidFill>
                    <a:schemeClr val="tx1"/>
                  </a:solidFill>
                  <a:latin typeface="UTM Avo"/>
                </a:rPr>
                <a:t> </a:t>
              </a:r>
              <a:r>
                <a:rPr lang="vi-VN" sz="4400" smtClean="0">
                  <a:solidFill>
                    <a:srgbClr val="0000FF"/>
                  </a:solidFill>
                  <a:latin typeface="UTM Avo"/>
                </a:rPr>
                <a:t>T</a:t>
              </a:r>
              <a:r>
                <a:rPr lang="vi-VN" sz="4400" u="sng" smtClean="0">
                  <a:solidFill>
                    <a:srgbClr val="0000FF"/>
                  </a:solidFill>
                  <a:latin typeface="UTM Avo"/>
                </a:rPr>
                <a:t>oán</a:t>
              </a:r>
              <a:r>
                <a:rPr lang="en-US" sz="4400" smtClean="0">
                  <a:solidFill>
                    <a:srgbClr val="0000FF"/>
                  </a:solidFill>
                  <a:latin typeface=".VnAvant" pitchFamily="34" charset="0"/>
                </a:rPr>
                <a:t> </a:t>
              </a:r>
              <a:r>
                <a:rPr lang="en-US" sz="4400">
                  <a:solidFill>
                    <a:srgbClr val="0000FF"/>
                  </a:solidFill>
                  <a:latin typeface=".VnAvant" pitchFamily="34" charset="0"/>
                </a:rPr>
                <a:t>			</a:t>
              </a:r>
              <a:r>
                <a:rPr lang="en-US" sz="4400" smtClean="0">
                  <a:solidFill>
                    <a:srgbClr val="0000FF"/>
                  </a:solidFill>
                  <a:latin typeface="UTM Avo"/>
                </a:rPr>
                <a:t> </a:t>
              </a:r>
              <a:r>
                <a:rPr lang="vi-VN" sz="4400" smtClean="0">
                  <a:solidFill>
                    <a:srgbClr val="0000FF"/>
                  </a:solidFill>
                  <a:latin typeface="UTM Avo"/>
                </a:rPr>
                <a:t>Bài:</a:t>
              </a:r>
              <a:r>
                <a:rPr lang="en-US" sz="4400" smtClean="0">
                  <a:solidFill>
                    <a:srgbClr val="0000FF"/>
                  </a:solidFill>
                  <a:latin typeface=".VnAvant" pitchFamily="34" charset="0"/>
                </a:rPr>
                <a:t> </a:t>
              </a:r>
              <a:r>
                <a:rPr lang="en-US" sz="4400" dirty="0">
                  <a:solidFill>
                    <a:srgbClr val="0000FF"/>
                  </a:solidFill>
                  <a:latin typeface=".VnAvant" pitchFamily="34" charset="0"/>
                </a:rPr>
                <a:t>11</a:t>
              </a:r>
            </a:p>
            <a:p>
              <a:pPr algn="ctr">
                <a:lnSpc>
                  <a:spcPct val="150000"/>
                </a:lnSpc>
              </a:pPr>
              <a:r>
                <a:rPr lang="en-US" sz="4000" smtClean="0">
                  <a:solidFill>
                    <a:schemeClr val="tx1"/>
                  </a:solidFill>
                  <a:latin typeface="UTM Avo"/>
                </a:rPr>
                <a:t> </a:t>
              </a:r>
              <a:r>
                <a:rPr lang="vi-VN" sz="4000" b="1" smtClean="0">
                  <a:solidFill>
                    <a:schemeClr val="tx1"/>
                  </a:solidFill>
                  <a:latin typeface="UTM Avo"/>
                </a:rPr>
                <a:t>PHÉP TRỪ TRONG PHẠM VI 10</a:t>
              </a:r>
              <a:endParaRPr lang="en-US" sz="40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H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3600" b="1">
                  <a:solidFill>
                    <a:srgbClr val="FF0000"/>
                  </a:solidFill>
                  <a:latin typeface="HP-087" pitchFamily="34" charset="0"/>
                </a:rPr>
                <a:t>TIẾT </a:t>
              </a:r>
              <a:r>
                <a:rPr lang="vi-VN" sz="3600" b="1" smtClean="0">
                  <a:solidFill>
                    <a:srgbClr val="FF0000"/>
                  </a:solidFill>
                  <a:latin typeface="HP-087" pitchFamily="34" charset="0"/>
                </a:rPr>
                <a:t>4: SỐ 0 TRONG PHÉP TRỪ</a:t>
              </a:r>
              <a:endParaRPr lang="vi-VN" sz="3600" b="1">
                <a:solidFill>
                  <a:srgbClr val="FF0000"/>
                </a:solidFill>
              </a:endParaRPr>
            </a:p>
            <a:p>
              <a:pPr algn="ctr">
                <a:lnSpc>
                  <a:spcPct val="150000"/>
                </a:lnSpc>
              </a:pPr>
              <a:endParaRPr lang="vi-VN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806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857250"/>
            <a:ext cx="6858000" cy="5143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26928" y="1515824"/>
            <a:ext cx="5877139" cy="255108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2688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2688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2688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2688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2688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2688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19237" y="3708306"/>
            <a:ext cx="5696378" cy="1454242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3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3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25" y="5031921"/>
            <a:ext cx="914400" cy="914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307687" y="5309243"/>
            <a:ext cx="5696378" cy="39626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2125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125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125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/>
        </p:blipFill>
        <p:spPr>
          <a:xfrm rot="10800000">
            <a:off x="2667000" y="4949803"/>
            <a:ext cx="6875496" cy="1050473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866025"/>
            <a:ext cx="6875496" cy="409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68261" y="4085954"/>
            <a:ext cx="5235261" cy="1957661"/>
          </a:xfrm>
          <a:prstGeom prst="rect">
            <a:avLst/>
          </a:prstGeom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168" y="115865"/>
            <a:ext cx="3905509" cy="256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568247" y="1214089"/>
            <a:ext cx="3155350" cy="1338826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75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 ƠI</a:t>
            </a:r>
          </a:p>
          <a:p>
            <a:pPr algn="ctr">
              <a:lnSpc>
                <a:spcPct val="150000"/>
              </a:lnSpc>
            </a:pPr>
            <a:r>
              <a:rPr lang="en-US" sz="275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 ĐI ĐÂU THẾ</a:t>
            </a:r>
          </a:p>
        </p:txBody>
      </p:sp>
      <p:pic>
        <p:nvPicPr>
          <p:cNvPr id="19" name="Vũ điệu Pikachu cực dễ thương ^^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709559" y="290352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931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01666 L 0.7967 -0.00579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26" y="-113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727" numSld="2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/>
        </p:blipFill>
        <p:spPr>
          <a:xfrm rot="10800000">
            <a:off x="2649504" y="4971234"/>
            <a:ext cx="6875496" cy="1050473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504" y="878683"/>
            <a:ext cx="6875496" cy="409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9963" y="4004808"/>
            <a:ext cx="5235261" cy="1957661"/>
          </a:xfrm>
          <a:prstGeom prst="rect">
            <a:avLst/>
          </a:prstGeom>
        </p:spPr>
      </p:pic>
      <p:pic>
        <p:nvPicPr>
          <p:cNvPr id="17" name="Picture 2" descr="Kết quả hình ảnh cho frame&quot;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49" r="643"/>
          <a:stretch/>
        </p:blipFill>
        <p:spPr bwMode="auto">
          <a:xfrm rot="5400000">
            <a:off x="3853325" y="257704"/>
            <a:ext cx="4474028" cy="617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675903" y="1741010"/>
            <a:ext cx="4778830" cy="299312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2375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375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375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375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75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375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75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375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75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375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375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2375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75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375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75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375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75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375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75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375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75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375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75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375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375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375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75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375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75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375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75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375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75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muông</a:t>
            </a:r>
            <a:r>
              <a:rPr lang="en-US" sz="2375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75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375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375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375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375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375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375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75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375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75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375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75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375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75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375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75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375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75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2375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375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375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75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375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75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375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75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375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75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375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75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375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75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375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/>
            <a:endParaRPr lang="en-US" sz="2375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375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375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75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2375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75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375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75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2375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75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375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75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375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75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375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68380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857250"/>
            <a:ext cx="6858000" cy="514350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3126928" y="1515824"/>
            <a:ext cx="5877139" cy="255108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2688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2688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2688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2688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2688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2688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219237" y="3708306"/>
            <a:ext cx="5696378" cy="1454242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3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3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25" y="5031921"/>
            <a:ext cx="914400" cy="91440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3307687" y="5309243"/>
            <a:ext cx="5696378" cy="39626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2125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125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125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2" descr="Cartoon forest hill landscape vector nature background illustration -  Download Free Vectors, Clipart Graphics &amp; Vector Ar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691826"/>
            <a:ext cx="6858000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504" y="4949803"/>
            <a:ext cx="6875496" cy="1050473"/>
          </a:xfrm>
          <a:prstGeom prst="rect">
            <a:avLst/>
          </a:prstGeom>
        </p:spPr>
      </p:pic>
      <p:pic>
        <p:nvPicPr>
          <p:cNvPr id="60" name="Picture 2" descr="Cute rabbit cartoon Royalty Free Vector Image - VectorStoc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685" l="0" r="100000">
                        <a14:backgroundMark x1="36640" y1="37685" x2="4171" y2="89907"/>
                        <a14:backgroundMark x1="7892" y1="37407" x2="18715" y2="84630"/>
                        <a14:backgroundMark x1="36979" y1="37407" x2="27170" y2="82407"/>
                        <a14:backgroundMark x1="83653" y1="2130" x2="62007" y2="11019"/>
                        <a14:backgroundMark x1="89064" y1="9352" x2="95152" y2="37130"/>
                        <a14:backgroundMark x1="90755" y1="62130" x2="91432" y2="87407"/>
                        <a14:backgroundMark x1="94138" y1="38796" x2="88388" y2="42963"/>
                        <a14:backgroundMark x1="50507" y1="5463" x2="62683" y2="9074"/>
                        <a14:backgroundMark x1="9583" y1="6019" x2="6877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3" y="5130077"/>
            <a:ext cx="715081" cy="8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Black and White rabbit vector | 77 Rabbit Clipart images . Use these free  Rabbit Clipart for your ... | Rabbit clipart, Rabbit pictures, Cute bunny  cartoo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582" y="5130076"/>
            <a:ext cx="554748" cy="57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Bunny Rabbit Cartoon Images | Rabbit cartoon images, Cartoon clip art, Cartoon  bunny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044" y="5176314"/>
            <a:ext cx="598400" cy="59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4" name="Group 73"/>
          <p:cNvGrpSpPr/>
          <p:nvPr/>
        </p:nvGrpSpPr>
        <p:grpSpPr>
          <a:xfrm>
            <a:off x="-3364398" y="2477767"/>
            <a:ext cx="5359442" cy="2012768"/>
            <a:chOff x="632915" y="2838075"/>
            <a:chExt cx="7145923" cy="2683690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76" name="Rounded Rectangle 75"/>
            <p:cNvSpPr/>
            <p:nvPr/>
          </p:nvSpPr>
          <p:spPr>
            <a:xfrm>
              <a:off x="632915" y="2838075"/>
              <a:ext cx="2047464" cy="1124882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7188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endParaRPr lang="en-US" sz="7188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Rounded Rectangle 76"/>
            <p:cNvSpPr/>
            <p:nvPr/>
          </p:nvSpPr>
          <p:spPr>
            <a:xfrm>
              <a:off x="2924275" y="3059056"/>
              <a:ext cx="975304" cy="77742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60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Rounded Rectangle 77"/>
            <p:cNvSpPr/>
            <p:nvPr/>
          </p:nvSpPr>
          <p:spPr>
            <a:xfrm>
              <a:off x="4019782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7188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sz="7188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9" name="Rectangle 78"/>
          <p:cNvSpPr/>
          <p:nvPr/>
        </p:nvSpPr>
        <p:spPr>
          <a:xfrm>
            <a:off x="7545385" y="1271586"/>
            <a:ext cx="1158963" cy="6215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vi-VN" sz="7188" smtClean="0">
                <a:solidFill>
                  <a:srgbClr val="009900"/>
                </a:solidFill>
              </a:rPr>
              <a:t>9</a:t>
            </a:r>
            <a:endParaRPr lang="en-US" sz="7188" dirty="0">
              <a:solidFill>
                <a:srgbClr val="009900"/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5433516" y="1271587"/>
            <a:ext cx="1158963" cy="6215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vi-VN" sz="7188" smtClean="0">
                <a:solidFill>
                  <a:srgbClr val="009900"/>
                </a:solidFill>
              </a:rPr>
              <a:t>0</a:t>
            </a:r>
            <a:endParaRPr lang="en-US" sz="7188" dirty="0">
              <a:solidFill>
                <a:srgbClr val="009900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3321648" y="1252287"/>
            <a:ext cx="1158963" cy="6215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vi-VN" sz="7188" smtClean="0">
                <a:solidFill>
                  <a:srgbClr val="009900"/>
                </a:solidFill>
              </a:rPr>
              <a:t>10</a:t>
            </a:r>
            <a:endParaRPr lang="en-US" sz="7188" dirty="0">
              <a:solidFill>
                <a:srgbClr val="009900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3502959" y="-529865"/>
            <a:ext cx="1050607" cy="579067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r>
              <a:rPr lang="en-US" sz="3313">
                <a:solidFill>
                  <a:srgbClr val="FF0000"/>
                </a:solidFill>
              </a:rPr>
              <a:t>Đúng</a:t>
            </a:r>
          </a:p>
        </p:txBody>
      </p:sp>
      <p:sp>
        <p:nvSpPr>
          <p:cNvPr id="2" name="Rectangle 1"/>
          <p:cNvSpPr/>
          <p:nvPr/>
        </p:nvSpPr>
        <p:spPr>
          <a:xfrm>
            <a:off x="3135773" y="1241161"/>
            <a:ext cx="1405272" cy="64458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vi-VN" sz="7188">
                <a:solidFill>
                  <a:srgbClr val="FF0000"/>
                </a:solidFill>
              </a:rPr>
              <a:t>10</a:t>
            </a:r>
            <a:endParaRPr lang="en-US" sz="7188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790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073 0.01328 L 0.84392 0.021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62" dur="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  <p:bldLst>
      <p:bldP spid="79" grpId="0" animBg="1"/>
      <p:bldP spid="79" grpId="1" animBg="1"/>
      <p:bldP spid="80" grpId="0" animBg="1"/>
      <p:bldP spid="80" grpId="1" animBg="1"/>
      <p:bldP spid="81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857250"/>
            <a:ext cx="6858000" cy="51435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126928" y="1515824"/>
            <a:ext cx="5877139" cy="255108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2688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2688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2688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2688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2688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2688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19237" y="3708306"/>
            <a:ext cx="5696378" cy="1454242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3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3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25" y="5031921"/>
            <a:ext cx="914400" cy="9144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307687" y="5309243"/>
            <a:ext cx="5696378" cy="39626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2125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125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125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4" descr="5x7FT Cartoon Tropical Forest Palm Leaves Jungles Custom Photo Studio  Backdrop Background Vinyl 220cm x 150cm|background vinyl|studio  backdropphoto studio backdrop - AliExpress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852" y="810239"/>
            <a:ext cx="6947348" cy="414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316" y="4950280"/>
            <a:ext cx="6875496" cy="1050473"/>
          </a:xfrm>
          <a:prstGeom prst="rect">
            <a:avLst/>
          </a:prstGeom>
        </p:spPr>
      </p:pic>
      <p:pic>
        <p:nvPicPr>
          <p:cNvPr id="31" name="Picture 2" descr="Funny Baby Monkey Pictures - Monkeys Cartoon Clip Art | Monkey pictures,  Cartoon clip art, Cartoon monke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1282">
            <a:off x="2740592" y="3963782"/>
            <a:ext cx="618603" cy="618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Monkey Cartoon Images, Stock Photos &amp; Vectors | Shutterstoc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5714" l="0" r="100000">
                        <a14:foregroundMark x1="25313" y1="33571" x2="42813" y2="2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549" y="2394924"/>
            <a:ext cx="683078" cy="59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-3819363" y="2824496"/>
            <a:ext cx="5613694" cy="2012768"/>
            <a:chOff x="293913" y="2838075"/>
            <a:chExt cx="7484925" cy="268369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293913" y="2838075"/>
              <a:ext cx="2011405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25" smtClean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6625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3915177" y="2838075"/>
              <a:ext cx="2056998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7188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sz="7188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9" name="Rectangle 38"/>
          <p:cNvSpPr/>
          <p:nvPr/>
        </p:nvSpPr>
        <p:spPr>
          <a:xfrm>
            <a:off x="3438549" y="1300165"/>
            <a:ext cx="1158963" cy="6215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vi-VN" sz="7188" smtClean="0">
                <a:solidFill>
                  <a:srgbClr val="009900"/>
                </a:solidFill>
              </a:rPr>
              <a:t>0</a:t>
            </a:r>
            <a:endParaRPr lang="en-US" sz="7188" dirty="0">
              <a:solidFill>
                <a:srgbClr val="0099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450068" y="1300165"/>
            <a:ext cx="1158963" cy="6215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vi-VN" sz="7188" smtClean="0">
                <a:solidFill>
                  <a:srgbClr val="009900"/>
                </a:solidFill>
              </a:rPr>
              <a:t>6</a:t>
            </a:r>
            <a:endParaRPr lang="en-US" sz="7188" dirty="0">
              <a:solidFill>
                <a:srgbClr val="00990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515768" y="1300164"/>
            <a:ext cx="1158963" cy="6537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vi-VN" sz="7188" smtClean="0">
                <a:solidFill>
                  <a:srgbClr val="009900"/>
                </a:solidFill>
              </a:rPr>
              <a:t>5</a:t>
            </a:r>
            <a:endParaRPr lang="en-US" sz="7188" dirty="0">
              <a:solidFill>
                <a:srgbClr val="0099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571547" y="-577081"/>
            <a:ext cx="1050607" cy="579067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r>
              <a:rPr lang="en-US" sz="3313">
                <a:solidFill>
                  <a:srgbClr val="FF0000"/>
                </a:solidFill>
              </a:rPr>
              <a:t>Đúng</a:t>
            </a:r>
          </a:p>
        </p:txBody>
      </p:sp>
      <p:sp>
        <p:nvSpPr>
          <p:cNvPr id="2" name="Rectangle 1"/>
          <p:cNvSpPr/>
          <p:nvPr/>
        </p:nvSpPr>
        <p:spPr>
          <a:xfrm>
            <a:off x="7400268" y="1311569"/>
            <a:ext cx="1705047" cy="6215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vi-VN" sz="7188" smtClean="0">
                <a:solidFill>
                  <a:srgbClr val="FF0000"/>
                </a:solidFill>
              </a:rPr>
              <a:t>5</a:t>
            </a:r>
            <a:endParaRPr lang="en-US" sz="7188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557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39654E-6 L 0.92465 0.00772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6 0.00764 L 1.94289 0.00116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03" y="-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40" grpId="0" animBg="1"/>
      <p:bldP spid="40" grpId="1" animBg="1"/>
      <p:bldP spid="41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857250"/>
            <a:ext cx="6858000" cy="51435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126928" y="1515824"/>
            <a:ext cx="5877139" cy="255108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2688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2688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2688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2688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2688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2688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219237" y="3708306"/>
            <a:ext cx="5696378" cy="1454242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3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3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25" y="5031921"/>
            <a:ext cx="914400" cy="9144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307687" y="5309243"/>
            <a:ext cx="5696378" cy="39626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2125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125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125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6" descr="Citação de verão e ilustração de flores. | Vetor Premiu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846364"/>
            <a:ext cx="6858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-3121733" y="2281282"/>
            <a:ext cx="5609115" cy="2012768"/>
            <a:chOff x="300018" y="2838075"/>
            <a:chExt cx="7478820" cy="268369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3" name="Rounded Rectangle 32"/>
            <p:cNvSpPr/>
            <p:nvPr/>
          </p:nvSpPr>
          <p:spPr>
            <a:xfrm>
              <a:off x="300018" y="2838075"/>
              <a:ext cx="2005299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7188" smtClean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endParaRPr lang="en-US" sz="7188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60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7188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endParaRPr lang="en-US" sz="7188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7545385" y="1260700"/>
            <a:ext cx="1158963" cy="6215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vi-VN" sz="7188" smtClean="0">
                <a:solidFill>
                  <a:srgbClr val="009900"/>
                </a:solidFill>
              </a:rPr>
              <a:t>1</a:t>
            </a:r>
            <a:r>
              <a:rPr lang="en-US" sz="7188" smtClean="0">
                <a:solidFill>
                  <a:srgbClr val="009900"/>
                </a:solidFill>
              </a:rPr>
              <a:t>0</a:t>
            </a:r>
            <a:endParaRPr lang="en-US" sz="7188" dirty="0">
              <a:solidFill>
                <a:srgbClr val="00990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433516" y="1260700"/>
            <a:ext cx="1158963" cy="6215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vi-VN" sz="7188" smtClean="0">
                <a:solidFill>
                  <a:srgbClr val="009900"/>
                </a:solidFill>
              </a:rPr>
              <a:t>7</a:t>
            </a:r>
            <a:endParaRPr lang="en-US" sz="7188" dirty="0">
              <a:solidFill>
                <a:srgbClr val="0099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470778" y="1260700"/>
            <a:ext cx="1158963" cy="6215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vi-VN" sz="7188" smtClean="0">
                <a:solidFill>
                  <a:srgbClr val="009900"/>
                </a:solidFill>
              </a:rPr>
              <a:t>0</a:t>
            </a:r>
            <a:endParaRPr lang="en-US" sz="7188" dirty="0">
              <a:solidFill>
                <a:srgbClr val="009900"/>
              </a:solidFill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504" y="4938915"/>
            <a:ext cx="6875496" cy="1050473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3502959" y="-540752"/>
            <a:ext cx="1050607" cy="579067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r>
              <a:rPr lang="en-US" sz="3313">
                <a:solidFill>
                  <a:srgbClr val="FF0000"/>
                </a:solidFill>
              </a:rPr>
              <a:t>Đúng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9236">
            <a:off x="8329402" y="5118879"/>
            <a:ext cx="749216" cy="69054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396598" y="1248075"/>
            <a:ext cx="1480063" cy="6215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vi-VN" sz="7188" smtClean="0">
                <a:solidFill>
                  <a:srgbClr val="FF0000"/>
                </a:solidFill>
              </a:rPr>
              <a:t>0</a:t>
            </a:r>
            <a:endParaRPr lang="en-US" sz="7188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244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802 0.01421 L 0.88663 0.02193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49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7" grpId="0" animBg="1"/>
      <p:bldP spid="37" grpId="1" animBg="1"/>
      <p:bldP spid="38" grpId="0" animBg="1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857250"/>
            <a:ext cx="6858000" cy="51435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126928" y="1515824"/>
            <a:ext cx="5877139" cy="255108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2688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2688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2688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2688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2688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2688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19237" y="3708306"/>
            <a:ext cx="5696378" cy="1454242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3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3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25" y="5031921"/>
            <a:ext cx="914400" cy="9144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307687" y="5309243"/>
            <a:ext cx="5696378" cy="39626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2125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125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125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4" descr="ᐈ Anime animal wallpaper stock pictures, Royalty Free savanna backgrounds |  download on Depositphotos®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802823"/>
            <a:ext cx="6858000" cy="4093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4895850"/>
            <a:ext cx="6875496" cy="105047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838" y="3272525"/>
            <a:ext cx="736156" cy="57155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979" y="4979007"/>
            <a:ext cx="795597" cy="873328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-3107534" y="2993793"/>
            <a:ext cx="5393951" cy="2012768"/>
            <a:chOff x="586904" y="2838075"/>
            <a:chExt cx="7191934" cy="268369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586904" y="2855030"/>
              <a:ext cx="1808566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7188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endParaRPr lang="en-US" sz="7188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60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7188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7188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9" name="Rectangle 38"/>
          <p:cNvSpPr/>
          <p:nvPr/>
        </p:nvSpPr>
        <p:spPr>
          <a:xfrm>
            <a:off x="3470778" y="1217160"/>
            <a:ext cx="1158963" cy="6215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7188" smtClean="0">
                <a:solidFill>
                  <a:srgbClr val="009900"/>
                </a:solidFill>
              </a:rPr>
              <a:t>7</a:t>
            </a:r>
            <a:endParaRPr lang="en-US" sz="7188" dirty="0">
              <a:solidFill>
                <a:srgbClr val="0099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459623" y="1245351"/>
            <a:ext cx="1158963" cy="6215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7188" smtClean="0">
                <a:solidFill>
                  <a:srgbClr val="009900"/>
                </a:solidFill>
              </a:rPr>
              <a:t>4</a:t>
            </a:r>
            <a:endParaRPr lang="en-US" sz="7188" dirty="0">
              <a:solidFill>
                <a:srgbClr val="00990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419112" y="1213587"/>
            <a:ext cx="1158963" cy="6215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vi-VN" sz="7188" smtClean="0">
                <a:solidFill>
                  <a:srgbClr val="009900"/>
                </a:solidFill>
              </a:rPr>
              <a:t>3</a:t>
            </a:r>
            <a:endParaRPr lang="en-US" sz="7188" dirty="0">
              <a:solidFill>
                <a:srgbClr val="0099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474892" y="-714668"/>
            <a:ext cx="1050607" cy="579067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r>
              <a:rPr lang="en-US" sz="3313">
                <a:solidFill>
                  <a:srgbClr val="FF0000"/>
                </a:solidFill>
              </a:rPr>
              <a:t>Đúng</a:t>
            </a:r>
          </a:p>
        </p:txBody>
      </p:sp>
      <p:sp>
        <p:nvSpPr>
          <p:cNvPr id="2" name="Rectangle 1"/>
          <p:cNvSpPr/>
          <p:nvPr/>
        </p:nvSpPr>
        <p:spPr>
          <a:xfrm>
            <a:off x="5350753" y="1210375"/>
            <a:ext cx="1432744" cy="62150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vi-VN" sz="7188">
                <a:solidFill>
                  <a:srgbClr val="FF0000"/>
                </a:solidFill>
              </a:rPr>
              <a:t>3</a:t>
            </a:r>
            <a:endParaRPr lang="en-US" sz="7188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00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382 0.00865 L 0.87083 0.01637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40" grpId="0" animBg="1"/>
      <p:bldP spid="40" grpId="1" animBg="1"/>
      <p:bldP spid="41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>
            <a:extLst>
              <a:ext uri="{FF2B5EF4-FFF2-40B4-BE49-F238E27FC236}">
                <a16:creationId xmlns="" xmlns:a16="http://schemas.microsoft.com/office/drawing/2014/main" id="{5C94FE37-4B82-489C-A86D-FE45A8DF6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4" y="857251"/>
            <a:ext cx="6826937" cy="5059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8843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186" y="1918142"/>
            <a:ext cx="2361631" cy="1549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365" y="4346302"/>
            <a:ext cx="2361631" cy="1592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3" t="31458" r="57130" b="51667"/>
          <a:stretch/>
        </p:blipFill>
        <p:spPr bwMode="auto">
          <a:xfrm>
            <a:off x="1523999" y="1"/>
            <a:ext cx="3048002" cy="1327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3885352" y="537450"/>
            <a:ext cx="5334000" cy="685800"/>
          </a:xfrm>
        </p:spPr>
        <p:txBody>
          <a:bodyPr>
            <a:normAutofit/>
          </a:bodyPr>
          <a:lstStyle/>
          <a:p>
            <a:r>
              <a:rPr lang="en-US" sz="3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0 </a:t>
            </a:r>
            <a:r>
              <a:rPr lang="en-US" sz="3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trừ</a:t>
            </a:r>
            <a:endParaRPr lang="vi-VN" sz="3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1981201" y="1258710"/>
            <a:ext cx="835925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c)</a:t>
            </a:r>
            <a:endParaRPr lang="vi-VN" sz="3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2588524" y="1351169"/>
            <a:ext cx="54102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Vớt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3 con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cá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còn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mấy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cá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vi-VN" sz="2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7348947" y="2238539"/>
            <a:ext cx="1981200" cy="6858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3 – 3 = 0</a:t>
            </a:r>
            <a:endParaRPr lang="vi-VN" sz="30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1981201" y="3712225"/>
            <a:ext cx="835925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d)</a:t>
            </a:r>
            <a:endParaRPr lang="vi-VN" sz="3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2742062" y="3734944"/>
            <a:ext cx="670787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vớt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cá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còn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mấy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cá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vi-VN" sz="2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7238152" y="4736572"/>
            <a:ext cx="1981200" cy="685800"/>
          </a:xfrm>
          <a:prstGeom prst="round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3 – 0 = 3</a:t>
            </a:r>
            <a:endParaRPr lang="vi-VN" sz="30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8836925" y="2278087"/>
            <a:ext cx="457200" cy="606704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vi-VN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8686800" y="4787115"/>
            <a:ext cx="457200" cy="606704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vi-VN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2372614-D1EE-46DF-944B-0B85168B9544}"/>
              </a:ext>
            </a:extLst>
          </p:cNvPr>
          <p:cNvSpPr txBox="1"/>
          <p:nvPr/>
        </p:nvSpPr>
        <p:spPr>
          <a:xfrm>
            <a:off x="2375471" y="3402228"/>
            <a:ext cx="74741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Ghi nhớ</a:t>
            </a:r>
            <a:r>
              <a:rPr lang="en-US" sz="2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Trừ hai số bằng nhau kết quả luôn bằng 0.</a:t>
            </a:r>
          </a:p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 dụ: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4 – 4 = 0         5 - 5 = 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95EAAA7-F754-4E52-8D9D-9AE7D471B1F0}"/>
              </a:ext>
            </a:extLst>
          </p:cNvPr>
          <p:cNvSpPr txBox="1"/>
          <p:nvPr/>
        </p:nvSpPr>
        <p:spPr>
          <a:xfrm>
            <a:off x="2286000" y="5839108"/>
            <a:ext cx="838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70C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Ghi nhớ</a:t>
            </a:r>
            <a:r>
              <a:rPr lang="en-US" sz="2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Lấy một số trừ đi số 0 luôn bằng chính số đó.</a:t>
            </a:r>
          </a:p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 dụ: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4 – 0 = 4         5 - 0 = 5</a:t>
            </a:r>
          </a:p>
        </p:txBody>
      </p:sp>
    </p:spTree>
    <p:extLst>
      <p:ext uri="{BB962C8B-B14F-4D97-AF65-F5344CB8AC3E}">
        <p14:creationId xmlns:p14="http://schemas.microsoft.com/office/powerpoint/2010/main" val="1842702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8" grpId="0"/>
      <p:bldP spid="39" grpId="0" animBg="1"/>
      <p:bldP spid="40" grpId="0"/>
      <p:bldP spid="41" grpId="0"/>
      <p:bldP spid="42" grpId="0" animBg="1"/>
      <p:bldP spid="47" grpId="0" animBg="1"/>
      <p:bldP spid="47" grpId="1" animBg="1"/>
      <p:bldP spid="49" grpId="0" animBg="1"/>
      <p:bldP spid="49" grpId="1" animBg="1"/>
      <p:bldP spid="2" grpId="0"/>
      <p:bldP spid="2" grpId="1"/>
      <p:bldP spid="16" grpId="0"/>
      <p:bldP spid="1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5-Point Star 17">
            <a:hlinkClick r:id="" action="ppaction://noaction"/>
          </p:cNvPr>
          <p:cNvSpPr/>
          <p:nvPr/>
        </p:nvSpPr>
        <p:spPr>
          <a:xfrm>
            <a:off x="10034197" y="1371602"/>
            <a:ext cx="459668" cy="344751"/>
          </a:xfrm>
          <a:prstGeom prst="star5">
            <a:avLst>
              <a:gd name="adj" fmla="val 32376"/>
              <a:gd name="hf" fmla="val 105146"/>
              <a:gd name="vf" fmla="val 110557"/>
            </a:avLst>
          </a:prstGeom>
          <a:solidFill>
            <a:srgbClr val="99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sz="1125"/>
          </a:p>
        </p:txBody>
      </p:sp>
      <p:sp>
        <p:nvSpPr>
          <p:cNvPr id="20" name="5-Point Star 19">
            <a:hlinkClick r:id="" action="ppaction://noaction"/>
          </p:cNvPr>
          <p:cNvSpPr/>
          <p:nvPr/>
        </p:nvSpPr>
        <p:spPr>
          <a:xfrm>
            <a:off x="1548256" y="1371602"/>
            <a:ext cx="644356" cy="483267"/>
          </a:xfrm>
          <a:prstGeom prst="star5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sz="1125"/>
          </a:p>
        </p:txBody>
      </p:sp>
      <p:sp>
        <p:nvSpPr>
          <p:cNvPr id="28" name="5-Point Star 27">
            <a:hlinkClick r:id="" action="ppaction://noaction"/>
          </p:cNvPr>
          <p:cNvSpPr/>
          <p:nvPr/>
        </p:nvSpPr>
        <p:spPr>
          <a:xfrm>
            <a:off x="3124201" y="1371602"/>
            <a:ext cx="644356" cy="483267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sz="1125"/>
          </a:p>
        </p:txBody>
      </p:sp>
      <p:sp>
        <p:nvSpPr>
          <p:cNvPr id="29" name="5-Point Star 28">
            <a:hlinkClick r:id="" action="ppaction://noaction"/>
          </p:cNvPr>
          <p:cNvSpPr/>
          <p:nvPr/>
        </p:nvSpPr>
        <p:spPr>
          <a:xfrm>
            <a:off x="5372102" y="4790544"/>
            <a:ext cx="644356" cy="483267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sz="1125"/>
          </a:p>
        </p:txBody>
      </p:sp>
      <p:sp>
        <p:nvSpPr>
          <p:cNvPr id="30" name="5-Point Star 29">
            <a:hlinkClick r:id="" action="ppaction://noaction"/>
          </p:cNvPr>
          <p:cNvSpPr/>
          <p:nvPr/>
        </p:nvSpPr>
        <p:spPr>
          <a:xfrm>
            <a:off x="7380971" y="1371602"/>
            <a:ext cx="644356" cy="483267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sz="1125"/>
          </a:p>
        </p:txBody>
      </p:sp>
      <p:sp>
        <p:nvSpPr>
          <p:cNvPr id="31" name="5-Point Star 30">
            <a:hlinkClick r:id="" action="ppaction://noaction"/>
          </p:cNvPr>
          <p:cNvSpPr/>
          <p:nvPr/>
        </p:nvSpPr>
        <p:spPr>
          <a:xfrm>
            <a:off x="8991602" y="1371602"/>
            <a:ext cx="644356" cy="483267"/>
          </a:xfrm>
          <a:prstGeom prst="star5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sz="1125"/>
          </a:p>
        </p:txBody>
      </p:sp>
      <p:sp>
        <p:nvSpPr>
          <p:cNvPr id="32" name="Rectangle 31"/>
          <p:cNvSpPr/>
          <p:nvPr/>
        </p:nvSpPr>
        <p:spPr>
          <a:xfrm>
            <a:off x="1456585" y="2457452"/>
            <a:ext cx="9119744" cy="1550551"/>
          </a:xfrm>
          <a:prstGeom prst="rect">
            <a:avLst/>
          </a:prstGeom>
          <a:noFill/>
        </p:spPr>
        <p:txBody>
          <a:bodyPr wrap="square" lIns="68579" tIns="34289" rIns="68579" bIns="34289">
            <a:spAutoFit/>
          </a:bodyPr>
          <a:lstStyle/>
          <a:p>
            <a:pPr algn="ctr"/>
            <a:r>
              <a:rPr lang="en-US" sz="4813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Tiết</a:t>
            </a:r>
            <a:r>
              <a:rPr lang="en-US" sz="4813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 </a:t>
            </a:r>
            <a:r>
              <a:rPr lang="en-US" sz="4813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học</a:t>
            </a:r>
            <a:r>
              <a:rPr lang="en-US" sz="4813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 </a:t>
            </a:r>
            <a:r>
              <a:rPr lang="en-US" sz="4813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đến</a:t>
            </a:r>
            <a:r>
              <a:rPr lang="en-US" sz="4813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 </a:t>
            </a:r>
            <a:r>
              <a:rPr lang="en-US" sz="4813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đây</a:t>
            </a:r>
            <a:r>
              <a:rPr lang="en-US" sz="4813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 </a:t>
            </a:r>
            <a:r>
              <a:rPr lang="en-US" sz="4813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là</a:t>
            </a:r>
            <a:r>
              <a:rPr lang="en-US" sz="4813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 </a:t>
            </a:r>
            <a:r>
              <a:rPr lang="en-US" sz="4813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hết</a:t>
            </a:r>
            <a:r>
              <a:rPr lang="en-US" sz="4813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. </a:t>
            </a:r>
            <a:r>
              <a:rPr lang="en-US" sz="4813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Chúc</a:t>
            </a:r>
            <a:r>
              <a:rPr lang="en-US" sz="4813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 </a:t>
            </a:r>
            <a:r>
              <a:rPr lang="en-US" sz="4813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các</a:t>
            </a:r>
            <a:r>
              <a:rPr lang="en-US" sz="4813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 con </a:t>
            </a:r>
            <a:r>
              <a:rPr lang="en-US" sz="4813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vui</a:t>
            </a:r>
            <a:r>
              <a:rPr lang="en-US" sz="4813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 </a:t>
            </a:r>
            <a:r>
              <a:rPr lang="en-US" sz="4813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vẻ</a:t>
            </a:r>
            <a:endParaRPr lang="en-US" sz="4813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UTM Avo" pitchFamily="18" charset="0"/>
            </a:endParaRPr>
          </a:p>
        </p:txBody>
      </p:sp>
      <p:sp>
        <p:nvSpPr>
          <p:cNvPr id="10" name="5-Point Star 9">
            <a:hlinkClick r:id="" action="ppaction://noaction"/>
          </p:cNvPr>
          <p:cNvSpPr/>
          <p:nvPr/>
        </p:nvSpPr>
        <p:spPr>
          <a:xfrm>
            <a:off x="1870434" y="5029202"/>
            <a:ext cx="644356" cy="483267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sz="1125"/>
          </a:p>
        </p:txBody>
      </p:sp>
      <p:sp>
        <p:nvSpPr>
          <p:cNvPr id="11" name="5-Point Star 10">
            <a:hlinkClick r:id="" action="ppaction://noaction"/>
          </p:cNvPr>
          <p:cNvSpPr/>
          <p:nvPr/>
        </p:nvSpPr>
        <p:spPr>
          <a:xfrm>
            <a:off x="3621268" y="4611384"/>
            <a:ext cx="644356" cy="483267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sz="1125"/>
          </a:p>
        </p:txBody>
      </p:sp>
      <p:sp>
        <p:nvSpPr>
          <p:cNvPr id="12" name="5-Point Star 11">
            <a:hlinkClick r:id="" action="ppaction://noaction"/>
          </p:cNvPr>
          <p:cNvSpPr/>
          <p:nvPr/>
        </p:nvSpPr>
        <p:spPr>
          <a:xfrm>
            <a:off x="8991602" y="4420691"/>
            <a:ext cx="644356" cy="483267"/>
          </a:xfrm>
          <a:prstGeom prst="star5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sz="1125"/>
          </a:p>
        </p:txBody>
      </p:sp>
      <p:sp>
        <p:nvSpPr>
          <p:cNvPr id="13" name="5-Point Star 12">
            <a:hlinkClick r:id="" action="ppaction://noaction"/>
          </p:cNvPr>
          <p:cNvSpPr/>
          <p:nvPr/>
        </p:nvSpPr>
        <p:spPr>
          <a:xfrm>
            <a:off x="7380971" y="4431635"/>
            <a:ext cx="644356" cy="483267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sz="1125"/>
          </a:p>
        </p:txBody>
      </p:sp>
      <p:sp>
        <p:nvSpPr>
          <p:cNvPr id="14" name="5-Point Star 13">
            <a:hlinkClick r:id="" action="ppaction://noaction"/>
          </p:cNvPr>
          <p:cNvSpPr/>
          <p:nvPr/>
        </p:nvSpPr>
        <p:spPr>
          <a:xfrm>
            <a:off x="5694280" y="1371602"/>
            <a:ext cx="644356" cy="483267"/>
          </a:xfrm>
          <a:prstGeom prst="star5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sz="1125"/>
          </a:p>
        </p:txBody>
      </p:sp>
    </p:spTree>
    <p:extLst>
      <p:ext uri="{BB962C8B-B14F-4D97-AF65-F5344CB8AC3E}">
        <p14:creationId xmlns:p14="http://schemas.microsoft.com/office/powerpoint/2010/main" val="5700908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-7.40741E-7 L 0.00027 -0.02338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8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0" grpId="0" animBg="1"/>
      <p:bldP spid="20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>
            <a:extLst>
              <a:ext uri="{FF2B5EF4-FFF2-40B4-BE49-F238E27FC236}">
                <a16:creationId xmlns="" xmlns:a16="http://schemas.microsoft.com/office/drawing/2014/main" id="{EA9FA23A-36B3-4099-9548-31C89C3314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364" y="1465264"/>
            <a:ext cx="3717925" cy="497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0153588-1CB0-41DF-9DD3-638A00F0B5A0}"/>
              </a:ext>
            </a:extLst>
          </p:cNvPr>
          <p:cNvSpPr txBox="1"/>
          <p:nvPr/>
        </p:nvSpPr>
        <p:spPr>
          <a:xfrm>
            <a:off x="5715000" y="152400"/>
            <a:ext cx="3962400" cy="914400"/>
          </a:xfrm>
          <a:prstGeom prst="rect">
            <a:avLst/>
          </a:prstGeom>
          <a:noFill/>
        </p:spPr>
        <p:txBody>
          <a:bodyPr>
            <a:prstTxWarp prst="textCanUp">
              <a:avLst/>
            </a:prstTxWarp>
            <a:spAutoFit/>
          </a:bodyPr>
          <a:lstStyle/>
          <a:p>
            <a:pPr>
              <a:defRPr/>
            </a:pPr>
            <a:r>
              <a:rPr lang="en-US" b="1" kern="0" dirty="0" err="1">
                <a:solidFill>
                  <a:srgbClr val="FF0000"/>
                </a:solidFill>
                <a:latin typeface="UTM Avo" pitchFamily="18" charset="0"/>
              </a:rPr>
              <a:t>Trò</a:t>
            </a:r>
            <a:r>
              <a:rPr lang="en-US" b="1" kern="0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UTM Avo" pitchFamily="18" charset="0"/>
              </a:rPr>
              <a:t>chơi</a:t>
            </a:r>
            <a:r>
              <a:rPr lang="en-US" b="1" kern="0" dirty="0">
                <a:solidFill>
                  <a:srgbClr val="FF0000"/>
                </a:solidFill>
                <a:latin typeface="UTM Avo" pitchFamily="18" charset="0"/>
              </a:rPr>
              <a:t>: </a:t>
            </a:r>
            <a:r>
              <a:rPr lang="en-US" b="1" kern="0" dirty="0" err="1">
                <a:solidFill>
                  <a:srgbClr val="FF0000"/>
                </a:solidFill>
                <a:latin typeface="UTM Avo" pitchFamily="18" charset="0"/>
              </a:rPr>
              <a:t>Hái</a:t>
            </a:r>
            <a:r>
              <a:rPr lang="en-US" b="1" kern="0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UTM Avo" pitchFamily="18" charset="0"/>
              </a:rPr>
              <a:t>táo</a:t>
            </a:r>
            <a:r>
              <a:rPr lang="en-US" b="1" kern="0" dirty="0">
                <a:solidFill>
                  <a:srgbClr val="FF0000"/>
                </a:solidFill>
                <a:latin typeface="UTM Avo" pitchFamily="18" charset="0"/>
              </a:rPr>
              <a:t> </a:t>
            </a:r>
            <a:endParaRPr lang="vi-VN" b="1" kern="0" dirty="0">
              <a:solidFill>
                <a:srgbClr val="FF00FF"/>
              </a:solidFill>
              <a:latin typeface="Arial" charset="0"/>
            </a:endParaRPr>
          </a:p>
        </p:txBody>
      </p:sp>
      <p:pic>
        <p:nvPicPr>
          <p:cNvPr id="4" name="tao 1" descr="A close up of a logo&#10;&#10;Description automatically generated">
            <a:extLst>
              <a:ext uri="{FF2B5EF4-FFF2-40B4-BE49-F238E27FC236}">
                <a16:creationId xmlns="" xmlns:a16="http://schemas.microsoft.com/office/drawing/2014/main" id="{351E0DCA-D679-45FC-9BF3-024969E82D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209801"/>
            <a:ext cx="825500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tao 1" descr="A close up of a logo&#10;&#10;Description automatically generated">
            <a:extLst>
              <a:ext uri="{FF2B5EF4-FFF2-40B4-BE49-F238E27FC236}">
                <a16:creationId xmlns="" xmlns:a16="http://schemas.microsoft.com/office/drawing/2014/main" id="{B0281705-DDB5-4ACA-8B66-72A51D3996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9975" y="1905000"/>
            <a:ext cx="825500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tao 1" descr="A close up of a logo&#10;&#10;Description automatically generated">
            <a:extLst>
              <a:ext uri="{FF2B5EF4-FFF2-40B4-BE49-F238E27FC236}">
                <a16:creationId xmlns="" xmlns:a16="http://schemas.microsoft.com/office/drawing/2014/main" id="{B39AD9F0-5FD2-44D5-9A6D-6B4B173A27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912" y="3117851"/>
            <a:ext cx="825500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tao 1" descr="A close up of a logo&#10;&#10;Description automatically generated">
            <a:extLst>
              <a:ext uri="{FF2B5EF4-FFF2-40B4-BE49-F238E27FC236}">
                <a16:creationId xmlns="" xmlns:a16="http://schemas.microsoft.com/office/drawing/2014/main" id="{DD646A3D-38F6-424B-81B6-13E3FCB9BB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00" y="2566989"/>
            <a:ext cx="825500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6">
            <a:extLst>
              <a:ext uri="{FF2B5EF4-FFF2-40B4-BE49-F238E27FC236}">
                <a16:creationId xmlns="" xmlns:a16="http://schemas.microsoft.com/office/drawing/2014/main" id="{CEF7F1DC-C69E-4C13-B125-082EF1BB1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489" y="2116138"/>
            <a:ext cx="885825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3">
            <a:extLst>
              <a:ext uri="{FF2B5EF4-FFF2-40B4-BE49-F238E27FC236}">
                <a16:creationId xmlns="" xmlns:a16="http://schemas.microsoft.com/office/drawing/2014/main" id="{9C9420A9-D5C8-431B-A466-80B26965F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688" y="5257800"/>
            <a:ext cx="493712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6">
            <a:extLst>
              <a:ext uri="{FF2B5EF4-FFF2-40B4-BE49-F238E27FC236}">
                <a16:creationId xmlns="" xmlns:a16="http://schemas.microsoft.com/office/drawing/2014/main" id="{4218D3B0-570E-45F5-948E-42414DE27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7163" y="6904038"/>
            <a:ext cx="884238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CE1FAF90-9B21-4090-84A6-8CD40577FCF8}"/>
              </a:ext>
            </a:extLst>
          </p:cNvPr>
          <p:cNvSpPr/>
          <p:nvPr/>
        </p:nvSpPr>
        <p:spPr>
          <a:xfrm>
            <a:off x="2300288" y="1065214"/>
            <a:ext cx="3744912" cy="119062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6600" b="1" dirty="0">
                <a:solidFill>
                  <a:srgbClr val="00B050"/>
                </a:solidFill>
              </a:rPr>
              <a:t>6</a:t>
            </a:r>
            <a:r>
              <a:rPr lang="en-US" sz="6600" b="1">
                <a:solidFill>
                  <a:srgbClr val="00B050"/>
                </a:solidFill>
              </a:rPr>
              <a:t> </a:t>
            </a:r>
            <a:r>
              <a:rPr lang="en-US" sz="6600" b="1" dirty="0">
                <a:solidFill>
                  <a:srgbClr val="00B050"/>
                </a:solidFill>
              </a:rPr>
              <a:t>- 2 =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C682A69-DA91-40BA-8153-6DC0D217AF7F}"/>
              </a:ext>
            </a:extLst>
          </p:cNvPr>
          <p:cNvSpPr/>
          <p:nvPr/>
        </p:nvSpPr>
        <p:spPr>
          <a:xfrm>
            <a:off x="5110163" y="1057276"/>
            <a:ext cx="889000" cy="115252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b="1" dirty="0">
                <a:solidFill>
                  <a:srgbClr val="00B050"/>
                </a:solidFill>
              </a:rPr>
              <a:t>4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4676FD77-A87F-46D0-88D4-0B70CC8B7BB1}"/>
              </a:ext>
            </a:extLst>
          </p:cNvPr>
          <p:cNvSpPr/>
          <p:nvPr/>
        </p:nvSpPr>
        <p:spPr>
          <a:xfrm>
            <a:off x="2305050" y="2468564"/>
            <a:ext cx="3760788" cy="11715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6000" b="1">
                <a:solidFill>
                  <a:srgbClr val="FF0000"/>
                </a:solidFill>
              </a:rPr>
              <a:t> </a:t>
            </a:r>
            <a:r>
              <a:rPr lang="en-US" sz="6600" b="1" dirty="0">
                <a:solidFill>
                  <a:srgbClr val="00B050"/>
                </a:solidFill>
              </a:rPr>
              <a:t>9</a:t>
            </a:r>
            <a:r>
              <a:rPr lang="en-US" sz="6600" b="1">
                <a:solidFill>
                  <a:srgbClr val="00B050"/>
                </a:solidFill>
              </a:rPr>
              <a:t> </a:t>
            </a:r>
            <a:r>
              <a:rPr lang="en-US" sz="6600" b="1" dirty="0">
                <a:solidFill>
                  <a:srgbClr val="00B050"/>
                </a:solidFill>
              </a:rPr>
              <a:t>- 1 =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0E2030B9-EEFC-40DD-AA42-3C48D8FCF256}"/>
              </a:ext>
            </a:extLst>
          </p:cNvPr>
          <p:cNvSpPr/>
          <p:nvPr/>
        </p:nvSpPr>
        <p:spPr>
          <a:xfrm>
            <a:off x="5126039" y="2435226"/>
            <a:ext cx="873125" cy="115252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b="1" dirty="0">
                <a:solidFill>
                  <a:srgbClr val="00B050"/>
                </a:solidFill>
              </a:rPr>
              <a:t>8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53EA0220-31AF-4E4B-899B-85B56B6D55E3}"/>
              </a:ext>
            </a:extLst>
          </p:cNvPr>
          <p:cNvSpPr/>
          <p:nvPr/>
        </p:nvSpPr>
        <p:spPr>
          <a:xfrm>
            <a:off x="2371725" y="5257800"/>
            <a:ext cx="3702050" cy="11811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6600" b="1">
                <a:solidFill>
                  <a:srgbClr val="00B050"/>
                </a:solidFill>
              </a:rPr>
              <a:t>10 - 5 </a:t>
            </a:r>
            <a:r>
              <a:rPr lang="en-US" sz="6600" b="1" dirty="0">
                <a:solidFill>
                  <a:srgbClr val="00B050"/>
                </a:solidFill>
              </a:rPr>
              <a:t>=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85EEC4EF-1287-482E-8FA1-4B77CF9E647A}"/>
              </a:ext>
            </a:extLst>
          </p:cNvPr>
          <p:cNvSpPr/>
          <p:nvPr/>
        </p:nvSpPr>
        <p:spPr>
          <a:xfrm>
            <a:off x="5126038" y="5257800"/>
            <a:ext cx="919162" cy="11811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b="1" dirty="0">
                <a:solidFill>
                  <a:srgbClr val="00B050"/>
                </a:solidFill>
              </a:rPr>
              <a:t>5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7B8029A1-592D-4E53-AEC7-DE2679EE17BE}"/>
              </a:ext>
            </a:extLst>
          </p:cNvPr>
          <p:cNvSpPr/>
          <p:nvPr/>
        </p:nvSpPr>
        <p:spPr>
          <a:xfrm>
            <a:off x="2351089" y="3824288"/>
            <a:ext cx="3722687" cy="117316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6600" b="1">
                <a:solidFill>
                  <a:srgbClr val="00B050"/>
                </a:solidFill>
              </a:rPr>
              <a:t>10 - 2 </a:t>
            </a:r>
            <a:r>
              <a:rPr lang="en-US" sz="6600" b="1" dirty="0">
                <a:solidFill>
                  <a:srgbClr val="00B050"/>
                </a:solidFill>
              </a:rPr>
              <a:t>=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0D82CC79-F1CB-4624-8F71-85C44A304D4A}"/>
              </a:ext>
            </a:extLst>
          </p:cNvPr>
          <p:cNvSpPr/>
          <p:nvPr/>
        </p:nvSpPr>
        <p:spPr>
          <a:xfrm>
            <a:off x="5143501" y="3848101"/>
            <a:ext cx="930275" cy="11715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b="1" dirty="0">
                <a:solidFill>
                  <a:srgbClr val="00B050"/>
                </a:solidFill>
              </a:rPr>
              <a:t>8</a:t>
            </a:r>
          </a:p>
        </p:txBody>
      </p:sp>
      <p:pic>
        <p:nvPicPr>
          <p:cNvPr id="19" name="Picture 7" descr="C:\Users\WIN7\Desktop\clap.gif">
            <a:extLst>
              <a:ext uri="{FF2B5EF4-FFF2-40B4-BE49-F238E27FC236}">
                <a16:creationId xmlns="" xmlns:a16="http://schemas.microsoft.com/office/drawing/2014/main" id="{6EF97B52-544C-476C-8AFE-DED7C3DBA6F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1" y="3048001"/>
            <a:ext cx="1000125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CD085A9-1CC4-47CF-8AD3-F9FF8501ED88}"/>
              </a:ext>
            </a:extLst>
          </p:cNvPr>
          <p:cNvSpPr txBox="1"/>
          <p:nvPr/>
        </p:nvSpPr>
        <p:spPr>
          <a:xfrm>
            <a:off x="2371725" y="381000"/>
            <a:ext cx="25891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UTM Avo"/>
              </a:rPr>
              <a:t>1. Khởi động</a:t>
            </a:r>
            <a:r>
              <a:rPr lang="en-US">
                <a:solidFill>
                  <a:srgbClr val="0070C0"/>
                </a:solidFill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3" dur="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1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8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  <p:bldP spid="18" grpId="0" animBg="1"/>
      <p:bldP spid="17" grpId="0" animBg="1"/>
      <p:bldP spid="21" grpId="0" animBg="1"/>
      <p:bldP spid="22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768" y="5247052"/>
            <a:ext cx="2285432" cy="1499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3062786"/>
            <a:ext cx="2247900" cy="1550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3" t="31458" r="57130" b="51667"/>
          <a:stretch/>
        </p:blipFill>
        <p:spPr bwMode="auto">
          <a:xfrm>
            <a:off x="1523999" y="1"/>
            <a:ext cx="4343401" cy="1891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3810000" y="1600200"/>
            <a:ext cx="5334000" cy="685800"/>
          </a:xfrm>
        </p:spPr>
        <p:txBody>
          <a:bodyPr>
            <a:normAutofit/>
          </a:bodyPr>
          <a:lstStyle/>
          <a:p>
            <a:r>
              <a:rPr lang="en-US" sz="3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0 </a:t>
            </a:r>
            <a:r>
              <a:rPr lang="en-US" sz="3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trừ</a:t>
            </a:r>
            <a:endParaRPr lang="vi-VN" sz="3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1907276" y="2362200"/>
            <a:ext cx="835925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a)</a:t>
            </a:r>
            <a:endParaRPr lang="vi-VN" sz="3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2590800" y="2376985"/>
            <a:ext cx="54102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Vớt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1 con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cá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còn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mấy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cá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vi-VN" sz="2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7315200" y="3429497"/>
            <a:ext cx="1981200" cy="685800"/>
          </a:xfrm>
          <a:prstGeom prst="round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3 – 1 = 2</a:t>
            </a:r>
            <a:endParaRPr lang="vi-VN" sz="30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1905001" y="4503284"/>
            <a:ext cx="835925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b)</a:t>
            </a:r>
            <a:endParaRPr lang="vi-VN" sz="3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2588525" y="4518069"/>
            <a:ext cx="54102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Vớt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2 con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cá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còn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mấy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cá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vi-VN" sz="2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7312925" y="5570581"/>
            <a:ext cx="1981200" cy="685800"/>
          </a:xfrm>
          <a:prstGeom prst="roundRect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3 – 2 = 1</a:t>
            </a:r>
            <a:endParaRPr lang="vi-VN" sz="30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798256" y="3477904"/>
            <a:ext cx="457200" cy="606704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vi-VN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773236" y="5622878"/>
            <a:ext cx="457200" cy="606704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vi-VN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681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8" grpId="0"/>
      <p:bldP spid="39" grpId="0" animBg="1"/>
      <p:bldP spid="40" grpId="0"/>
      <p:bldP spid="41" grpId="0"/>
      <p:bldP spid="42" grpId="0" animBg="1"/>
      <p:bldP spid="12" grpId="0" animBg="1"/>
      <p:bldP spid="12" grpId="1" animBg="1"/>
      <p:bldP spid="13" grpId="0" animBg="1"/>
      <p:bldP spid="1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186" y="1918142"/>
            <a:ext cx="2361631" cy="1549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365" y="4346302"/>
            <a:ext cx="2361631" cy="1592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3" t="31458" r="57130" b="51667"/>
          <a:stretch/>
        </p:blipFill>
        <p:spPr bwMode="auto">
          <a:xfrm>
            <a:off x="1523999" y="1"/>
            <a:ext cx="3048002" cy="1327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3885352" y="537450"/>
            <a:ext cx="5334000" cy="685800"/>
          </a:xfrm>
        </p:spPr>
        <p:txBody>
          <a:bodyPr>
            <a:normAutofit/>
          </a:bodyPr>
          <a:lstStyle/>
          <a:p>
            <a:r>
              <a:rPr lang="en-US" sz="3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0 </a:t>
            </a:r>
            <a:r>
              <a:rPr lang="en-US" sz="3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trừ</a:t>
            </a:r>
            <a:endParaRPr lang="vi-VN" sz="3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1981201" y="1258710"/>
            <a:ext cx="835925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c)</a:t>
            </a:r>
            <a:endParaRPr lang="vi-VN" sz="3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2588524" y="1351169"/>
            <a:ext cx="54102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Vớt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3 con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cá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còn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mấy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cá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vi-VN" sz="2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7348947" y="2238539"/>
            <a:ext cx="1981200" cy="6858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3 – 3 = 0</a:t>
            </a:r>
            <a:endParaRPr lang="vi-VN" sz="30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1981201" y="3712225"/>
            <a:ext cx="835925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d)</a:t>
            </a:r>
            <a:endParaRPr lang="vi-VN" sz="3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2742062" y="3734944"/>
            <a:ext cx="670787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vớt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cá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còn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mấy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cá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vi-VN" sz="2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7238152" y="4736572"/>
            <a:ext cx="1981200" cy="685800"/>
          </a:xfrm>
          <a:prstGeom prst="round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3 – 0 = 3</a:t>
            </a:r>
            <a:endParaRPr lang="vi-VN" sz="30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8836925" y="2278087"/>
            <a:ext cx="457200" cy="606704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vi-VN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8686800" y="4787115"/>
            <a:ext cx="457200" cy="606704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vi-VN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2372614-D1EE-46DF-944B-0B85168B9544}"/>
              </a:ext>
            </a:extLst>
          </p:cNvPr>
          <p:cNvSpPr txBox="1"/>
          <p:nvPr/>
        </p:nvSpPr>
        <p:spPr>
          <a:xfrm>
            <a:off x="2375471" y="3402228"/>
            <a:ext cx="71449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Ghi nhớ</a:t>
            </a:r>
            <a:r>
              <a:rPr lang="en-US" sz="2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4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nào trừ đi chính nó thì</a:t>
            </a:r>
            <a:r>
              <a:rPr lang="en-US" sz="24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quả </a:t>
            </a:r>
            <a:r>
              <a:rPr lang="en-US" sz="24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 </a:t>
            </a:r>
            <a:r>
              <a:rPr lang="en-US" sz="2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</a:t>
            </a:r>
          </a:p>
          <a:p>
            <a:pPr algn="ctr"/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95EAAA7-F754-4E52-8D9D-9AE7D471B1F0}"/>
              </a:ext>
            </a:extLst>
          </p:cNvPr>
          <p:cNvSpPr txBox="1"/>
          <p:nvPr/>
        </p:nvSpPr>
        <p:spPr>
          <a:xfrm>
            <a:off x="2286000" y="5839108"/>
            <a:ext cx="838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70C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Ghi nhớ</a:t>
            </a:r>
            <a:r>
              <a:rPr lang="en-US" sz="2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4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nào trừ đi 0 thì kết quả bằng chính số đó</a:t>
            </a:r>
            <a:r>
              <a:rPr lang="en-US" sz="24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78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8" grpId="0"/>
      <p:bldP spid="39" grpId="0" animBg="1"/>
      <p:bldP spid="40" grpId="0"/>
      <p:bldP spid="41" grpId="0"/>
      <p:bldP spid="42" grpId="0" animBg="1"/>
      <p:bldP spid="47" grpId="0" animBg="1"/>
      <p:bldP spid="47" grpId="1" animBg="1"/>
      <p:bldP spid="49" grpId="0" animBg="1"/>
      <p:bldP spid="49" grpId="1" animBg="1"/>
      <p:bldP spid="2" grpId="0"/>
      <p:bldP spid="2" grpId="1"/>
      <p:bldP spid="16" grpId="0"/>
      <p:bldP spid="1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0610"/>
            <a:ext cx="4328834" cy="1728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1927715" y="1983216"/>
            <a:ext cx="977554" cy="912384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1</a:t>
            </a:r>
            <a:endParaRPr lang="vi-VN" sz="5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061648" y="2182050"/>
            <a:ext cx="22557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nhẩm</a:t>
            </a:r>
            <a:endParaRPr lang="vi-VN" sz="32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97309" y="3224055"/>
            <a:ext cx="676178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5 – 0 	4 – 0 	3 – 0 	2 – 0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6 – 6 	7 – 7		4 – 4 	9 – 9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5 + 0	0 + 4	3 + 0	0 + 2 </a:t>
            </a:r>
            <a:endParaRPr lang="vi-VN" sz="3200" b="1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690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21464C-1CBA-4CB8-80A6-9DED2FE65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00FF"/>
                </a:solidFill>
                <a:latin typeface="UTM Avo"/>
              </a:rPr>
              <a:t>ĐỐ BẠN!!!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29C2726-9CF1-4B6F-926C-8ED1026CDD20}"/>
              </a:ext>
            </a:extLst>
          </p:cNvPr>
          <p:cNvSpPr txBox="1"/>
          <p:nvPr/>
        </p:nvSpPr>
        <p:spPr>
          <a:xfrm>
            <a:off x="2098964" y="1683512"/>
            <a:ext cx="853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5 – 0 	  4 – 0 	   3 – 0 	     2 – 0 </a:t>
            </a:r>
          </a:p>
          <a:p>
            <a:endParaRPr lang="en-US" sz="140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4A7E1D0-53B6-4418-8EB3-5377232476D3}"/>
              </a:ext>
            </a:extLst>
          </p:cNvPr>
          <p:cNvSpPr txBox="1"/>
          <p:nvPr/>
        </p:nvSpPr>
        <p:spPr>
          <a:xfrm>
            <a:off x="3048001" y="1683511"/>
            <a:ext cx="65915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/>
              <a:t>= 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B990E35-9BF8-4C9D-BBD4-0481AB4620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179" y="46671"/>
            <a:ext cx="1597375" cy="15989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9903048-7ADF-4CE8-83D5-FD5D27640DAD}"/>
              </a:ext>
            </a:extLst>
          </p:cNvPr>
          <p:cNvSpPr txBox="1"/>
          <p:nvPr/>
        </p:nvSpPr>
        <p:spPr>
          <a:xfrm>
            <a:off x="7020790" y="1686466"/>
            <a:ext cx="65915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/>
              <a:t>= 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E3BA80A-7AEC-4170-B94D-09096D1F4886}"/>
              </a:ext>
            </a:extLst>
          </p:cNvPr>
          <p:cNvSpPr txBox="1"/>
          <p:nvPr/>
        </p:nvSpPr>
        <p:spPr>
          <a:xfrm>
            <a:off x="9052522" y="1683511"/>
            <a:ext cx="65915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/>
              <a:t>= 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1063A4C-6EDD-4BC4-A83E-C38334CD511A}"/>
              </a:ext>
            </a:extLst>
          </p:cNvPr>
          <p:cNvSpPr txBox="1"/>
          <p:nvPr/>
        </p:nvSpPr>
        <p:spPr>
          <a:xfrm>
            <a:off x="5058951" y="1669840"/>
            <a:ext cx="65915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/>
              <a:t>= 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5E2AD94-E47D-4E53-84BD-2A76FE7E471C}"/>
              </a:ext>
            </a:extLst>
          </p:cNvPr>
          <p:cNvSpPr txBox="1"/>
          <p:nvPr/>
        </p:nvSpPr>
        <p:spPr>
          <a:xfrm>
            <a:off x="1828800" y="3124201"/>
            <a:ext cx="7882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  6 – 6 	    7 – 7	      4 – 4 	        9 – 9</a:t>
            </a:r>
          </a:p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C8862AE-7DB5-4B93-9C57-29CC1EF80AF4}"/>
              </a:ext>
            </a:extLst>
          </p:cNvPr>
          <p:cNvSpPr txBox="1"/>
          <p:nvPr/>
        </p:nvSpPr>
        <p:spPr>
          <a:xfrm>
            <a:off x="3048001" y="3152001"/>
            <a:ext cx="65915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/>
              <a:t>= 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11491FA2-90ED-48BE-87AC-75BAFDBB9D4E}"/>
              </a:ext>
            </a:extLst>
          </p:cNvPr>
          <p:cNvSpPr txBox="1"/>
          <p:nvPr/>
        </p:nvSpPr>
        <p:spPr>
          <a:xfrm>
            <a:off x="5046781" y="3152439"/>
            <a:ext cx="65915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/>
              <a:t>= 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19859CD-6F7C-4EB6-BE43-2AED586C2768}"/>
              </a:ext>
            </a:extLst>
          </p:cNvPr>
          <p:cNvSpPr txBox="1"/>
          <p:nvPr/>
        </p:nvSpPr>
        <p:spPr>
          <a:xfrm>
            <a:off x="7049651" y="3146806"/>
            <a:ext cx="65915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/>
              <a:t>= 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A72CC18-98AD-49E3-A45B-6447BF66E14C}"/>
              </a:ext>
            </a:extLst>
          </p:cNvPr>
          <p:cNvSpPr txBox="1"/>
          <p:nvPr/>
        </p:nvSpPr>
        <p:spPr>
          <a:xfrm>
            <a:off x="9052522" y="3124200"/>
            <a:ext cx="65915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/>
              <a:t>= 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4DAE9F3-97EF-41C7-8490-B8A3B7AC1669}"/>
              </a:ext>
            </a:extLst>
          </p:cNvPr>
          <p:cNvSpPr txBox="1"/>
          <p:nvPr/>
        </p:nvSpPr>
        <p:spPr>
          <a:xfrm>
            <a:off x="2098964" y="4419601"/>
            <a:ext cx="77308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5 + 0		 0 + 4	    3 + 0	      0 + 2 </a:t>
            </a:r>
            <a:endParaRPr lang="vi-VN" sz="3000" b="1">
              <a:solidFill>
                <a:srgbClr val="0066FF"/>
              </a:solidFill>
            </a:endParaRPr>
          </a:p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995A95A9-8E19-4AA3-AB95-DF331373FF27}"/>
              </a:ext>
            </a:extLst>
          </p:cNvPr>
          <p:cNvSpPr txBox="1"/>
          <p:nvPr/>
        </p:nvSpPr>
        <p:spPr>
          <a:xfrm>
            <a:off x="3072939" y="4447401"/>
            <a:ext cx="65915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/>
              <a:t>= 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662F679D-C2FE-41A1-B7CB-01D4B64E22D3}"/>
              </a:ext>
            </a:extLst>
          </p:cNvPr>
          <p:cNvSpPr txBox="1"/>
          <p:nvPr/>
        </p:nvSpPr>
        <p:spPr>
          <a:xfrm>
            <a:off x="5054539" y="4447401"/>
            <a:ext cx="65915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/>
              <a:t>= 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FD835C99-704C-4E50-B043-A1209FF39511}"/>
              </a:ext>
            </a:extLst>
          </p:cNvPr>
          <p:cNvSpPr txBox="1"/>
          <p:nvPr/>
        </p:nvSpPr>
        <p:spPr>
          <a:xfrm>
            <a:off x="7112592" y="4442206"/>
            <a:ext cx="65915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/>
              <a:t>= 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143CCE3E-BD5F-47E4-B377-45D37ADB0C0D}"/>
              </a:ext>
            </a:extLst>
          </p:cNvPr>
          <p:cNvSpPr txBox="1"/>
          <p:nvPr/>
        </p:nvSpPr>
        <p:spPr>
          <a:xfrm>
            <a:off x="9220201" y="4419600"/>
            <a:ext cx="65915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/>
              <a:t>= 2</a:t>
            </a:r>
          </a:p>
        </p:txBody>
      </p:sp>
    </p:spTree>
    <p:extLst>
      <p:ext uri="{BB962C8B-B14F-4D97-AF65-F5344CB8AC3E}">
        <p14:creationId xmlns:p14="http://schemas.microsoft.com/office/powerpoint/2010/main" val="377078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3" grpId="0"/>
      <p:bldP spid="11" grpId="0"/>
      <p:bldP spid="12" grpId="0"/>
      <p:bldP spid="13" grpId="0"/>
      <p:bldP spid="14" grpId="0"/>
      <p:bldP spid="4" grpId="0"/>
      <p:bldP spid="15" grpId="0"/>
      <p:bldP spid="16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927715" y="685800"/>
            <a:ext cx="977554" cy="912384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2</a:t>
            </a:r>
            <a:endParaRPr lang="vi-VN" sz="5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061649" y="884634"/>
            <a:ext cx="71000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vi-VN" sz="3200" b="1" dirty="0">
              <a:solidFill>
                <a:srgbClr val="002060"/>
              </a:solidFill>
            </a:endParaRPr>
          </a:p>
        </p:txBody>
      </p:sp>
      <p:sp>
        <p:nvSpPr>
          <p:cNvPr id="2" name="Cloud 1"/>
          <p:cNvSpPr/>
          <p:nvPr/>
        </p:nvSpPr>
        <p:spPr>
          <a:xfrm>
            <a:off x="1752600" y="2286000"/>
            <a:ext cx="1905000" cy="1143000"/>
          </a:xfrm>
          <a:prstGeom prst="cloud">
            <a:avLst/>
          </a:prstGeom>
          <a:solidFill>
            <a:srgbClr val="99CCFF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7 – 4 </a:t>
            </a:r>
            <a:endParaRPr lang="vi-VN" sz="3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Cloud 8"/>
          <p:cNvSpPr/>
          <p:nvPr/>
        </p:nvSpPr>
        <p:spPr>
          <a:xfrm>
            <a:off x="3986852" y="2286000"/>
            <a:ext cx="1905000" cy="1143000"/>
          </a:xfrm>
          <a:prstGeom prst="cloud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 – 5 </a:t>
            </a:r>
            <a:endParaRPr lang="vi-VN" sz="3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Cloud 12"/>
          <p:cNvSpPr/>
          <p:nvPr/>
        </p:nvSpPr>
        <p:spPr>
          <a:xfrm>
            <a:off x="6221104" y="2286000"/>
            <a:ext cx="1905000" cy="1143000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7 – 0 </a:t>
            </a:r>
            <a:endParaRPr lang="vi-VN" sz="3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Cloud 14"/>
          <p:cNvSpPr/>
          <p:nvPr/>
        </p:nvSpPr>
        <p:spPr>
          <a:xfrm>
            <a:off x="8455356" y="2286000"/>
            <a:ext cx="1905000" cy="1143000"/>
          </a:xfrm>
          <a:prstGeom prst="cloud">
            <a:avLst/>
          </a:prstGeom>
          <a:solidFill>
            <a:srgbClr val="FFCCCC"/>
          </a:solidFill>
          <a:ln w="19050"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 – 0 </a:t>
            </a:r>
            <a:endParaRPr lang="vi-VN" sz="3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Cloud 15"/>
          <p:cNvSpPr/>
          <p:nvPr/>
        </p:nvSpPr>
        <p:spPr>
          <a:xfrm>
            <a:off x="1752600" y="4343400"/>
            <a:ext cx="1905000" cy="1143000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 – 3 </a:t>
            </a:r>
            <a:endParaRPr lang="vi-VN" sz="3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Cloud 16"/>
          <p:cNvSpPr/>
          <p:nvPr/>
        </p:nvSpPr>
        <p:spPr>
          <a:xfrm>
            <a:off x="3986852" y="4343400"/>
            <a:ext cx="1905000" cy="1143000"/>
          </a:xfrm>
          <a:prstGeom prst="cloud">
            <a:avLst/>
          </a:prstGeom>
          <a:solidFill>
            <a:srgbClr val="FFCCCC"/>
          </a:solidFill>
          <a:ln w="19050"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 – 0</a:t>
            </a:r>
            <a:endParaRPr lang="vi-VN" sz="3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Cloud 17"/>
          <p:cNvSpPr/>
          <p:nvPr/>
        </p:nvSpPr>
        <p:spPr>
          <a:xfrm>
            <a:off x="6221104" y="4343400"/>
            <a:ext cx="1905000" cy="1143000"/>
          </a:xfrm>
          <a:prstGeom prst="cloud">
            <a:avLst/>
          </a:prstGeom>
          <a:solidFill>
            <a:srgbClr val="99CCFF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 – 2 </a:t>
            </a:r>
            <a:endParaRPr lang="vi-VN" sz="3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Cloud 18"/>
          <p:cNvSpPr/>
          <p:nvPr/>
        </p:nvSpPr>
        <p:spPr>
          <a:xfrm>
            <a:off x="8455356" y="4343400"/>
            <a:ext cx="1905000" cy="1143000"/>
          </a:xfrm>
          <a:prstGeom prst="cloud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9 – 2</a:t>
            </a:r>
            <a:endParaRPr lang="vi-VN" sz="3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" name="Straight Connector 3"/>
          <p:cNvCxnSpPr>
            <a:stCxn id="2" idx="1"/>
            <a:endCxn id="17" idx="3"/>
          </p:cNvCxnSpPr>
          <p:nvPr/>
        </p:nvCxnSpPr>
        <p:spPr>
          <a:xfrm>
            <a:off x="2705100" y="3427784"/>
            <a:ext cx="2234252" cy="980969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endCxn id="16" idx="3"/>
          </p:cNvCxnSpPr>
          <p:nvPr/>
        </p:nvCxnSpPr>
        <p:spPr>
          <a:xfrm flipH="1">
            <a:off x="2705100" y="3429000"/>
            <a:ext cx="2234252" cy="979752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9" idx="3"/>
          </p:cNvCxnSpPr>
          <p:nvPr/>
        </p:nvCxnSpPr>
        <p:spPr>
          <a:xfrm flipH="1" flipV="1">
            <a:off x="7170064" y="3429000"/>
            <a:ext cx="2237792" cy="979752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5" idx="1"/>
            <a:endCxn id="18" idx="3"/>
          </p:cNvCxnSpPr>
          <p:nvPr/>
        </p:nvCxnSpPr>
        <p:spPr>
          <a:xfrm flipH="1">
            <a:off x="7173604" y="3427784"/>
            <a:ext cx="2234252" cy="980969"/>
          </a:xfrm>
          <a:prstGeom prst="line">
            <a:avLst/>
          </a:prstGeom>
          <a:ln w="28575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029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927715" y="685800"/>
            <a:ext cx="977554" cy="912384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3</a:t>
            </a:r>
            <a:endParaRPr lang="vi-VN" sz="5400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2968391" y="797768"/>
            <a:ext cx="1025856" cy="704418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Số</a:t>
            </a:r>
            <a:endParaRPr lang="vi-VN" sz="30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111391" y="809747"/>
            <a:ext cx="45878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>
                <a:latin typeface="Arial" pitchFamily="34" charset="0"/>
                <a:cs typeface="Arial" pitchFamily="34" charset="0"/>
              </a:rPr>
              <a:t>?</a:t>
            </a:r>
            <a:endParaRPr lang="vi-VN" sz="35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828800"/>
            <a:ext cx="8129034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10402" y="5623034"/>
            <a:ext cx="362600" cy="4770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vi-VN" sz="25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32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=""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4978766" y="1403512"/>
            <a:ext cx="1023386" cy="9775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890069F-5254-4252-A9C8-7E6F7DA67511}"/>
              </a:ext>
            </a:extLst>
          </p:cNvPr>
          <p:cNvSpPr txBox="1"/>
          <p:nvPr/>
        </p:nvSpPr>
        <p:spPr>
          <a:xfrm>
            <a:off x="4343400" y="464404"/>
            <a:ext cx="3657600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FF0000"/>
                </a:solidFill>
              </a:rPr>
              <a:t>VẬN DỤNG</a:t>
            </a:r>
            <a:r>
              <a:rPr lang="en-US" sz="320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178227C-E317-47AD-AA37-1621D292DB76}"/>
              </a:ext>
            </a:extLst>
          </p:cNvPr>
          <p:cNvSpPr txBox="1"/>
          <p:nvPr/>
        </p:nvSpPr>
        <p:spPr>
          <a:xfrm>
            <a:off x="2971800" y="2438400"/>
            <a:ext cx="6558488" cy="1097280"/>
          </a:xfrm>
          <a:prstGeom prst="rect">
            <a:avLst/>
          </a:prstGeom>
          <a:noFill/>
        </p:spPr>
        <p:txBody>
          <a:bodyPr wrap="square" lIns="146300" tIns="73150" rIns="146300" bIns="73150" numCol="1" rtlCol="0">
            <a:prstTxWarp prst="textCanUp">
              <a:avLst/>
            </a:prstTxWarp>
            <a:spAutoFit/>
          </a:bodyPr>
          <a:lstStyle/>
          <a:p>
            <a:pPr defTabSz="1463004">
              <a:defRPr/>
            </a:pPr>
            <a:r>
              <a:rPr lang="en-US" sz="4800" b="1" kern="0" dirty="0">
                <a:solidFill>
                  <a:srgbClr val="FF00FF"/>
                </a:solidFill>
              </a:rPr>
              <a:t>TRÒ CHƠI</a:t>
            </a:r>
            <a:endParaRPr lang="vi-VN" sz="4800" b="1" kern="0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00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</TotalTime>
  <Words>646</Words>
  <Application>Microsoft Office PowerPoint</Application>
  <PresentationFormat>Widescreen</PresentationFormat>
  <Paragraphs>140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.VnAvant</vt:lpstr>
      <vt:lpstr>.VnAvantH</vt:lpstr>
      <vt:lpstr>Arial</vt:lpstr>
      <vt:lpstr>Calibri</vt:lpstr>
      <vt:lpstr>HP-087</vt:lpstr>
      <vt:lpstr>Times New Roman</vt:lpstr>
      <vt:lpstr>UTM Avo</vt:lpstr>
      <vt:lpstr>Office Theme</vt:lpstr>
      <vt:lpstr>PowerPoint Presentation</vt:lpstr>
      <vt:lpstr>PowerPoint Presentation</vt:lpstr>
      <vt:lpstr>Số 0 trong phép trừ</vt:lpstr>
      <vt:lpstr>Số 0 trong phép trừ</vt:lpstr>
      <vt:lpstr>PowerPoint Presentation</vt:lpstr>
      <vt:lpstr>ĐỐ BẠN!!!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Số 0 trong phép trừ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MINHQUAN.Co.Ltd</cp:lastModifiedBy>
  <cp:revision>61</cp:revision>
  <dcterms:created xsi:type="dcterms:W3CDTF">2006-08-16T00:00:00Z</dcterms:created>
  <dcterms:modified xsi:type="dcterms:W3CDTF">2024-11-27T03:11:56Z</dcterms:modified>
</cp:coreProperties>
</file>