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32"/>
  </p:notesMasterIdLst>
  <p:sldIdLst>
    <p:sldId id="283" r:id="rId4"/>
    <p:sldId id="28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2192000" cy="6858000"/>
  <p:notesSz cx="6858000" cy="9144000"/>
  <p:embeddedFontLst>
    <p:embeddedFont>
      <p:font typeface="HP001 4 hàng" panose="020B0603050302020204" pitchFamily="34" charset="0"/>
      <p:regular r:id="rId33"/>
      <p:bold r:id="rId34"/>
    </p:embeddedFont>
    <p:embeddedFont>
      <p:font typeface="Open Sans" panose="020B060402020202020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iQOFQFPVZV+HkqKxpx8ni4A3/5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7.fntdata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Relationship Id="rId43" Type="http://customschemas.google.com/relationships/presentationmetadata" Target="meta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19219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FE1F-EDBC-4F37-A1D4-804EA0CCBB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97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6651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1309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5493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8437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302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5507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678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1483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4512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2264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Bìa</a:t>
            </a:r>
            <a:endParaRPr/>
          </a:p>
        </p:txBody>
      </p:sp>
      <p:sp>
        <p:nvSpPr>
          <p:cNvPr id="111" name="Google Shape;11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21214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6533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4692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20988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6659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34676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49002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13473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9765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769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2267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6886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3574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5998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0621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64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08D1623-75BD-4999-AD43-1562FE4D5C7E}" type="datetimeFigureOut">
              <a:rPr lang="en-US" smtClean="0"/>
              <a:t>26/12/2024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7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08D1623-75BD-4999-AD43-1562FE4D5C7E}" type="datetimeFigureOut">
              <a:rPr lang="en-US" smtClean="0"/>
              <a:t>26/12/2024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1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">
  <p:cSld name="image left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1"/>
          <p:cNvSpPr txBox="1">
            <a:spLocks noGrp="1"/>
          </p:cNvSpPr>
          <p:nvPr>
            <p:ph type="title"/>
          </p:nvPr>
        </p:nvSpPr>
        <p:spPr>
          <a:xfrm>
            <a:off x="6830568" y="649224"/>
            <a:ext cx="3986784" cy="57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venir"/>
              <a:buNone/>
              <a:defRPr sz="43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6867144" y="4636008"/>
            <a:ext cx="1298448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7430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body" idx="3"/>
          </p:nvPr>
        </p:nvSpPr>
        <p:spPr>
          <a:xfrm rot="5400000">
            <a:off x="11292840" y="640080"/>
            <a:ext cx="1298448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7430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933450" y="190500"/>
            <a:ext cx="10287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venir"/>
              <a:buNone/>
              <a:defRPr sz="4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952500" y="1516063"/>
            <a:ext cx="10287000" cy="515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624">
          <p15:clr>
            <a:srgbClr val="F26B43"/>
          </p15:clr>
        </p15:guide>
        <p15:guide id="2" pos="7032">
          <p15:clr>
            <a:srgbClr val="F26B43"/>
          </p15:clr>
        </p15:guide>
        <p15:guide id="3" orient="horz" pos="120">
          <p15:clr>
            <a:srgbClr val="F26B43"/>
          </p15:clr>
        </p15:guide>
        <p15:guide id="4" orient="horz" pos="4200">
          <p15:clr>
            <a:srgbClr val="F26B43"/>
          </p15:clr>
        </p15:guide>
        <p15:guide id="5" pos="4392">
          <p15:clr>
            <a:srgbClr val="F26B43"/>
          </p15:clr>
        </p15:guide>
        <p15:guide id="6" pos="6744">
          <p15:clr>
            <a:srgbClr val="F26B43"/>
          </p15:clr>
        </p15:guide>
        <p15:guide id="7" orient="horz" pos="2736">
          <p15:clr>
            <a:srgbClr val="F26B43"/>
          </p15:clr>
        </p15:guide>
        <p15:guide id="8" pos="3264">
          <p15:clr>
            <a:srgbClr val="F26B43"/>
          </p15:clr>
        </p15:guide>
        <p15:guide id="9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>
            <a:spLocks noGrp="1"/>
          </p:cNvSpPr>
          <p:nvPr>
            <p:ph type="title"/>
          </p:nvPr>
        </p:nvSpPr>
        <p:spPr>
          <a:xfrm>
            <a:off x="933450" y="190500"/>
            <a:ext cx="10287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venir"/>
              <a:buNone/>
              <a:defRPr sz="4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body" idx="1"/>
          </p:nvPr>
        </p:nvSpPr>
        <p:spPr>
          <a:xfrm>
            <a:off x="952500" y="1516063"/>
            <a:ext cx="10287000" cy="515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624">
          <p15:clr>
            <a:srgbClr val="F26B43"/>
          </p15:clr>
        </p15:guide>
        <p15:guide id="2" pos="7032">
          <p15:clr>
            <a:srgbClr val="F26B43"/>
          </p15:clr>
        </p15:guide>
        <p15:guide id="3" orient="horz" pos="120">
          <p15:clr>
            <a:srgbClr val="F26B43"/>
          </p15:clr>
        </p15:guide>
        <p15:guide id="4" orient="horz" pos="4200">
          <p15:clr>
            <a:srgbClr val="F26B43"/>
          </p15:clr>
        </p15:guide>
        <p15:guide id="5" pos="4392">
          <p15:clr>
            <a:srgbClr val="F26B43"/>
          </p15:clr>
        </p15:guide>
        <p15:guide id="6" pos="6744">
          <p15:clr>
            <a:srgbClr val="F26B43"/>
          </p15:clr>
        </p15:guide>
        <p15:guide id="7" orient="horz" pos="2736">
          <p15:clr>
            <a:srgbClr val="F26B43"/>
          </p15:clr>
        </p15:guide>
        <p15:guide id="8" pos="3264">
          <p15:clr>
            <a:srgbClr val="F26B43"/>
          </p15:clr>
        </p15:guide>
        <p15:guide id="9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10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"/>
          <a:stretch>
            <a:fillRect/>
          </a:stretch>
        </p:blipFill>
        <p:spPr bwMode="auto">
          <a:xfrm>
            <a:off x="0" y="22783"/>
            <a:ext cx="12192000" cy="696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4677040" y="3549424"/>
            <a:ext cx="3431118" cy="41380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76196" tIns="38098" rIns="76196" bIns="38098" numCol="1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0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</a:t>
            </a:r>
            <a:r>
              <a:rPr lang="en-US" sz="30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sz="30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1A</a:t>
            </a:r>
            <a:endParaRPr lang="en-US" sz="30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5" descr="PinkFlow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2" y="5064185"/>
            <a:ext cx="1625600" cy="67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1" y="22784"/>
            <a:ext cx="762002" cy="57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FloralCorner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843" y="5227678"/>
            <a:ext cx="1926167" cy="163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870867" y="1057116"/>
            <a:ext cx="10668000" cy="52425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76196" tIns="38098" rIns="76196" bIns="38098" numCol="1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0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Kính</a:t>
            </a:r>
            <a:r>
              <a:rPr lang="en-US" sz="30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30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quý</a:t>
            </a:r>
            <a:r>
              <a:rPr lang="en-US" sz="30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30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30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30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30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dự</a:t>
            </a:r>
            <a:r>
              <a:rPr lang="en-US" sz="30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r>
              <a:rPr lang="en-US" sz="30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. </a:t>
            </a:r>
            <a:r>
              <a:rPr lang="en-US" sz="30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Chúc</a:t>
            </a:r>
            <a:r>
              <a:rPr lang="en-US" sz="30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sức</a:t>
            </a:r>
            <a:r>
              <a:rPr lang="en-US" sz="30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khoẻ</a:t>
            </a:r>
            <a:r>
              <a:rPr lang="en-US" sz="30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30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hạnh</a:t>
            </a:r>
            <a:r>
              <a:rPr lang="en-US" sz="30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phúc</a:t>
            </a:r>
            <a:r>
              <a:rPr lang="en-US" sz="30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! </a:t>
            </a:r>
          </a:p>
        </p:txBody>
      </p:sp>
      <p:pic>
        <p:nvPicPr>
          <p:cNvPr id="11" name="Picture 9" descr="FloralCorner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141613"/>
            <a:ext cx="2357967" cy="117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57" y="287367"/>
            <a:ext cx="762002" cy="57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927" y="799335"/>
            <a:ext cx="762002" cy="57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3375291" y="504858"/>
            <a:ext cx="5221816" cy="45113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76196" tIns="38098" rIns="76196" bIns="38098" numCol="1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TRƯỜNG TIỂU </a:t>
            </a:r>
            <a:r>
              <a:rPr lang="vi-VN" sz="30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HỌC</a:t>
            </a:r>
            <a:r>
              <a:rPr lang="en-US" sz="30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0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ĐOÀN NGHIÊN</a:t>
            </a:r>
            <a:endParaRPr lang="en-US" sz="3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3510493" y="983162"/>
            <a:ext cx="517101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6" tIns="38098" rIns="76196" bIns="38098"/>
          <a:lstStyle/>
          <a:p>
            <a:endParaRPr lang="en-US" sz="1167"/>
          </a:p>
        </p:txBody>
      </p:sp>
      <p:sp>
        <p:nvSpPr>
          <p:cNvPr id="19" name="WordArt 17"/>
          <p:cNvSpPr>
            <a:spLocks noChangeArrowheads="1" noChangeShapeType="1" noTextEdit="1"/>
          </p:cNvSpPr>
          <p:nvPr/>
        </p:nvSpPr>
        <p:spPr bwMode="auto">
          <a:xfrm>
            <a:off x="4318000" y="4572002"/>
            <a:ext cx="4572000" cy="4023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76196" tIns="38098" rIns="76196" bIns="38098" numCol="1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0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GV</a:t>
            </a:r>
            <a:r>
              <a:rPr lang="en-US" sz="30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sz="30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HỒ THỊ CHÍN</a:t>
            </a:r>
            <a:endParaRPr lang="en-US" sz="30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71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9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276" name="Google Shape;276;p9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9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279" name="Google Shape;279;p9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DD3C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DD3C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" name="Google Shape;281;p9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282" name="Google Shape;282;p9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CC5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CC5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9"/>
          <p:cNvSpPr/>
          <p:nvPr/>
        </p:nvSpPr>
        <p:spPr>
          <a:xfrm>
            <a:off x="9067237" y="125521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E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9"/>
          <p:cNvSpPr/>
          <p:nvPr/>
        </p:nvSpPr>
        <p:spPr>
          <a:xfrm>
            <a:off x="10922262" y="-29127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E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9"/>
          <p:cNvSpPr/>
          <p:nvPr/>
        </p:nvSpPr>
        <p:spPr>
          <a:xfrm>
            <a:off x="9199717" y="75038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DD3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9"/>
          <p:cNvSpPr/>
          <p:nvPr/>
        </p:nvSpPr>
        <p:spPr>
          <a:xfrm>
            <a:off x="11054742" y="-29029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DD3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9"/>
          <p:cNvSpPr/>
          <p:nvPr/>
        </p:nvSpPr>
        <p:spPr>
          <a:xfrm>
            <a:off x="9316292" y="49142"/>
            <a:ext cx="3344420" cy="7346822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CC5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9"/>
          <p:cNvSpPr/>
          <p:nvPr/>
        </p:nvSpPr>
        <p:spPr>
          <a:xfrm>
            <a:off x="11163727" y="-53602"/>
            <a:ext cx="1489706" cy="3618393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CC5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9"/>
          <p:cNvSpPr/>
          <p:nvPr/>
        </p:nvSpPr>
        <p:spPr>
          <a:xfrm>
            <a:off x="800100" y="402925"/>
            <a:ext cx="4042642" cy="675981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CBC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9"/>
          <p:cNvSpPr txBox="1"/>
          <p:nvPr/>
        </p:nvSpPr>
        <p:spPr>
          <a:xfrm>
            <a:off x="1482124" y="438875"/>
            <a:ext cx="3227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0401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B0401"/>
                </a:solidFill>
                <a:latin typeface="Arial"/>
                <a:ea typeface="Arial"/>
                <a:cs typeface="Arial"/>
                <a:sym typeface="Arial"/>
              </a:rPr>
              <a:t>Thử thách STEM</a:t>
            </a:r>
            <a:endParaRPr/>
          </a:p>
        </p:txBody>
      </p:sp>
      <p:pic>
        <p:nvPicPr>
          <p:cNvPr id="292" name="Google Shape;29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92" y="113665"/>
            <a:ext cx="1261872" cy="12859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3" name="Google Shape;29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7038" y="2710543"/>
            <a:ext cx="2794085" cy="3453156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9"/>
          <p:cNvSpPr/>
          <p:nvPr/>
        </p:nvSpPr>
        <p:spPr>
          <a:xfrm>
            <a:off x="5212081" y="1274424"/>
            <a:ext cx="6423660" cy="2571949"/>
          </a:xfrm>
          <a:custGeom>
            <a:avLst/>
            <a:gdLst/>
            <a:ahLst/>
            <a:cxnLst/>
            <a:rect l="l" t="t" r="r" b="b"/>
            <a:pathLst>
              <a:path w="6423660" h="2571949" fill="none" extrusionOk="0">
                <a:moveTo>
                  <a:pt x="-1030997" y="2272548"/>
                </a:moveTo>
                <a:cubicBezTo>
                  <a:pt x="-714274" y="2178728"/>
                  <a:pt x="-192723" y="1916873"/>
                  <a:pt x="177663" y="1707748"/>
                </a:cubicBezTo>
                <a:cubicBezTo>
                  <a:pt x="-596080" y="792197"/>
                  <a:pt x="599490" y="95167"/>
                  <a:pt x="2968245" y="3703"/>
                </a:cubicBezTo>
                <a:cubicBezTo>
                  <a:pt x="4131383" y="-99241"/>
                  <a:pt x="5417400" y="232048"/>
                  <a:pt x="5960917" y="620998"/>
                </a:cubicBezTo>
                <a:cubicBezTo>
                  <a:pt x="7032471" y="1193900"/>
                  <a:pt x="6180552" y="2382856"/>
                  <a:pt x="3588671" y="2563067"/>
                </a:cubicBezTo>
                <a:cubicBezTo>
                  <a:pt x="2561705" y="2617017"/>
                  <a:pt x="1477260" y="2545569"/>
                  <a:pt x="793213" y="2132123"/>
                </a:cubicBezTo>
                <a:cubicBezTo>
                  <a:pt x="407998" y="2214462"/>
                  <a:pt x="-642567" y="2117985"/>
                  <a:pt x="-1030997" y="2272548"/>
                </a:cubicBezTo>
                <a:close/>
              </a:path>
              <a:path w="6423660" h="2571949" extrusionOk="0">
                <a:moveTo>
                  <a:pt x="-1030997" y="2272548"/>
                </a:moveTo>
                <a:cubicBezTo>
                  <a:pt x="-882107" y="2082936"/>
                  <a:pt x="-100786" y="1887115"/>
                  <a:pt x="177663" y="1707748"/>
                </a:cubicBezTo>
                <a:cubicBezTo>
                  <a:pt x="-369676" y="1051718"/>
                  <a:pt x="1030438" y="-22862"/>
                  <a:pt x="2968245" y="3703"/>
                </a:cubicBezTo>
                <a:cubicBezTo>
                  <a:pt x="4069949" y="-37961"/>
                  <a:pt x="5461131" y="163092"/>
                  <a:pt x="5960917" y="620998"/>
                </a:cubicBezTo>
                <a:cubicBezTo>
                  <a:pt x="7160274" y="1394893"/>
                  <a:pt x="6131922" y="2662334"/>
                  <a:pt x="3588671" y="2563067"/>
                </a:cubicBezTo>
                <a:cubicBezTo>
                  <a:pt x="2462095" y="2573482"/>
                  <a:pt x="1481837" y="2325410"/>
                  <a:pt x="793213" y="2132123"/>
                </a:cubicBezTo>
                <a:cubicBezTo>
                  <a:pt x="21005" y="2191150"/>
                  <a:pt x="-322322" y="2225478"/>
                  <a:pt x="-1030997" y="2272548"/>
                </a:cubicBezTo>
                <a:close/>
              </a:path>
            </a:pathLst>
          </a:custGeom>
          <a:solidFill>
            <a:srgbClr val="FFE5E5"/>
          </a:solidFill>
          <a:ln w="381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r>
              <a:rPr lang="en-US"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Các em hãy đọc</a:t>
            </a:r>
            <a:endParaRPr sz="3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5263"/>
              </a:buClr>
              <a:buSzPts val="3600"/>
              <a:buFont typeface="Open Sans"/>
              <a:buNone/>
            </a:pPr>
            <a:r>
              <a:rPr lang="en-US" sz="3600" b="1" i="0" u="none" strike="noStrike" cap="none">
                <a:solidFill>
                  <a:srgbClr val="EF5263"/>
                </a:solidFill>
                <a:latin typeface="Calibri"/>
                <a:ea typeface="Calibri"/>
                <a:cs typeface="Calibri"/>
                <a:sym typeface="Calibri"/>
              </a:rPr>
              <a:t>THỬ THÁCH STEM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r>
              <a:rPr lang="en-US"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ở trang </a:t>
            </a:r>
            <a:r>
              <a:rPr lang="en-US"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lang="en-US"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296" name="Google Shape;29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10"/>
          <p:cNvGrpSpPr/>
          <p:nvPr/>
        </p:nvGrpSpPr>
        <p:grpSpPr>
          <a:xfrm rot="10800000">
            <a:off x="-461734" y="-540544"/>
            <a:ext cx="3593475" cy="7456600"/>
            <a:chOff x="9107170" y="-77900"/>
            <a:chExt cx="3307048" cy="7164499"/>
          </a:xfrm>
        </p:grpSpPr>
        <p:grpSp>
          <p:nvGrpSpPr>
            <p:cNvPr id="302" name="Google Shape;302;p10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03" name="Google Shape;303;p10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10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5" name="Google Shape;305;p10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06" name="Google Shape;306;p10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0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" name="Google Shape;308;p10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09" name="Google Shape;309;p10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0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1" name="Google Shape;311;p10"/>
          <p:cNvGrpSpPr/>
          <p:nvPr/>
        </p:nvGrpSpPr>
        <p:grpSpPr>
          <a:xfrm>
            <a:off x="9067237" y="-89664"/>
            <a:ext cx="3593475" cy="7456600"/>
            <a:chOff x="9107170" y="-77900"/>
            <a:chExt cx="3307048" cy="7164499"/>
          </a:xfrm>
        </p:grpSpPr>
        <p:grpSp>
          <p:nvGrpSpPr>
            <p:cNvPr id="312" name="Google Shape;312;p10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13" name="Google Shape;313;p10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5" name="Google Shape;315;p10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16" name="Google Shape;316;p10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" name="Google Shape;318;p10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19" name="Google Shape;319;p10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0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1" name="Google Shape;321;p10"/>
          <p:cNvGrpSpPr/>
          <p:nvPr/>
        </p:nvGrpSpPr>
        <p:grpSpPr>
          <a:xfrm>
            <a:off x="815586" y="1584358"/>
            <a:ext cx="10390674" cy="3097018"/>
            <a:chOff x="778947" y="1595329"/>
            <a:chExt cx="10390674" cy="3097018"/>
          </a:xfrm>
        </p:grpSpPr>
        <p:pic>
          <p:nvPicPr>
            <p:cNvPr id="322" name="Google Shape;322;p10" descr="A cartoon of a magnifying glass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8947" y="1595329"/>
              <a:ext cx="3097018" cy="30970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10" descr="A green and white sig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96754" y="2357010"/>
              <a:ext cx="7272867" cy="1676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4" name="Google Shape;32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325" name="Google Shape;32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11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332" name="Google Shape;332;p11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33" name="Google Shape;333;p11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11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" name="Google Shape;335;p11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36" name="Google Shape;336;p11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1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p11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39" name="Google Shape;339;p11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11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1" name="Google Shape;341;p11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342" name="Google Shape;342;p11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43" name="Google Shape;343;p11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1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5" name="Google Shape;345;p11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46" name="Google Shape;346;p11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11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8" name="Google Shape;348;p11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49" name="Google Shape;349;p11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11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1" name="Google Shape;351;p11"/>
          <p:cNvSpPr/>
          <p:nvPr/>
        </p:nvSpPr>
        <p:spPr>
          <a:xfrm>
            <a:off x="4985243" y="2106592"/>
            <a:ext cx="5936707" cy="3067292"/>
          </a:xfrm>
          <a:custGeom>
            <a:avLst/>
            <a:gdLst/>
            <a:ahLst/>
            <a:cxnLst/>
            <a:rect l="l" t="t" r="r" b="b"/>
            <a:pathLst>
              <a:path w="5936707" h="3067292" fill="none" extrusionOk="0">
                <a:moveTo>
                  <a:pt x="0" y="511226"/>
                </a:moveTo>
                <a:cubicBezTo>
                  <a:pt x="-257" y="220484"/>
                  <a:pt x="266127" y="-1008"/>
                  <a:pt x="511226" y="0"/>
                </a:cubicBezTo>
                <a:cubicBezTo>
                  <a:pt x="745352" y="27134"/>
                  <a:pt x="849333" y="41085"/>
                  <a:pt x="989451" y="0"/>
                </a:cubicBezTo>
                <a:lnTo>
                  <a:pt x="989451" y="0"/>
                </a:lnTo>
                <a:cubicBezTo>
                  <a:pt x="1375497" y="-74110"/>
                  <a:pt x="2217039" y="65209"/>
                  <a:pt x="2473628" y="0"/>
                </a:cubicBezTo>
                <a:cubicBezTo>
                  <a:pt x="3941220" y="4072"/>
                  <a:pt x="4616634" y="101831"/>
                  <a:pt x="5425481" y="0"/>
                </a:cubicBezTo>
                <a:cubicBezTo>
                  <a:pt x="5733329" y="-14139"/>
                  <a:pt x="5921852" y="222257"/>
                  <a:pt x="5936707" y="511226"/>
                </a:cubicBezTo>
                <a:cubicBezTo>
                  <a:pt x="5828064" y="773614"/>
                  <a:pt x="5882637" y="1351154"/>
                  <a:pt x="5936707" y="1789254"/>
                </a:cubicBezTo>
                <a:lnTo>
                  <a:pt x="5936707" y="1789254"/>
                </a:lnTo>
                <a:cubicBezTo>
                  <a:pt x="5949714" y="2074674"/>
                  <a:pt x="5910478" y="2290271"/>
                  <a:pt x="5936707" y="2556077"/>
                </a:cubicBezTo>
                <a:cubicBezTo>
                  <a:pt x="5936707" y="2556071"/>
                  <a:pt x="5936707" y="2556069"/>
                  <a:pt x="5936707" y="2556066"/>
                </a:cubicBezTo>
                <a:cubicBezTo>
                  <a:pt x="5945309" y="2868091"/>
                  <a:pt x="5705607" y="3102090"/>
                  <a:pt x="5425481" y="3067292"/>
                </a:cubicBezTo>
                <a:cubicBezTo>
                  <a:pt x="4969787" y="3207754"/>
                  <a:pt x="3583158" y="2980889"/>
                  <a:pt x="2473628" y="3067292"/>
                </a:cubicBezTo>
                <a:cubicBezTo>
                  <a:pt x="2315361" y="3185938"/>
                  <a:pt x="1177980" y="3171771"/>
                  <a:pt x="989451" y="3067292"/>
                </a:cubicBezTo>
                <a:lnTo>
                  <a:pt x="989451" y="3067292"/>
                </a:lnTo>
                <a:cubicBezTo>
                  <a:pt x="849200" y="3025917"/>
                  <a:pt x="636160" y="3034046"/>
                  <a:pt x="511226" y="3067292"/>
                </a:cubicBezTo>
                <a:cubicBezTo>
                  <a:pt x="208520" y="3119752"/>
                  <a:pt x="-15140" y="2857783"/>
                  <a:pt x="0" y="2556066"/>
                </a:cubicBezTo>
                <a:cubicBezTo>
                  <a:pt x="1" y="2556069"/>
                  <a:pt x="0" y="2556076"/>
                  <a:pt x="0" y="2556077"/>
                </a:cubicBezTo>
                <a:cubicBezTo>
                  <a:pt x="-488255" y="2356205"/>
                  <a:pt x="-1203807" y="2563797"/>
                  <a:pt x="-1837114" y="2394819"/>
                </a:cubicBezTo>
                <a:cubicBezTo>
                  <a:pt x="-1327149" y="2246399"/>
                  <a:pt x="-645630" y="2082384"/>
                  <a:pt x="0" y="1789254"/>
                </a:cubicBezTo>
                <a:cubicBezTo>
                  <a:pt x="-31631" y="1503368"/>
                  <a:pt x="71715" y="885866"/>
                  <a:pt x="0" y="511226"/>
                </a:cubicBezTo>
                <a:close/>
              </a:path>
              <a:path w="5936707" h="3067292" extrusionOk="0">
                <a:moveTo>
                  <a:pt x="0" y="511226"/>
                </a:moveTo>
                <a:cubicBezTo>
                  <a:pt x="37132" y="219126"/>
                  <a:pt x="225460" y="5036"/>
                  <a:pt x="511226" y="0"/>
                </a:cubicBezTo>
                <a:cubicBezTo>
                  <a:pt x="633675" y="-33445"/>
                  <a:pt x="787686" y="2235"/>
                  <a:pt x="989451" y="0"/>
                </a:cubicBezTo>
                <a:lnTo>
                  <a:pt x="989451" y="0"/>
                </a:lnTo>
                <a:cubicBezTo>
                  <a:pt x="1188500" y="12804"/>
                  <a:pt x="2184899" y="-19748"/>
                  <a:pt x="2473628" y="0"/>
                </a:cubicBezTo>
                <a:cubicBezTo>
                  <a:pt x="3083465" y="-148071"/>
                  <a:pt x="4557774" y="-82554"/>
                  <a:pt x="5425481" y="0"/>
                </a:cubicBezTo>
                <a:cubicBezTo>
                  <a:pt x="5673254" y="-33752"/>
                  <a:pt x="5944206" y="223031"/>
                  <a:pt x="5936707" y="511226"/>
                </a:cubicBezTo>
                <a:cubicBezTo>
                  <a:pt x="6040295" y="908301"/>
                  <a:pt x="5942046" y="1500638"/>
                  <a:pt x="5936707" y="1789254"/>
                </a:cubicBezTo>
                <a:lnTo>
                  <a:pt x="5936707" y="1789254"/>
                </a:lnTo>
                <a:cubicBezTo>
                  <a:pt x="5996251" y="2151806"/>
                  <a:pt x="5912083" y="2387587"/>
                  <a:pt x="5936707" y="2556077"/>
                </a:cubicBezTo>
                <a:cubicBezTo>
                  <a:pt x="5936707" y="2556076"/>
                  <a:pt x="5936706" y="2556071"/>
                  <a:pt x="5936707" y="2556066"/>
                </a:cubicBezTo>
                <a:cubicBezTo>
                  <a:pt x="5923076" y="2826205"/>
                  <a:pt x="5688314" y="3095852"/>
                  <a:pt x="5425481" y="3067292"/>
                </a:cubicBezTo>
                <a:cubicBezTo>
                  <a:pt x="4931260" y="2933479"/>
                  <a:pt x="2949476" y="2965623"/>
                  <a:pt x="2473628" y="3067292"/>
                </a:cubicBezTo>
                <a:cubicBezTo>
                  <a:pt x="2189933" y="3089835"/>
                  <a:pt x="1355677" y="2992228"/>
                  <a:pt x="989451" y="3067292"/>
                </a:cubicBezTo>
                <a:lnTo>
                  <a:pt x="989451" y="3067292"/>
                </a:lnTo>
                <a:cubicBezTo>
                  <a:pt x="785617" y="3069365"/>
                  <a:pt x="648816" y="3109505"/>
                  <a:pt x="511226" y="3067292"/>
                </a:cubicBezTo>
                <a:cubicBezTo>
                  <a:pt x="231917" y="3035558"/>
                  <a:pt x="-5835" y="2839537"/>
                  <a:pt x="0" y="2556066"/>
                </a:cubicBezTo>
                <a:cubicBezTo>
                  <a:pt x="1" y="2556070"/>
                  <a:pt x="1" y="2556075"/>
                  <a:pt x="0" y="2556077"/>
                </a:cubicBezTo>
                <a:cubicBezTo>
                  <a:pt x="-435591" y="2467274"/>
                  <a:pt x="-1639023" y="2286438"/>
                  <a:pt x="-1837114" y="2394819"/>
                </a:cubicBezTo>
                <a:cubicBezTo>
                  <a:pt x="-1114858" y="2323331"/>
                  <a:pt x="-844491" y="1967967"/>
                  <a:pt x="0" y="1789254"/>
                </a:cubicBezTo>
                <a:cubicBezTo>
                  <a:pt x="-99333" y="1612205"/>
                  <a:pt x="-2434" y="912432"/>
                  <a:pt x="0" y="511226"/>
                </a:cubicBezTo>
                <a:close/>
              </a:path>
            </a:pathLst>
          </a:custGeom>
          <a:solidFill>
            <a:srgbClr val="E1EFD8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Gọi tên mỗi thẻ hình trong </a:t>
            </a:r>
            <a:r>
              <a:rPr lang="en-US" sz="3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hình 2 </a:t>
            </a:r>
            <a:r>
              <a:rPr lang="en-US" sz="36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trang 21.</a:t>
            </a:r>
            <a:endParaRPr sz="3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2" name="Google Shape;35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663" y="3617427"/>
            <a:ext cx="2020388" cy="24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354" name="Google Shape;35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1"/>
          <p:cNvSpPr/>
          <p:nvPr/>
        </p:nvSpPr>
        <p:spPr>
          <a:xfrm>
            <a:off x="1166810" y="175448"/>
            <a:ext cx="6605589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1"/>
          <p:cNvSpPr txBox="1"/>
          <p:nvPr/>
        </p:nvSpPr>
        <p:spPr>
          <a:xfrm>
            <a:off x="1373775" y="279675"/>
            <a:ext cx="6659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1. Những mảnh ghép kì diệu</a:t>
            </a:r>
            <a:endParaRPr sz="36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11" descr="A cartoon of a magnifying glas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12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364" name="Google Shape;364;p12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65" name="Google Shape;365;p12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12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7" name="Google Shape;367;p12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68" name="Google Shape;368;p12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12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" name="Google Shape;370;p12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71" name="Google Shape;371;p12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12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3" name="Google Shape;373;p12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374" name="Google Shape;374;p12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75" name="Google Shape;375;p12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12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7" name="Google Shape;377;p12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78" name="Google Shape;378;p12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12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0" name="Google Shape;380;p12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81" name="Google Shape;381;p12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12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3" name="Google Shape;383;p12"/>
          <p:cNvSpPr/>
          <p:nvPr/>
        </p:nvSpPr>
        <p:spPr>
          <a:xfrm>
            <a:off x="4985243" y="2106592"/>
            <a:ext cx="5936707" cy="2529416"/>
          </a:xfrm>
          <a:custGeom>
            <a:avLst/>
            <a:gdLst/>
            <a:ahLst/>
            <a:cxnLst/>
            <a:rect l="l" t="t" r="r" b="b"/>
            <a:pathLst>
              <a:path w="5936707" h="2529416" fill="none" extrusionOk="0">
                <a:moveTo>
                  <a:pt x="0" y="421578"/>
                </a:moveTo>
                <a:cubicBezTo>
                  <a:pt x="21926" y="162442"/>
                  <a:pt x="182984" y="7755"/>
                  <a:pt x="421578" y="0"/>
                </a:cubicBezTo>
                <a:cubicBezTo>
                  <a:pt x="531756" y="-18581"/>
                  <a:pt x="923887" y="40728"/>
                  <a:pt x="989451" y="0"/>
                </a:cubicBezTo>
                <a:lnTo>
                  <a:pt x="989451" y="0"/>
                </a:lnTo>
                <a:cubicBezTo>
                  <a:pt x="1673272" y="123849"/>
                  <a:pt x="2288819" y="-28945"/>
                  <a:pt x="2473628" y="0"/>
                </a:cubicBezTo>
                <a:cubicBezTo>
                  <a:pt x="3270989" y="141886"/>
                  <a:pt x="4231252" y="111691"/>
                  <a:pt x="5515129" y="0"/>
                </a:cubicBezTo>
                <a:cubicBezTo>
                  <a:pt x="5776990" y="21882"/>
                  <a:pt x="5899645" y="177880"/>
                  <a:pt x="5936707" y="421578"/>
                </a:cubicBezTo>
                <a:cubicBezTo>
                  <a:pt x="5914959" y="863003"/>
                  <a:pt x="5978187" y="1313357"/>
                  <a:pt x="5936707" y="1475493"/>
                </a:cubicBezTo>
                <a:lnTo>
                  <a:pt x="5936707" y="1475493"/>
                </a:lnTo>
                <a:cubicBezTo>
                  <a:pt x="5993353" y="1741648"/>
                  <a:pt x="5954221" y="1910018"/>
                  <a:pt x="5936707" y="2107847"/>
                </a:cubicBezTo>
                <a:lnTo>
                  <a:pt x="5936707" y="2107838"/>
                </a:lnTo>
                <a:cubicBezTo>
                  <a:pt x="5943630" y="2340137"/>
                  <a:pt x="5761490" y="2555387"/>
                  <a:pt x="5515129" y="2529416"/>
                </a:cubicBezTo>
                <a:cubicBezTo>
                  <a:pt x="4926859" y="2420325"/>
                  <a:pt x="3035463" y="2499970"/>
                  <a:pt x="2473628" y="2529416"/>
                </a:cubicBezTo>
                <a:cubicBezTo>
                  <a:pt x="2244282" y="2485776"/>
                  <a:pt x="1307266" y="2631687"/>
                  <a:pt x="989451" y="2529416"/>
                </a:cubicBezTo>
                <a:lnTo>
                  <a:pt x="989451" y="2529416"/>
                </a:lnTo>
                <a:cubicBezTo>
                  <a:pt x="755691" y="2527675"/>
                  <a:pt x="674617" y="2565218"/>
                  <a:pt x="421578" y="2529416"/>
                </a:cubicBezTo>
                <a:cubicBezTo>
                  <a:pt x="179800" y="2505752"/>
                  <a:pt x="-1197" y="2336310"/>
                  <a:pt x="0" y="2107838"/>
                </a:cubicBezTo>
                <a:lnTo>
                  <a:pt x="0" y="2107847"/>
                </a:lnTo>
                <a:cubicBezTo>
                  <a:pt x="-467009" y="2006568"/>
                  <a:pt x="-1176015" y="2017435"/>
                  <a:pt x="-1837114" y="1974867"/>
                </a:cubicBezTo>
                <a:cubicBezTo>
                  <a:pt x="-1294385" y="1781244"/>
                  <a:pt x="-337489" y="1705814"/>
                  <a:pt x="0" y="1475493"/>
                </a:cubicBezTo>
                <a:cubicBezTo>
                  <a:pt x="15522" y="1021895"/>
                  <a:pt x="-93111" y="796070"/>
                  <a:pt x="0" y="421578"/>
                </a:cubicBezTo>
                <a:close/>
              </a:path>
              <a:path w="5936707" h="2529416" extrusionOk="0">
                <a:moveTo>
                  <a:pt x="0" y="421578"/>
                </a:moveTo>
                <a:cubicBezTo>
                  <a:pt x="16686" y="184362"/>
                  <a:pt x="168372" y="29973"/>
                  <a:pt x="421578" y="0"/>
                </a:cubicBezTo>
                <a:cubicBezTo>
                  <a:pt x="606582" y="-45474"/>
                  <a:pt x="807259" y="42517"/>
                  <a:pt x="989451" y="0"/>
                </a:cubicBezTo>
                <a:lnTo>
                  <a:pt x="989451" y="0"/>
                </a:lnTo>
                <a:cubicBezTo>
                  <a:pt x="1188500" y="12804"/>
                  <a:pt x="2184899" y="-19748"/>
                  <a:pt x="2473628" y="0"/>
                </a:cubicBezTo>
                <a:cubicBezTo>
                  <a:pt x="3030967" y="-148071"/>
                  <a:pt x="4160251" y="-82554"/>
                  <a:pt x="5515129" y="0"/>
                </a:cubicBezTo>
                <a:cubicBezTo>
                  <a:pt x="5734329" y="-13309"/>
                  <a:pt x="5954807" y="174619"/>
                  <a:pt x="5936707" y="421578"/>
                </a:cubicBezTo>
                <a:cubicBezTo>
                  <a:pt x="5965301" y="826094"/>
                  <a:pt x="5953116" y="1348132"/>
                  <a:pt x="5936707" y="1475493"/>
                </a:cubicBezTo>
                <a:lnTo>
                  <a:pt x="5936707" y="1475493"/>
                </a:lnTo>
                <a:cubicBezTo>
                  <a:pt x="5893562" y="1601826"/>
                  <a:pt x="5903849" y="1955044"/>
                  <a:pt x="5936707" y="2107847"/>
                </a:cubicBezTo>
                <a:lnTo>
                  <a:pt x="5936707" y="2107838"/>
                </a:lnTo>
                <a:cubicBezTo>
                  <a:pt x="5945529" y="2334987"/>
                  <a:pt x="5714362" y="2536041"/>
                  <a:pt x="5515129" y="2529416"/>
                </a:cubicBezTo>
                <a:cubicBezTo>
                  <a:pt x="4645023" y="2572884"/>
                  <a:pt x="3167811" y="2395401"/>
                  <a:pt x="2473628" y="2529416"/>
                </a:cubicBezTo>
                <a:cubicBezTo>
                  <a:pt x="2196730" y="2433921"/>
                  <a:pt x="1529776" y="2494213"/>
                  <a:pt x="989451" y="2529416"/>
                </a:cubicBezTo>
                <a:lnTo>
                  <a:pt x="989451" y="2529416"/>
                </a:lnTo>
                <a:cubicBezTo>
                  <a:pt x="797188" y="2496215"/>
                  <a:pt x="696906" y="2522331"/>
                  <a:pt x="421578" y="2529416"/>
                </a:cubicBezTo>
                <a:cubicBezTo>
                  <a:pt x="186961" y="2531821"/>
                  <a:pt x="-1629" y="2358398"/>
                  <a:pt x="0" y="2107838"/>
                </a:cubicBezTo>
                <a:lnTo>
                  <a:pt x="0" y="2107847"/>
                </a:lnTo>
                <a:cubicBezTo>
                  <a:pt x="-293951" y="2229301"/>
                  <a:pt x="-1365267" y="2124483"/>
                  <a:pt x="-1837114" y="1974867"/>
                </a:cubicBezTo>
                <a:cubicBezTo>
                  <a:pt x="-1458942" y="1783532"/>
                  <a:pt x="-601771" y="1748837"/>
                  <a:pt x="0" y="1475493"/>
                </a:cubicBezTo>
                <a:cubicBezTo>
                  <a:pt x="-70829" y="1368013"/>
                  <a:pt x="-6077" y="777786"/>
                  <a:pt x="0" y="421578"/>
                </a:cubicBezTo>
                <a:close/>
              </a:path>
            </a:pathLst>
          </a:custGeom>
          <a:solidFill>
            <a:srgbClr val="E1EFD8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hãy ghép thành mỗi hình như trong </a:t>
            </a: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hình 3 </a:t>
            </a:r>
            <a:r>
              <a:rPr lang="en-US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trang 21.</a:t>
            </a:r>
            <a:endParaRPr sz="3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4" name="Google Shape;38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663" y="3617427"/>
            <a:ext cx="2020388" cy="24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386" name="Google Shape;38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12"/>
          <p:cNvSpPr/>
          <p:nvPr/>
        </p:nvSpPr>
        <p:spPr>
          <a:xfrm>
            <a:off x="1166811" y="175448"/>
            <a:ext cx="6614734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2"/>
          <p:cNvSpPr txBox="1"/>
          <p:nvPr/>
        </p:nvSpPr>
        <p:spPr>
          <a:xfrm>
            <a:off x="1373774" y="279675"/>
            <a:ext cx="656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1. Những mảnh ghép kì diệu</a:t>
            </a:r>
            <a:endParaRPr sz="36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p12" descr="A cartoon of a magnifying glas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3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396" name="Google Shape;396;p13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97" name="Google Shape;397;p13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9" name="Google Shape;399;p13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400" name="Google Shape;400;p13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" name="Google Shape;402;p13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403" name="Google Shape;403;p13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5" name="Google Shape;405;p13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406" name="Google Shape;406;p13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9" name="Google Shape;409;p13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410" name="Google Shape;410;p13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2" name="Google Shape;412;p13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413" name="Google Shape;413;p13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15" name="Google Shape;415;p13"/>
          <p:cNvSpPr/>
          <p:nvPr/>
        </p:nvSpPr>
        <p:spPr>
          <a:xfrm>
            <a:off x="5142802" y="1882553"/>
            <a:ext cx="5930080" cy="3030215"/>
          </a:xfrm>
          <a:custGeom>
            <a:avLst/>
            <a:gdLst/>
            <a:ahLst/>
            <a:cxnLst/>
            <a:rect l="l" t="t" r="r" b="b"/>
            <a:pathLst>
              <a:path w="5930080" h="3030215" fill="none" extrusionOk="0">
                <a:moveTo>
                  <a:pt x="0" y="505046"/>
                </a:moveTo>
                <a:cubicBezTo>
                  <a:pt x="-1145" y="188623"/>
                  <a:pt x="277994" y="-1404"/>
                  <a:pt x="505046" y="0"/>
                </a:cubicBezTo>
                <a:cubicBezTo>
                  <a:pt x="734158" y="32134"/>
                  <a:pt x="789814" y="-15944"/>
                  <a:pt x="988347" y="0"/>
                </a:cubicBezTo>
                <a:lnTo>
                  <a:pt x="988347" y="0"/>
                </a:lnTo>
                <a:cubicBezTo>
                  <a:pt x="1206467" y="127334"/>
                  <a:pt x="1990614" y="-37220"/>
                  <a:pt x="2470867" y="0"/>
                </a:cubicBezTo>
                <a:cubicBezTo>
                  <a:pt x="3121987" y="4072"/>
                  <a:pt x="5045111" y="101831"/>
                  <a:pt x="5425034" y="0"/>
                </a:cubicBezTo>
                <a:cubicBezTo>
                  <a:pt x="5716259" y="-6816"/>
                  <a:pt x="5917599" y="220549"/>
                  <a:pt x="5930080" y="505046"/>
                </a:cubicBezTo>
                <a:cubicBezTo>
                  <a:pt x="5961429" y="781943"/>
                  <a:pt x="6016035" y="1506009"/>
                  <a:pt x="5930080" y="1767625"/>
                </a:cubicBezTo>
                <a:lnTo>
                  <a:pt x="5930080" y="1767625"/>
                </a:lnTo>
                <a:cubicBezTo>
                  <a:pt x="5965997" y="1889761"/>
                  <a:pt x="5950230" y="2215460"/>
                  <a:pt x="5930080" y="2525179"/>
                </a:cubicBezTo>
                <a:cubicBezTo>
                  <a:pt x="5930080" y="2525175"/>
                  <a:pt x="5930080" y="2525170"/>
                  <a:pt x="5930080" y="2525169"/>
                </a:cubicBezTo>
                <a:cubicBezTo>
                  <a:pt x="5944816" y="2854950"/>
                  <a:pt x="5700609" y="3082895"/>
                  <a:pt x="5425034" y="3030215"/>
                </a:cubicBezTo>
                <a:cubicBezTo>
                  <a:pt x="4257646" y="3170677"/>
                  <a:pt x="3055211" y="2943812"/>
                  <a:pt x="2470867" y="3030215"/>
                </a:cubicBezTo>
                <a:cubicBezTo>
                  <a:pt x="2105112" y="3072989"/>
                  <a:pt x="1433554" y="2951057"/>
                  <a:pt x="988347" y="3030215"/>
                </a:cubicBezTo>
                <a:lnTo>
                  <a:pt x="988347" y="3030215"/>
                </a:lnTo>
                <a:cubicBezTo>
                  <a:pt x="756017" y="3063778"/>
                  <a:pt x="729798" y="2992545"/>
                  <a:pt x="505046" y="3030215"/>
                </a:cubicBezTo>
                <a:cubicBezTo>
                  <a:pt x="221252" y="3042747"/>
                  <a:pt x="-2403" y="2807174"/>
                  <a:pt x="0" y="2525169"/>
                </a:cubicBezTo>
                <a:cubicBezTo>
                  <a:pt x="0" y="2525171"/>
                  <a:pt x="0" y="2525174"/>
                  <a:pt x="0" y="2525179"/>
                </a:cubicBezTo>
                <a:cubicBezTo>
                  <a:pt x="-784241" y="2485896"/>
                  <a:pt x="-1020252" y="2324589"/>
                  <a:pt x="-1835063" y="2365871"/>
                </a:cubicBezTo>
                <a:cubicBezTo>
                  <a:pt x="-1159881" y="2165414"/>
                  <a:pt x="-815441" y="2113692"/>
                  <a:pt x="0" y="1767625"/>
                </a:cubicBezTo>
                <a:cubicBezTo>
                  <a:pt x="62577" y="1284225"/>
                  <a:pt x="79869" y="876434"/>
                  <a:pt x="0" y="505046"/>
                </a:cubicBezTo>
                <a:close/>
              </a:path>
              <a:path w="5930080" h="3030215" extrusionOk="0">
                <a:moveTo>
                  <a:pt x="0" y="505046"/>
                </a:moveTo>
                <a:cubicBezTo>
                  <a:pt x="9303" y="223672"/>
                  <a:pt x="219467" y="9782"/>
                  <a:pt x="505046" y="0"/>
                </a:cubicBezTo>
                <a:cubicBezTo>
                  <a:pt x="626264" y="42187"/>
                  <a:pt x="796442" y="25433"/>
                  <a:pt x="988347" y="0"/>
                </a:cubicBezTo>
                <a:lnTo>
                  <a:pt x="988347" y="0"/>
                </a:lnTo>
                <a:cubicBezTo>
                  <a:pt x="1472163" y="19062"/>
                  <a:pt x="1777583" y="32566"/>
                  <a:pt x="2470867" y="0"/>
                </a:cubicBezTo>
                <a:cubicBezTo>
                  <a:pt x="3841132" y="-148071"/>
                  <a:pt x="4176027" y="-82554"/>
                  <a:pt x="5425034" y="0"/>
                </a:cubicBezTo>
                <a:cubicBezTo>
                  <a:pt x="5696611" y="-7178"/>
                  <a:pt x="5966125" y="197981"/>
                  <a:pt x="5930080" y="505046"/>
                </a:cubicBezTo>
                <a:cubicBezTo>
                  <a:pt x="5951635" y="921127"/>
                  <a:pt x="5817895" y="1249717"/>
                  <a:pt x="5930080" y="1767625"/>
                </a:cubicBezTo>
                <a:lnTo>
                  <a:pt x="5930080" y="1767625"/>
                </a:lnTo>
                <a:cubicBezTo>
                  <a:pt x="5897904" y="2143258"/>
                  <a:pt x="5997152" y="2378745"/>
                  <a:pt x="5930080" y="2525179"/>
                </a:cubicBezTo>
                <a:cubicBezTo>
                  <a:pt x="5930080" y="2525176"/>
                  <a:pt x="5930080" y="2525172"/>
                  <a:pt x="5930080" y="2525169"/>
                </a:cubicBezTo>
                <a:cubicBezTo>
                  <a:pt x="5892309" y="2770283"/>
                  <a:pt x="5697175" y="3040152"/>
                  <a:pt x="5425034" y="3030215"/>
                </a:cubicBezTo>
                <a:cubicBezTo>
                  <a:pt x="4591210" y="2896402"/>
                  <a:pt x="2976565" y="2928546"/>
                  <a:pt x="2470867" y="3030215"/>
                </a:cubicBezTo>
                <a:cubicBezTo>
                  <a:pt x="1865289" y="3131830"/>
                  <a:pt x="1296887" y="2915159"/>
                  <a:pt x="988347" y="3030215"/>
                </a:cubicBezTo>
                <a:lnTo>
                  <a:pt x="988347" y="3030215"/>
                </a:lnTo>
                <a:cubicBezTo>
                  <a:pt x="914417" y="2989481"/>
                  <a:pt x="584059" y="3052547"/>
                  <a:pt x="505046" y="3030215"/>
                </a:cubicBezTo>
                <a:cubicBezTo>
                  <a:pt x="230865" y="2980533"/>
                  <a:pt x="-12347" y="2806488"/>
                  <a:pt x="0" y="2525169"/>
                </a:cubicBezTo>
                <a:cubicBezTo>
                  <a:pt x="0" y="2525170"/>
                  <a:pt x="0" y="2525177"/>
                  <a:pt x="0" y="2525179"/>
                </a:cubicBezTo>
                <a:cubicBezTo>
                  <a:pt x="-706220" y="2379523"/>
                  <a:pt x="-1369456" y="2348810"/>
                  <a:pt x="-1835063" y="2365871"/>
                </a:cubicBezTo>
                <a:cubicBezTo>
                  <a:pt x="-1507392" y="2425457"/>
                  <a:pt x="-443275" y="1812588"/>
                  <a:pt x="0" y="1767625"/>
                </a:cubicBezTo>
                <a:cubicBezTo>
                  <a:pt x="-77901" y="1443595"/>
                  <a:pt x="41533" y="893533"/>
                  <a:pt x="0" y="505046"/>
                </a:cubicBezTo>
                <a:close/>
              </a:path>
            </a:pathLst>
          </a:custGeom>
          <a:solidFill>
            <a:srgbClr val="E1EFD8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Lấy 3 miếng bìa như </a:t>
            </a: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hình 4 </a:t>
            </a:r>
            <a:r>
              <a:rPr lang="en-US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trang 21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rồi ghép thành mỗi hình như trong </a:t>
            </a: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hình 5 </a:t>
            </a:r>
            <a:r>
              <a:rPr lang="en-US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trang 21.</a:t>
            </a:r>
            <a:endParaRPr sz="3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6" name="Google Shape;41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663" y="3617427"/>
            <a:ext cx="2020388" cy="24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418" name="Google Shape;41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13"/>
          <p:cNvSpPr/>
          <p:nvPr/>
        </p:nvSpPr>
        <p:spPr>
          <a:xfrm>
            <a:off x="1166810" y="175448"/>
            <a:ext cx="5640309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3"/>
          <p:cNvSpPr txBox="1"/>
          <p:nvPr/>
        </p:nvSpPr>
        <p:spPr>
          <a:xfrm>
            <a:off x="1373787" y="279681"/>
            <a:ext cx="523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2. Ghép hình theo mẫu</a:t>
            </a:r>
            <a:endParaRPr sz="36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1" name="Google Shape;421;p13" descr="A cartoon of a magnifying glas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14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428" name="Google Shape;428;p14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429" name="Google Shape;429;p14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14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1" name="Google Shape;431;p14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432" name="Google Shape;432;p14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14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4" name="Google Shape;434;p14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435" name="Google Shape;435;p14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14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7" name="Google Shape;437;p14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438" name="Google Shape;438;p14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439" name="Google Shape;439;p14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14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1" name="Google Shape;441;p14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442" name="Google Shape;442;p14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14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4" name="Google Shape;444;p14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445" name="Google Shape;445;p14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14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7" name="Google Shape;447;p14"/>
          <p:cNvSpPr/>
          <p:nvPr/>
        </p:nvSpPr>
        <p:spPr>
          <a:xfrm>
            <a:off x="5142800" y="1882550"/>
            <a:ext cx="5470499" cy="3713575"/>
          </a:xfrm>
          <a:custGeom>
            <a:avLst/>
            <a:gdLst/>
            <a:ahLst/>
            <a:cxnLst/>
            <a:rect l="l" t="t" r="r" b="b"/>
            <a:pathLst>
              <a:path w="5930080" h="3713575" fill="none" extrusionOk="0">
                <a:moveTo>
                  <a:pt x="0" y="618942"/>
                </a:moveTo>
                <a:cubicBezTo>
                  <a:pt x="-955" y="245852"/>
                  <a:pt x="325836" y="-1319"/>
                  <a:pt x="618942" y="0"/>
                </a:cubicBezTo>
                <a:cubicBezTo>
                  <a:pt x="707548" y="-3225"/>
                  <a:pt x="811445" y="-3824"/>
                  <a:pt x="988347" y="0"/>
                </a:cubicBezTo>
                <a:lnTo>
                  <a:pt x="988347" y="0"/>
                </a:lnTo>
                <a:cubicBezTo>
                  <a:pt x="1206467" y="127334"/>
                  <a:pt x="1990614" y="-37220"/>
                  <a:pt x="2470867" y="0"/>
                </a:cubicBezTo>
                <a:cubicBezTo>
                  <a:pt x="3720217" y="4072"/>
                  <a:pt x="4444415" y="101831"/>
                  <a:pt x="5311138" y="0"/>
                </a:cubicBezTo>
                <a:cubicBezTo>
                  <a:pt x="5678632" y="-14226"/>
                  <a:pt x="5916171" y="270905"/>
                  <a:pt x="5930080" y="618942"/>
                </a:cubicBezTo>
                <a:cubicBezTo>
                  <a:pt x="6009151" y="1370087"/>
                  <a:pt x="5834803" y="1779394"/>
                  <a:pt x="5930080" y="2166252"/>
                </a:cubicBezTo>
                <a:lnTo>
                  <a:pt x="5930080" y="2166252"/>
                </a:lnTo>
                <a:cubicBezTo>
                  <a:pt x="5871156" y="2610513"/>
                  <a:pt x="5970509" y="2709895"/>
                  <a:pt x="5930080" y="3094646"/>
                </a:cubicBezTo>
                <a:cubicBezTo>
                  <a:pt x="5930081" y="3094639"/>
                  <a:pt x="5930081" y="3094639"/>
                  <a:pt x="5930080" y="3094633"/>
                </a:cubicBezTo>
                <a:cubicBezTo>
                  <a:pt x="5940170" y="3471282"/>
                  <a:pt x="5650206" y="3756994"/>
                  <a:pt x="5311138" y="3713575"/>
                </a:cubicBezTo>
                <a:cubicBezTo>
                  <a:pt x="4915328" y="3854037"/>
                  <a:pt x="3735647" y="3627172"/>
                  <a:pt x="2470867" y="3713575"/>
                </a:cubicBezTo>
                <a:cubicBezTo>
                  <a:pt x="2105112" y="3756349"/>
                  <a:pt x="1433554" y="3634417"/>
                  <a:pt x="988347" y="3713575"/>
                </a:cubicBezTo>
                <a:lnTo>
                  <a:pt x="988347" y="3713575"/>
                </a:lnTo>
                <a:cubicBezTo>
                  <a:pt x="828145" y="3739986"/>
                  <a:pt x="795928" y="3715476"/>
                  <a:pt x="618942" y="3713575"/>
                </a:cubicBezTo>
                <a:cubicBezTo>
                  <a:pt x="268268" y="3736352"/>
                  <a:pt x="-18936" y="3460698"/>
                  <a:pt x="0" y="3094633"/>
                </a:cubicBezTo>
                <a:cubicBezTo>
                  <a:pt x="1" y="3094635"/>
                  <a:pt x="0" y="3094642"/>
                  <a:pt x="0" y="3094646"/>
                </a:cubicBezTo>
                <a:cubicBezTo>
                  <a:pt x="-810325" y="2973884"/>
                  <a:pt x="-1326778" y="2806456"/>
                  <a:pt x="-1835063" y="2899411"/>
                </a:cubicBezTo>
                <a:cubicBezTo>
                  <a:pt x="-1567859" y="2812782"/>
                  <a:pt x="-416157" y="2414656"/>
                  <a:pt x="0" y="2166252"/>
                </a:cubicBezTo>
                <a:cubicBezTo>
                  <a:pt x="-86803" y="1643833"/>
                  <a:pt x="24827" y="1076917"/>
                  <a:pt x="0" y="618942"/>
                </a:cubicBezTo>
                <a:close/>
              </a:path>
              <a:path w="5930080" h="3713575" extrusionOk="0">
                <a:moveTo>
                  <a:pt x="0" y="618942"/>
                </a:moveTo>
                <a:cubicBezTo>
                  <a:pt x="11262" y="274150"/>
                  <a:pt x="253157" y="35236"/>
                  <a:pt x="618942" y="0"/>
                </a:cubicBezTo>
                <a:cubicBezTo>
                  <a:pt x="779149" y="26613"/>
                  <a:pt x="923944" y="9444"/>
                  <a:pt x="988347" y="0"/>
                </a:cubicBezTo>
                <a:lnTo>
                  <a:pt x="988347" y="0"/>
                </a:lnTo>
                <a:cubicBezTo>
                  <a:pt x="1472163" y="19062"/>
                  <a:pt x="1777583" y="32566"/>
                  <a:pt x="2470867" y="0"/>
                </a:cubicBezTo>
                <a:cubicBezTo>
                  <a:pt x="3118116" y="-148071"/>
                  <a:pt x="5002151" y="-82554"/>
                  <a:pt x="5311138" y="0"/>
                </a:cubicBezTo>
                <a:cubicBezTo>
                  <a:pt x="5609026" y="-42905"/>
                  <a:pt x="5978099" y="239627"/>
                  <a:pt x="5930080" y="618942"/>
                </a:cubicBezTo>
                <a:cubicBezTo>
                  <a:pt x="5947211" y="1056728"/>
                  <a:pt x="5945415" y="1951884"/>
                  <a:pt x="5930080" y="2166252"/>
                </a:cubicBezTo>
                <a:lnTo>
                  <a:pt x="5930080" y="2166252"/>
                </a:lnTo>
                <a:cubicBezTo>
                  <a:pt x="5903972" y="2623278"/>
                  <a:pt x="5885830" y="2825106"/>
                  <a:pt x="5930080" y="3094646"/>
                </a:cubicBezTo>
                <a:cubicBezTo>
                  <a:pt x="5930079" y="3094641"/>
                  <a:pt x="5930081" y="3094637"/>
                  <a:pt x="5930080" y="3094633"/>
                </a:cubicBezTo>
                <a:cubicBezTo>
                  <a:pt x="5915712" y="3423602"/>
                  <a:pt x="5629706" y="3747632"/>
                  <a:pt x="5311138" y="3713575"/>
                </a:cubicBezTo>
                <a:cubicBezTo>
                  <a:pt x="3976056" y="3579762"/>
                  <a:pt x="3779526" y="3611906"/>
                  <a:pt x="2470867" y="3713575"/>
                </a:cubicBezTo>
                <a:cubicBezTo>
                  <a:pt x="1865289" y="3815190"/>
                  <a:pt x="1296887" y="3598519"/>
                  <a:pt x="988347" y="3713575"/>
                </a:cubicBezTo>
                <a:lnTo>
                  <a:pt x="988347" y="3713575"/>
                </a:lnTo>
                <a:cubicBezTo>
                  <a:pt x="931046" y="3746395"/>
                  <a:pt x="757184" y="3706901"/>
                  <a:pt x="618942" y="3713575"/>
                </a:cubicBezTo>
                <a:cubicBezTo>
                  <a:pt x="277994" y="3704330"/>
                  <a:pt x="-46818" y="3445527"/>
                  <a:pt x="0" y="3094633"/>
                </a:cubicBezTo>
                <a:cubicBezTo>
                  <a:pt x="0" y="3094640"/>
                  <a:pt x="-1" y="3094642"/>
                  <a:pt x="0" y="3094646"/>
                </a:cubicBezTo>
                <a:cubicBezTo>
                  <a:pt x="-840485" y="2973559"/>
                  <a:pt x="-1389937" y="2942835"/>
                  <a:pt x="-1835063" y="2899411"/>
                </a:cubicBezTo>
                <a:cubicBezTo>
                  <a:pt x="-931336" y="2708721"/>
                  <a:pt x="-775421" y="2374134"/>
                  <a:pt x="0" y="2166252"/>
                </a:cubicBezTo>
                <a:cubicBezTo>
                  <a:pt x="-83829" y="1904679"/>
                  <a:pt x="31454" y="1264688"/>
                  <a:pt x="0" y="618942"/>
                </a:cubicBezTo>
                <a:close/>
              </a:path>
            </a:pathLst>
          </a:custGeom>
          <a:solidFill>
            <a:srgbClr val="E1EFD8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Cùng nhau lấy các thẻ hình và ghép hình sáng tạo nhé!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Đố bạn mình ghép được hình gì?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8" name="Google Shape;44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663" y="3617427"/>
            <a:ext cx="2020388" cy="24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450" name="Google Shape;45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14"/>
          <p:cNvSpPr/>
          <p:nvPr/>
        </p:nvSpPr>
        <p:spPr>
          <a:xfrm>
            <a:off x="1166810" y="175448"/>
            <a:ext cx="5640309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4"/>
          <p:cNvSpPr txBox="1"/>
          <p:nvPr/>
        </p:nvSpPr>
        <p:spPr>
          <a:xfrm>
            <a:off x="1373787" y="279681"/>
            <a:ext cx="523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3. Ghép hình sáng tạo</a:t>
            </a:r>
            <a:endParaRPr sz="36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Google Shape;453;p14" descr="A cartoon of a magnifying glas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15"/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</p:grpSpPr>
        <p:sp>
          <p:nvSpPr>
            <p:cNvPr id="459" name="Google Shape;459;p15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1" name="Google Shape;461;p15"/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</p:grpSpPr>
        <p:sp>
          <p:nvSpPr>
            <p:cNvPr id="462" name="Google Shape;462;p15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4" name="Google Shape;464;p15"/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</p:grpSpPr>
        <p:sp>
          <p:nvSpPr>
            <p:cNvPr id="465" name="Google Shape;465;p15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5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7" name="Google Shape;467;p15"/>
          <p:cNvSpPr/>
          <p:nvPr/>
        </p:nvSpPr>
        <p:spPr>
          <a:xfrm>
            <a:off x="9067237" y="111007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5"/>
          <p:cNvSpPr/>
          <p:nvPr/>
        </p:nvSpPr>
        <p:spPr>
          <a:xfrm>
            <a:off x="10922262" y="-43641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5"/>
          <p:cNvSpPr/>
          <p:nvPr/>
        </p:nvSpPr>
        <p:spPr>
          <a:xfrm>
            <a:off x="9199717" y="60524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5"/>
          <p:cNvSpPr/>
          <p:nvPr/>
        </p:nvSpPr>
        <p:spPr>
          <a:xfrm>
            <a:off x="11054742" y="-43543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1" name="Google Shape;471;p15"/>
          <p:cNvGrpSpPr/>
          <p:nvPr/>
        </p:nvGrpSpPr>
        <p:grpSpPr>
          <a:xfrm>
            <a:off x="9303872" y="-68116"/>
            <a:ext cx="3349561" cy="7449566"/>
            <a:chOff x="9303872" y="-24574"/>
            <a:chExt cx="3349561" cy="7449566"/>
          </a:xfrm>
        </p:grpSpPr>
        <p:sp>
          <p:nvSpPr>
            <p:cNvPr id="472" name="Google Shape;472;p15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399" y="2142632"/>
            <a:ext cx="10181202" cy="25727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5" name="Google Shape;475;p15"/>
          <p:cNvGrpSpPr/>
          <p:nvPr/>
        </p:nvGrpSpPr>
        <p:grpSpPr>
          <a:xfrm>
            <a:off x="858755" y="5600192"/>
            <a:ext cx="1455420" cy="956939"/>
            <a:chOff x="5701962" y="0"/>
            <a:chExt cx="6490038" cy="4267200"/>
          </a:xfrm>
        </p:grpSpPr>
        <p:pic>
          <p:nvPicPr>
            <p:cNvPr id="476" name="Google Shape;476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01962" y="0"/>
              <a:ext cx="6490038" cy="426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7" name="Google Shape;477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341607" y="3573060"/>
              <a:ext cx="507493" cy="6941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8" name="Google Shape;47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9" name="Google Shape;47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6"/>
          <p:cNvSpPr/>
          <p:nvPr/>
        </p:nvSpPr>
        <p:spPr>
          <a:xfrm>
            <a:off x="1291564" y="1241583"/>
            <a:ext cx="1707854" cy="458337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5" name="Google Shape;485;p16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486" name="Google Shape;486;p16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6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8" name="Google Shape;488;p16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489" name="Google Shape;489;p16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6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" name="Google Shape;491;p16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492" name="Google Shape;492;p16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6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4" name="Google Shape;494;p16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6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6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6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8" name="Google Shape;498;p16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499" name="Google Shape;499;p16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6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1" name="Google Shape;501;p16"/>
          <p:cNvSpPr/>
          <p:nvPr/>
        </p:nvSpPr>
        <p:spPr>
          <a:xfrm>
            <a:off x="1364253" y="396168"/>
            <a:ext cx="3200984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2" name="Google Shape;502;p16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03" name="Google Shape;503;p16"/>
          <p:cNvSpPr txBox="1"/>
          <p:nvPr/>
        </p:nvSpPr>
        <p:spPr>
          <a:xfrm>
            <a:off x="1364253" y="1191361"/>
            <a:ext cx="17391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1. Em có</a:t>
            </a:r>
            <a:endParaRPr sz="2800" b="1" i="0" u="none" strike="noStrike" cap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16"/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11E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Sáng chế STEM</a:t>
            </a:r>
            <a:endParaRPr/>
          </a:p>
        </p:txBody>
      </p:sp>
      <p:pic>
        <p:nvPicPr>
          <p:cNvPr id="505" name="Google Shape;50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03245">
            <a:off x="853338" y="2296479"/>
            <a:ext cx="3149933" cy="3776785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7" name="Google Shape;50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09210" y="1090995"/>
            <a:ext cx="6796971" cy="398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42228" y="5124432"/>
            <a:ext cx="5356503" cy="165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7"/>
          <p:cNvSpPr/>
          <p:nvPr/>
        </p:nvSpPr>
        <p:spPr>
          <a:xfrm>
            <a:off x="1291564" y="1241583"/>
            <a:ext cx="1707854" cy="458337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5" name="Google Shape;515;p17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516" name="Google Shape;516;p17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17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8" name="Google Shape;518;p17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519" name="Google Shape;519;p17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7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1" name="Google Shape;521;p17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522" name="Google Shape;522;p17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7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4" name="Google Shape;524;p17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8" name="Google Shape;528;p17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529" name="Google Shape;529;p17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1" name="Google Shape;531;p17"/>
          <p:cNvSpPr/>
          <p:nvPr/>
        </p:nvSpPr>
        <p:spPr>
          <a:xfrm>
            <a:off x="1364253" y="396168"/>
            <a:ext cx="3200984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2" name="Google Shape;532;p17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33" name="Google Shape;533;p17"/>
          <p:cNvSpPr txBox="1"/>
          <p:nvPr/>
        </p:nvSpPr>
        <p:spPr>
          <a:xfrm>
            <a:off x="1364253" y="1191361"/>
            <a:ext cx="17391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1. Em có</a:t>
            </a:r>
            <a:endParaRPr sz="2800" b="1" i="0" u="none" strike="noStrike" cap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7"/>
          <p:cNvSpPr txBox="1"/>
          <p:nvPr/>
        </p:nvSpPr>
        <p:spPr>
          <a:xfrm>
            <a:off x="1392508" y="385561"/>
            <a:ext cx="37101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11E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Sáng chế STEM</a:t>
            </a:r>
            <a:endParaRPr/>
          </a:p>
        </p:txBody>
      </p:sp>
      <p:pic>
        <p:nvPicPr>
          <p:cNvPr id="535" name="Google Shape;53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03245">
            <a:off x="966240" y="3208452"/>
            <a:ext cx="2590607" cy="310615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17"/>
          <p:cNvSpPr/>
          <p:nvPr/>
        </p:nvSpPr>
        <p:spPr>
          <a:xfrm>
            <a:off x="4910576" y="1060975"/>
            <a:ext cx="6793842" cy="4188888"/>
          </a:xfrm>
          <a:custGeom>
            <a:avLst/>
            <a:gdLst/>
            <a:ahLst/>
            <a:cxnLst/>
            <a:rect l="l" t="t" r="r" b="b"/>
            <a:pathLst>
              <a:path w="6218620" h="4188888" fill="none" extrusionOk="0">
                <a:moveTo>
                  <a:pt x="-1737669" y="3114396"/>
                </a:moveTo>
                <a:cubicBezTo>
                  <a:pt x="-1045929" y="2693782"/>
                  <a:pt x="-345654" y="2477145"/>
                  <a:pt x="19067" y="2326040"/>
                </a:cubicBezTo>
                <a:cubicBezTo>
                  <a:pt x="-295015" y="989587"/>
                  <a:pt x="928366" y="138613"/>
                  <a:pt x="2808624" y="9816"/>
                </a:cubicBezTo>
                <a:cubicBezTo>
                  <a:pt x="4216874" y="-158430"/>
                  <a:pt x="5785103" y="568057"/>
                  <a:pt x="6071500" y="1457812"/>
                </a:cubicBezTo>
                <a:cubicBezTo>
                  <a:pt x="6623075" y="2628561"/>
                  <a:pt x="5770152" y="3849645"/>
                  <a:pt x="3700899" y="4150628"/>
                </a:cubicBezTo>
                <a:cubicBezTo>
                  <a:pt x="2465227" y="4341134"/>
                  <a:pt x="1000915" y="4019502"/>
                  <a:pt x="372882" y="3088957"/>
                </a:cubicBezTo>
                <a:cubicBezTo>
                  <a:pt x="111666" y="3109769"/>
                  <a:pt x="-1027239" y="3104847"/>
                  <a:pt x="-1737669" y="3114396"/>
                </a:cubicBezTo>
                <a:close/>
              </a:path>
              <a:path w="6218620" h="4188888" extrusionOk="0">
                <a:moveTo>
                  <a:pt x="-1737669" y="3114396"/>
                </a:moveTo>
                <a:cubicBezTo>
                  <a:pt x="-1425485" y="2813750"/>
                  <a:pt x="-744919" y="2564400"/>
                  <a:pt x="19067" y="2326040"/>
                </a:cubicBezTo>
                <a:cubicBezTo>
                  <a:pt x="-76248" y="1259627"/>
                  <a:pt x="1316836" y="-7143"/>
                  <a:pt x="2808624" y="9816"/>
                </a:cubicBezTo>
                <a:cubicBezTo>
                  <a:pt x="4091579" y="-93596"/>
                  <a:pt x="5666729" y="504013"/>
                  <a:pt x="6071500" y="1457812"/>
                </a:cubicBezTo>
                <a:cubicBezTo>
                  <a:pt x="6573951" y="2444173"/>
                  <a:pt x="5563574" y="3944692"/>
                  <a:pt x="3700899" y="4150628"/>
                </a:cubicBezTo>
                <a:cubicBezTo>
                  <a:pt x="2259926" y="4268473"/>
                  <a:pt x="1006118" y="3714709"/>
                  <a:pt x="372882" y="3088957"/>
                </a:cubicBezTo>
                <a:cubicBezTo>
                  <a:pt x="-383379" y="3079940"/>
                  <a:pt x="-846428" y="3201364"/>
                  <a:pt x="-1737669" y="3114396"/>
                </a:cubicBezTo>
                <a:close/>
              </a:path>
            </a:pathLst>
          </a:custGeom>
          <a:solidFill>
            <a:srgbClr val="FDE5CD"/>
          </a:solidFill>
          <a:ln w="381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Các em hãy đọc và làm theo hướng dẫn cách dán hai miếng bìa để gấp và mở được như ở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hình 6</a:t>
            </a:r>
            <a:r>
              <a:rPr lang="en-US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trang 22</a:t>
            </a: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b="1" i="0" u="none" strike="noStrike" cap="none">
              <a:solidFill>
                <a:srgbClr val="EF52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8" name="Google Shape;53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8"/>
          <p:cNvSpPr/>
          <p:nvPr/>
        </p:nvSpPr>
        <p:spPr>
          <a:xfrm>
            <a:off x="1291563" y="1241583"/>
            <a:ext cx="2491999" cy="47299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4" name="Google Shape;544;p18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545" name="Google Shape;545;p18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8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7" name="Google Shape;547;p18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548" name="Google Shape;548;p18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8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0" name="Google Shape;550;p18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551" name="Google Shape;551;p18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18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3" name="Google Shape;553;p18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8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8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8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7" name="Google Shape;557;p18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558" name="Google Shape;558;p18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0" name="Google Shape;560;p18"/>
          <p:cNvSpPr/>
          <p:nvPr/>
        </p:nvSpPr>
        <p:spPr>
          <a:xfrm>
            <a:off x="1364253" y="396168"/>
            <a:ext cx="3200984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1" name="Google Shape;561;p18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62" name="Google Shape;562;p18"/>
          <p:cNvSpPr txBox="1"/>
          <p:nvPr/>
        </p:nvSpPr>
        <p:spPr>
          <a:xfrm>
            <a:off x="1364253" y="1191361"/>
            <a:ext cx="25872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2. Em sáng tạo</a:t>
            </a:r>
            <a:endParaRPr sz="2800" b="1" i="0" u="none" strike="noStrike" cap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18"/>
          <p:cNvSpPr txBox="1"/>
          <p:nvPr/>
        </p:nvSpPr>
        <p:spPr>
          <a:xfrm>
            <a:off x="1392508" y="385561"/>
            <a:ext cx="37101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11E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Sáng chế STEM</a:t>
            </a:r>
            <a:endParaRPr/>
          </a:p>
        </p:txBody>
      </p:sp>
      <p:sp>
        <p:nvSpPr>
          <p:cNvPr id="564" name="Google Shape;564;p18"/>
          <p:cNvSpPr/>
          <p:nvPr/>
        </p:nvSpPr>
        <p:spPr>
          <a:xfrm>
            <a:off x="347891" y="1764803"/>
            <a:ext cx="2196526" cy="51077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a) Em làm gì?</a:t>
            </a:r>
            <a:endParaRPr/>
          </a:p>
        </p:txBody>
      </p:sp>
      <p:pic>
        <p:nvPicPr>
          <p:cNvPr id="565" name="Google Shape;56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501" y="3955609"/>
            <a:ext cx="2102507" cy="2598447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18"/>
          <p:cNvSpPr/>
          <p:nvPr/>
        </p:nvSpPr>
        <p:spPr>
          <a:xfrm>
            <a:off x="5271499" y="2101700"/>
            <a:ext cx="5953349" cy="2949012"/>
          </a:xfrm>
          <a:custGeom>
            <a:avLst/>
            <a:gdLst/>
            <a:ahLst/>
            <a:cxnLst/>
            <a:rect l="l" t="t" r="r" b="b"/>
            <a:pathLst>
              <a:path w="6488664" h="2949012" fill="none" extrusionOk="0">
                <a:moveTo>
                  <a:pt x="-2865913" y="2362660"/>
                </a:moveTo>
                <a:cubicBezTo>
                  <a:pt x="-2293934" y="2328065"/>
                  <a:pt x="-503196" y="1802240"/>
                  <a:pt x="22391" y="1647443"/>
                </a:cubicBezTo>
                <a:cubicBezTo>
                  <a:pt x="-200785" y="819088"/>
                  <a:pt x="1381670" y="284124"/>
                  <a:pt x="3094654" y="1570"/>
                </a:cubicBezTo>
                <a:cubicBezTo>
                  <a:pt x="4497517" y="3062"/>
                  <a:pt x="5889948" y="524882"/>
                  <a:pt x="6325143" y="1012292"/>
                </a:cubicBezTo>
                <a:cubicBezTo>
                  <a:pt x="6865206" y="1738525"/>
                  <a:pt x="5619033" y="2895641"/>
                  <a:pt x="3536768" y="2943010"/>
                </a:cubicBezTo>
                <a:cubicBezTo>
                  <a:pt x="2301699" y="2967062"/>
                  <a:pt x="1011512" y="2666022"/>
                  <a:pt x="399541" y="2183397"/>
                </a:cubicBezTo>
                <a:cubicBezTo>
                  <a:pt x="-558408" y="2313707"/>
                  <a:pt x="-1478986" y="2243764"/>
                  <a:pt x="-2865913" y="2362660"/>
                </a:cubicBezTo>
                <a:close/>
              </a:path>
              <a:path w="6488664" h="2949012" extrusionOk="0">
                <a:moveTo>
                  <a:pt x="-2865913" y="2362660"/>
                </a:moveTo>
                <a:cubicBezTo>
                  <a:pt x="-2237818" y="2084861"/>
                  <a:pt x="-1263773" y="1961876"/>
                  <a:pt x="22391" y="1647443"/>
                </a:cubicBezTo>
                <a:cubicBezTo>
                  <a:pt x="-461614" y="642507"/>
                  <a:pt x="1200291" y="-269278"/>
                  <a:pt x="3094654" y="1570"/>
                </a:cubicBezTo>
                <a:cubicBezTo>
                  <a:pt x="4517037" y="3307"/>
                  <a:pt x="5972100" y="323655"/>
                  <a:pt x="6325143" y="1012292"/>
                </a:cubicBezTo>
                <a:cubicBezTo>
                  <a:pt x="6951785" y="1665198"/>
                  <a:pt x="5674098" y="2788837"/>
                  <a:pt x="3536768" y="2943010"/>
                </a:cubicBezTo>
                <a:cubicBezTo>
                  <a:pt x="2268415" y="2982452"/>
                  <a:pt x="962350" y="2562833"/>
                  <a:pt x="399541" y="2183397"/>
                </a:cubicBezTo>
                <a:cubicBezTo>
                  <a:pt x="-468681" y="2107266"/>
                  <a:pt x="-2499917" y="2488490"/>
                  <a:pt x="-2865913" y="2362660"/>
                </a:cubicBezTo>
                <a:close/>
              </a:path>
            </a:pathLst>
          </a:custGeom>
          <a:solidFill>
            <a:srgbClr val="FBE4D4"/>
          </a:solidFill>
          <a:ln w="28575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 quan sát </a:t>
            </a: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dụng cụ gấp áo </a:t>
            </a: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ở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hình 7</a:t>
            </a:r>
            <a:r>
              <a:rPr lang="en-US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trang 22</a:t>
            </a: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và cùng bạn trả lời các câu hỏi.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8" name="Google Shape;56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thu-vien-hinh-nen-dep-cho-slide-powerpoint-2007-anh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28"/>
            <a:ext cx="12192000" cy="843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2159000" y="1157553"/>
            <a:ext cx="9215438" cy="4896114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6" rIns="108852" bIns="54426" anchor="ctr"/>
          <a:lstStyle/>
          <a:p>
            <a:pPr algn="ctr">
              <a:defRPr/>
            </a:pPr>
            <a:r>
              <a:rPr lang="en-US" sz="6416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515938" y="128323"/>
            <a:ext cx="109206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333" b="1">
                <a:solidFill>
                  <a:srgbClr val="002060"/>
                </a:solidFill>
                <a:latin typeface="HP001 4 hàng" pitchFamily="34" charset="0"/>
              </a:rPr>
              <a:t>   </a:t>
            </a:r>
            <a:r>
              <a:rPr lang="en-US" sz="4000" b="1">
                <a:solidFill>
                  <a:srgbClr val="FF0000"/>
                </a:solidFill>
                <a:latin typeface="HP001 4 hàng" pitchFamily="34" charset="0"/>
              </a:rPr>
              <a:t>Thứ </a:t>
            </a:r>
            <a:r>
              <a:rPr lang="vi-VN" sz="4000" b="1">
                <a:solidFill>
                  <a:srgbClr val="FF0000"/>
                </a:solidFill>
                <a:latin typeface="HP001 4 hàng" pitchFamily="34" charset="0"/>
              </a:rPr>
              <a:t>ba</a:t>
            </a:r>
            <a:r>
              <a:rPr lang="en-US" sz="4000" b="1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HP001 4 hàng" pitchFamily="34" charset="0"/>
              </a:rPr>
              <a:t>ngày </a:t>
            </a:r>
            <a:r>
              <a:rPr lang="vi-VN" sz="4000" b="1" smtClean="0">
                <a:solidFill>
                  <a:srgbClr val="FF0000"/>
                </a:solidFill>
                <a:latin typeface="HP001 4 hàng" pitchFamily="34" charset="0"/>
              </a:rPr>
              <a:t>29</a:t>
            </a:r>
            <a:r>
              <a:rPr lang="en-US" sz="4000" b="1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HP001 4 hàng" pitchFamily="34" charset="0"/>
              </a:rPr>
              <a:t>tháng </a:t>
            </a:r>
            <a:r>
              <a:rPr lang="en-US" sz="4000" b="1">
                <a:solidFill>
                  <a:srgbClr val="FF0000"/>
                </a:solidFill>
                <a:latin typeface="HP001 4 hàng" pitchFamily="34" charset="0"/>
              </a:rPr>
              <a:t>10 </a:t>
            </a:r>
            <a:r>
              <a:rPr lang="en-US" sz="4000" b="1">
                <a:solidFill>
                  <a:srgbClr val="FF0000"/>
                </a:solidFill>
                <a:latin typeface="HP001 4 hàng" pitchFamily="34" charset="0"/>
              </a:rPr>
              <a:t>năm </a:t>
            </a:r>
            <a:r>
              <a:rPr lang="vi-VN" sz="4000" b="1" smtClean="0">
                <a:solidFill>
                  <a:srgbClr val="FF0000"/>
                </a:solidFill>
                <a:latin typeface="HP001 4 hàng" pitchFamily="34" charset="0"/>
              </a:rPr>
              <a:t>2024</a:t>
            </a:r>
            <a:endParaRPr lang="en-US" sz="4000" b="1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-564886" y="849313"/>
            <a:ext cx="34210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333" b="1">
                <a:solidFill>
                  <a:srgbClr val="002060"/>
                </a:solidFill>
                <a:latin typeface="HP001 4 hàng" pitchFamily="34" charset="0"/>
              </a:rPr>
              <a:t>   </a:t>
            </a:r>
            <a:r>
              <a:rPr lang="vi-VN" sz="4000" b="1" u="sng" smtClean="0">
                <a:solidFill>
                  <a:srgbClr val="FF0000"/>
                </a:solidFill>
                <a:latin typeface="HP001 4 hàng" pitchFamily="34" charset="0"/>
              </a:rPr>
              <a:t>Toán</a:t>
            </a:r>
            <a:r>
              <a:rPr lang="en-US" sz="4000" b="1" smtClean="0">
                <a:solidFill>
                  <a:srgbClr val="FF0000"/>
                </a:solidFill>
                <a:latin typeface="HP001 4 hàng" pitchFamily="34" charset="0"/>
              </a:rPr>
              <a:t>: </a:t>
            </a:r>
            <a:endParaRPr lang="en-US" sz="4000" b="1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08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9"/>
          <p:cNvSpPr/>
          <p:nvPr/>
        </p:nvSpPr>
        <p:spPr>
          <a:xfrm>
            <a:off x="1291563" y="1241583"/>
            <a:ext cx="2491999" cy="47299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4" name="Google Shape;574;p19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575" name="Google Shape;575;p19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9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p19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578" name="Google Shape;578;p19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9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0" name="Google Shape;580;p19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581" name="Google Shape;581;p19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9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19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9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9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9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7" name="Google Shape;587;p19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588" name="Google Shape;588;p19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9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0" name="Google Shape;590;p19"/>
          <p:cNvSpPr/>
          <p:nvPr/>
        </p:nvSpPr>
        <p:spPr>
          <a:xfrm>
            <a:off x="1364253" y="396168"/>
            <a:ext cx="3200984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1" name="Google Shape;591;p19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92" name="Google Shape;592;p19"/>
          <p:cNvSpPr txBox="1"/>
          <p:nvPr/>
        </p:nvSpPr>
        <p:spPr>
          <a:xfrm>
            <a:off x="1364253" y="1191361"/>
            <a:ext cx="25872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2. Em sáng tạo</a:t>
            </a:r>
            <a:endParaRPr sz="2800" b="1" i="0" u="none" strike="noStrike" cap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19"/>
          <p:cNvSpPr txBox="1"/>
          <p:nvPr/>
        </p:nvSpPr>
        <p:spPr>
          <a:xfrm>
            <a:off x="1392508" y="385561"/>
            <a:ext cx="37101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11E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Sáng chế STEM</a:t>
            </a:r>
            <a:endParaRPr/>
          </a:p>
        </p:txBody>
      </p:sp>
      <p:sp>
        <p:nvSpPr>
          <p:cNvPr id="594" name="Google Shape;594;p19"/>
          <p:cNvSpPr/>
          <p:nvPr/>
        </p:nvSpPr>
        <p:spPr>
          <a:xfrm>
            <a:off x="347891" y="1764803"/>
            <a:ext cx="2196526" cy="51077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a) Em làm gì?</a:t>
            </a:r>
            <a:endParaRPr/>
          </a:p>
        </p:txBody>
      </p:sp>
      <p:pic>
        <p:nvPicPr>
          <p:cNvPr id="595" name="Google Shape;59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501" y="3955609"/>
            <a:ext cx="2102507" cy="2598447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19"/>
          <p:cNvSpPr/>
          <p:nvPr/>
        </p:nvSpPr>
        <p:spPr>
          <a:xfrm>
            <a:off x="4371400" y="2101700"/>
            <a:ext cx="7117757" cy="3732161"/>
          </a:xfrm>
          <a:custGeom>
            <a:avLst/>
            <a:gdLst/>
            <a:ahLst/>
            <a:cxnLst/>
            <a:rect l="l" t="t" r="r" b="b"/>
            <a:pathLst>
              <a:path w="7472711" h="3732161" fill="none" extrusionOk="0">
                <a:moveTo>
                  <a:pt x="-1525703" y="2359174"/>
                </a:moveTo>
                <a:cubicBezTo>
                  <a:pt x="-1124028" y="2207500"/>
                  <a:pt x="-668797" y="2207658"/>
                  <a:pt x="79" y="1853919"/>
                </a:cubicBezTo>
                <a:cubicBezTo>
                  <a:pt x="-13752" y="1093529"/>
                  <a:pt x="1765431" y="220028"/>
                  <a:pt x="3649676" y="502"/>
                </a:cubicBezTo>
                <a:cubicBezTo>
                  <a:pt x="5400113" y="24837"/>
                  <a:pt x="7075170" y="723837"/>
                  <a:pt x="7404984" y="1512388"/>
                </a:cubicBezTo>
                <a:cubicBezTo>
                  <a:pt x="7783272" y="2539574"/>
                  <a:pt x="6249152" y="3805269"/>
                  <a:pt x="4009635" y="3727165"/>
                </a:cubicBezTo>
                <a:cubicBezTo>
                  <a:pt x="2533547" y="3699270"/>
                  <a:pt x="836453" y="3205345"/>
                  <a:pt x="263018" y="2553837"/>
                </a:cubicBezTo>
                <a:cubicBezTo>
                  <a:pt x="-299764" y="2605366"/>
                  <a:pt x="-753142" y="2480320"/>
                  <a:pt x="-1525703" y="2359174"/>
                </a:cubicBezTo>
                <a:close/>
              </a:path>
              <a:path w="7472711" h="3732161" extrusionOk="0">
                <a:moveTo>
                  <a:pt x="-1525703" y="2359174"/>
                </a:moveTo>
                <a:cubicBezTo>
                  <a:pt x="-1059154" y="2188158"/>
                  <a:pt x="-677616" y="2088463"/>
                  <a:pt x="79" y="1853919"/>
                </a:cubicBezTo>
                <a:cubicBezTo>
                  <a:pt x="-278874" y="672793"/>
                  <a:pt x="1624936" y="-91306"/>
                  <a:pt x="3649676" y="502"/>
                </a:cubicBezTo>
                <a:cubicBezTo>
                  <a:pt x="5399070" y="54784"/>
                  <a:pt x="7084734" y="603470"/>
                  <a:pt x="7404984" y="1512388"/>
                </a:cubicBezTo>
                <a:cubicBezTo>
                  <a:pt x="7799195" y="2345989"/>
                  <a:pt x="6466241" y="3374396"/>
                  <a:pt x="4009635" y="3727165"/>
                </a:cubicBezTo>
                <a:cubicBezTo>
                  <a:pt x="2489411" y="3700265"/>
                  <a:pt x="796223" y="3151450"/>
                  <a:pt x="263018" y="2553837"/>
                </a:cubicBezTo>
                <a:cubicBezTo>
                  <a:pt x="65610" y="2668755"/>
                  <a:pt x="-680648" y="2560466"/>
                  <a:pt x="-1525703" y="2359174"/>
                </a:cubicBezTo>
                <a:close/>
              </a:path>
            </a:pathLst>
          </a:custGeom>
          <a:solidFill>
            <a:srgbClr val="FBE4D4"/>
          </a:solidFill>
          <a:ln w="28575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 quan sát cách sử dụng </a:t>
            </a: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dụng cụ gấp áo </a:t>
            </a: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ở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hình 8, 9</a:t>
            </a:r>
            <a:r>
              <a:rPr lang="en-US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trang 22</a:t>
            </a: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và cùng bạn trả lời các câu hỏi.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8" name="Google Shape;59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0"/>
          <p:cNvSpPr/>
          <p:nvPr/>
        </p:nvSpPr>
        <p:spPr>
          <a:xfrm>
            <a:off x="1291563" y="1241583"/>
            <a:ext cx="2491999" cy="47299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4" name="Google Shape;604;p20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605" name="Google Shape;605;p20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20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7" name="Google Shape;607;p20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608" name="Google Shape;608;p20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20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0" name="Google Shape;610;p20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611" name="Google Shape;611;p20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20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3" name="Google Shape;613;p20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20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20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20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7" name="Google Shape;617;p20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618" name="Google Shape;618;p20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20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0" name="Google Shape;620;p20"/>
          <p:cNvSpPr/>
          <p:nvPr/>
        </p:nvSpPr>
        <p:spPr>
          <a:xfrm>
            <a:off x="1364253" y="396168"/>
            <a:ext cx="3200984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1" name="Google Shape;621;p20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22" name="Google Shape;622;p20"/>
          <p:cNvSpPr txBox="1"/>
          <p:nvPr/>
        </p:nvSpPr>
        <p:spPr>
          <a:xfrm>
            <a:off x="1364253" y="1191361"/>
            <a:ext cx="80435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2. Em sáng tạo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20"/>
          <p:cNvSpPr txBox="1"/>
          <p:nvPr/>
        </p:nvSpPr>
        <p:spPr>
          <a:xfrm>
            <a:off x="1392508" y="385561"/>
            <a:ext cx="37101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11E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Sáng chế STEM</a:t>
            </a:r>
            <a:endParaRPr/>
          </a:p>
        </p:txBody>
      </p:sp>
      <p:sp>
        <p:nvSpPr>
          <p:cNvPr id="624" name="Google Shape;624;p20"/>
          <p:cNvSpPr/>
          <p:nvPr/>
        </p:nvSpPr>
        <p:spPr>
          <a:xfrm>
            <a:off x="370911" y="1837359"/>
            <a:ext cx="3746299" cy="51077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b) Em làm như thế nào?</a:t>
            </a:r>
            <a:endParaRPr/>
          </a:p>
        </p:txBody>
      </p:sp>
      <p:pic>
        <p:nvPicPr>
          <p:cNvPr id="625" name="Google Shape;62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991" y="3399703"/>
            <a:ext cx="2682385" cy="3097892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20"/>
          <p:cNvSpPr/>
          <p:nvPr/>
        </p:nvSpPr>
        <p:spPr>
          <a:xfrm>
            <a:off x="5537252" y="2348137"/>
            <a:ext cx="6013618" cy="2388455"/>
          </a:xfrm>
          <a:custGeom>
            <a:avLst/>
            <a:gdLst/>
            <a:ahLst/>
            <a:cxnLst/>
            <a:rect l="l" t="t" r="r" b="b"/>
            <a:pathLst>
              <a:path w="6013618" h="2388455" fill="none" extrusionOk="0">
                <a:moveTo>
                  <a:pt x="-2097309" y="1965913"/>
                </a:moveTo>
                <a:cubicBezTo>
                  <a:pt x="-1991156" y="1891909"/>
                  <a:pt x="-1829462" y="1902048"/>
                  <a:pt x="-1583339" y="1829690"/>
                </a:cubicBezTo>
                <a:cubicBezTo>
                  <a:pt x="-1337216" y="1757332"/>
                  <a:pt x="-1234174" y="1791376"/>
                  <a:pt x="-1026538" y="1682115"/>
                </a:cubicBezTo>
                <a:cubicBezTo>
                  <a:pt x="-818902" y="1572854"/>
                  <a:pt x="-698850" y="1602406"/>
                  <a:pt x="-448322" y="1528863"/>
                </a:cubicBezTo>
                <a:cubicBezTo>
                  <a:pt x="-197794" y="1455321"/>
                  <a:pt x="-90108" y="1474925"/>
                  <a:pt x="44233" y="1398316"/>
                </a:cubicBezTo>
                <a:cubicBezTo>
                  <a:pt x="-333034" y="739829"/>
                  <a:pt x="1033687" y="334118"/>
                  <a:pt x="2872581" y="1191"/>
                </a:cubicBezTo>
                <a:cubicBezTo>
                  <a:pt x="4153739" y="-168489"/>
                  <a:pt x="5229827" y="143920"/>
                  <a:pt x="5804140" y="756283"/>
                </a:cubicBezTo>
                <a:cubicBezTo>
                  <a:pt x="6970671" y="1544391"/>
                  <a:pt x="5062301" y="2168943"/>
                  <a:pt x="3246332" y="2384660"/>
                </a:cubicBezTo>
                <a:cubicBezTo>
                  <a:pt x="2089334" y="2386303"/>
                  <a:pt x="1053648" y="2257966"/>
                  <a:pt x="452446" y="1824238"/>
                </a:cubicBezTo>
                <a:cubicBezTo>
                  <a:pt x="277298" y="1874321"/>
                  <a:pt x="207515" y="1830924"/>
                  <a:pt x="-32007" y="1851156"/>
                </a:cubicBezTo>
                <a:cubicBezTo>
                  <a:pt x="-271529" y="1871389"/>
                  <a:pt x="-341386" y="1860041"/>
                  <a:pt x="-490963" y="1876658"/>
                </a:cubicBezTo>
                <a:cubicBezTo>
                  <a:pt x="-640540" y="1893275"/>
                  <a:pt x="-768693" y="1869834"/>
                  <a:pt x="-924422" y="1900743"/>
                </a:cubicBezTo>
                <a:cubicBezTo>
                  <a:pt x="-1080151" y="1931652"/>
                  <a:pt x="-1226332" y="1867015"/>
                  <a:pt x="-1357880" y="1924827"/>
                </a:cubicBezTo>
                <a:cubicBezTo>
                  <a:pt x="-1489428" y="1982639"/>
                  <a:pt x="-1943687" y="1881114"/>
                  <a:pt x="-2097309" y="1965913"/>
                </a:cubicBezTo>
                <a:close/>
              </a:path>
              <a:path w="6013618" h="2388455" extrusionOk="0">
                <a:moveTo>
                  <a:pt x="-2097309" y="1965913"/>
                </a:moveTo>
                <a:cubicBezTo>
                  <a:pt x="-1937099" y="1915441"/>
                  <a:pt x="-1704557" y="1924829"/>
                  <a:pt x="-1519093" y="1812662"/>
                </a:cubicBezTo>
                <a:cubicBezTo>
                  <a:pt x="-1333629" y="1700495"/>
                  <a:pt x="-1163542" y="1727816"/>
                  <a:pt x="-1026538" y="1682115"/>
                </a:cubicBezTo>
                <a:cubicBezTo>
                  <a:pt x="-889534" y="1636413"/>
                  <a:pt x="-640436" y="1617577"/>
                  <a:pt x="-533983" y="1551567"/>
                </a:cubicBezTo>
                <a:cubicBezTo>
                  <a:pt x="-427530" y="1485557"/>
                  <a:pt x="-187530" y="1488911"/>
                  <a:pt x="44233" y="1398316"/>
                </a:cubicBezTo>
                <a:cubicBezTo>
                  <a:pt x="18385" y="348117"/>
                  <a:pt x="1305704" y="-161985"/>
                  <a:pt x="2872581" y="1191"/>
                </a:cubicBezTo>
                <a:cubicBezTo>
                  <a:pt x="4145796" y="-44289"/>
                  <a:pt x="5313356" y="175175"/>
                  <a:pt x="5804140" y="756283"/>
                </a:cubicBezTo>
                <a:cubicBezTo>
                  <a:pt x="6557027" y="1394424"/>
                  <a:pt x="5132488" y="2145442"/>
                  <a:pt x="3246332" y="2384660"/>
                </a:cubicBezTo>
                <a:cubicBezTo>
                  <a:pt x="1933640" y="2487071"/>
                  <a:pt x="1035083" y="2306692"/>
                  <a:pt x="452446" y="1824238"/>
                </a:cubicBezTo>
                <a:cubicBezTo>
                  <a:pt x="235286" y="1844406"/>
                  <a:pt x="163910" y="1783591"/>
                  <a:pt x="-57505" y="1852573"/>
                </a:cubicBezTo>
                <a:cubicBezTo>
                  <a:pt x="-278920" y="1921555"/>
                  <a:pt x="-330311" y="1818134"/>
                  <a:pt x="-490963" y="1876658"/>
                </a:cubicBezTo>
                <a:cubicBezTo>
                  <a:pt x="-651615" y="1935182"/>
                  <a:pt x="-797912" y="1836656"/>
                  <a:pt x="-1051909" y="1907826"/>
                </a:cubicBezTo>
                <a:cubicBezTo>
                  <a:pt x="-1305906" y="1978996"/>
                  <a:pt x="-1413519" y="1923594"/>
                  <a:pt x="-1510865" y="1933328"/>
                </a:cubicBezTo>
                <a:cubicBezTo>
                  <a:pt x="-1608211" y="1943062"/>
                  <a:pt x="-1819776" y="1893034"/>
                  <a:pt x="-2097309" y="1965913"/>
                </a:cubicBezTo>
                <a:close/>
              </a:path>
            </a:pathLst>
          </a:custGeom>
          <a:solidFill>
            <a:srgbClr val="FBE4D4"/>
          </a:solidFill>
          <a:ln w="28575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đọc kĩ các bước như hướng dẫn ở </a:t>
            </a:r>
            <a:r>
              <a:rPr lang="en-US" sz="36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trang 23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627" name="Google Shape;62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628" name="Google Shape;62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1"/>
          <p:cNvSpPr/>
          <p:nvPr/>
        </p:nvSpPr>
        <p:spPr>
          <a:xfrm>
            <a:off x="1291563" y="1241583"/>
            <a:ext cx="2491999" cy="47299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4" name="Google Shape;634;p21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635" name="Google Shape;635;p21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21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7" name="Google Shape;637;p21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638" name="Google Shape;638;p21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21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0" name="Google Shape;640;p21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641" name="Google Shape;641;p21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21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3" name="Google Shape;643;p21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21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21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21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7" name="Google Shape;647;p21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648" name="Google Shape;648;p21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0" name="Google Shape;650;p21"/>
          <p:cNvSpPr/>
          <p:nvPr/>
        </p:nvSpPr>
        <p:spPr>
          <a:xfrm>
            <a:off x="1364253" y="396168"/>
            <a:ext cx="3200984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1" name="Google Shape;651;p21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52" name="Google Shape;652;p21"/>
          <p:cNvSpPr txBox="1"/>
          <p:nvPr/>
        </p:nvSpPr>
        <p:spPr>
          <a:xfrm>
            <a:off x="1364253" y="1191361"/>
            <a:ext cx="80435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2. Em sáng tạo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21"/>
          <p:cNvSpPr txBox="1"/>
          <p:nvPr/>
        </p:nvSpPr>
        <p:spPr>
          <a:xfrm>
            <a:off x="1392508" y="385561"/>
            <a:ext cx="37101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11E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Sáng chế STEM</a:t>
            </a:r>
            <a:endParaRPr/>
          </a:p>
        </p:txBody>
      </p:sp>
      <p:sp>
        <p:nvSpPr>
          <p:cNvPr id="654" name="Google Shape;654;p21"/>
          <p:cNvSpPr/>
          <p:nvPr/>
        </p:nvSpPr>
        <p:spPr>
          <a:xfrm>
            <a:off x="380899" y="1837359"/>
            <a:ext cx="2979003" cy="51077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c) Em tạo sản phẩm</a:t>
            </a:r>
            <a:endParaRPr sz="24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656" name="Google Shape;65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4661" y="2539307"/>
            <a:ext cx="6862166" cy="3114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22"/>
          <p:cNvSpPr/>
          <p:nvPr/>
        </p:nvSpPr>
        <p:spPr>
          <a:xfrm>
            <a:off x="1291563" y="1241583"/>
            <a:ext cx="2491999" cy="47299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3" name="Google Shape;663;p22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664" name="Google Shape;664;p22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22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6" name="Google Shape;666;p22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667" name="Google Shape;667;p22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22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9" name="Google Shape;669;p22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670" name="Google Shape;670;p22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22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2" name="Google Shape;672;p22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22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22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22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6" name="Google Shape;676;p22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677" name="Google Shape;677;p22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22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9" name="Google Shape;679;p22"/>
          <p:cNvSpPr/>
          <p:nvPr/>
        </p:nvSpPr>
        <p:spPr>
          <a:xfrm>
            <a:off x="1364253" y="396168"/>
            <a:ext cx="3200984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0" name="Google Shape;680;p22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81" name="Google Shape;681;p22"/>
          <p:cNvSpPr txBox="1"/>
          <p:nvPr/>
        </p:nvSpPr>
        <p:spPr>
          <a:xfrm>
            <a:off x="1364253" y="1191361"/>
            <a:ext cx="80435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2. Em sáng tạo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22"/>
          <p:cNvSpPr txBox="1"/>
          <p:nvPr/>
        </p:nvSpPr>
        <p:spPr>
          <a:xfrm>
            <a:off x="1392508" y="385561"/>
            <a:ext cx="37101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11E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Sáng chế STEM</a:t>
            </a:r>
            <a:endParaRPr/>
          </a:p>
        </p:txBody>
      </p:sp>
      <p:sp>
        <p:nvSpPr>
          <p:cNvPr id="683" name="Google Shape;683;p22"/>
          <p:cNvSpPr/>
          <p:nvPr/>
        </p:nvSpPr>
        <p:spPr>
          <a:xfrm>
            <a:off x="399383" y="1775948"/>
            <a:ext cx="2383574" cy="51077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d) Em kiểm tra</a:t>
            </a:r>
            <a:endParaRPr sz="24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4" name="Google Shape;68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9875" y="3917417"/>
            <a:ext cx="1816040" cy="2177441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686" name="Google Shape;686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79194" y="2396006"/>
            <a:ext cx="9178248" cy="3841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3"/>
          <p:cNvSpPr/>
          <p:nvPr/>
        </p:nvSpPr>
        <p:spPr>
          <a:xfrm>
            <a:off x="1291563" y="1241583"/>
            <a:ext cx="2491999" cy="47299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3" name="Google Shape;693;p23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694" name="Google Shape;694;p23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23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6" name="Google Shape;696;p23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697" name="Google Shape;697;p23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23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9" name="Google Shape;699;p23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700" name="Google Shape;700;p23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3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2" name="Google Shape;702;p23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23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23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23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6" name="Google Shape;706;p23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707" name="Google Shape;707;p23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9" name="Google Shape;709;p23"/>
          <p:cNvSpPr/>
          <p:nvPr/>
        </p:nvSpPr>
        <p:spPr>
          <a:xfrm>
            <a:off x="1364253" y="396168"/>
            <a:ext cx="3200984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0" name="Google Shape;710;p23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11" name="Google Shape;711;p23"/>
          <p:cNvSpPr txBox="1"/>
          <p:nvPr/>
        </p:nvSpPr>
        <p:spPr>
          <a:xfrm>
            <a:off x="1364253" y="1191361"/>
            <a:ext cx="80435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2. Em sáng tạo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23"/>
          <p:cNvSpPr txBox="1"/>
          <p:nvPr/>
        </p:nvSpPr>
        <p:spPr>
          <a:xfrm>
            <a:off x="1392508" y="385561"/>
            <a:ext cx="37101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11E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Sáng chế STEM</a:t>
            </a:r>
            <a:endParaRPr/>
          </a:p>
        </p:txBody>
      </p:sp>
      <p:pic>
        <p:nvPicPr>
          <p:cNvPr id="713" name="Google Shape;71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9900" y="4537944"/>
            <a:ext cx="1816040" cy="2177441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23"/>
          <p:cNvSpPr/>
          <p:nvPr/>
        </p:nvSpPr>
        <p:spPr>
          <a:xfrm>
            <a:off x="399382" y="1775948"/>
            <a:ext cx="6807999" cy="51077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cảm ơn các bạn cùng em làm 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dụng cụ gấp áo.</a:t>
            </a: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716" name="Google Shape;716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7" name="Google Shape;717;p23"/>
          <p:cNvGrpSpPr/>
          <p:nvPr/>
        </p:nvGrpSpPr>
        <p:grpSpPr>
          <a:xfrm>
            <a:off x="3195222" y="2710351"/>
            <a:ext cx="8086120" cy="3179784"/>
            <a:chOff x="3414439" y="2656828"/>
            <a:chExt cx="7803855" cy="2850477"/>
          </a:xfrm>
        </p:grpSpPr>
        <p:pic>
          <p:nvPicPr>
            <p:cNvPr id="718" name="Google Shape;718;p2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4439" y="4218705"/>
              <a:ext cx="7803854" cy="128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9" name="Google Shape;719;p2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4439" y="3444078"/>
              <a:ext cx="7803854" cy="128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0" name="Google Shape;720;p2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4439" y="2656828"/>
              <a:ext cx="7803854" cy="1288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24"/>
          <p:cNvSpPr/>
          <p:nvPr/>
        </p:nvSpPr>
        <p:spPr>
          <a:xfrm>
            <a:off x="1291563" y="1241583"/>
            <a:ext cx="2491999" cy="47299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6" name="Google Shape;726;p24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727" name="Google Shape;727;p24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24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9" name="Google Shape;729;p24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730" name="Google Shape;730;p24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24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2" name="Google Shape;732;p24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733" name="Google Shape;733;p24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24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5" name="Google Shape;735;p24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24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24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24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9" name="Google Shape;739;p24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740" name="Google Shape;740;p24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24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2" name="Google Shape;742;p24"/>
          <p:cNvSpPr/>
          <p:nvPr/>
        </p:nvSpPr>
        <p:spPr>
          <a:xfrm>
            <a:off x="1364253" y="396168"/>
            <a:ext cx="3200984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3" name="Google Shape;743;p24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44" name="Google Shape;744;p24"/>
          <p:cNvSpPr txBox="1"/>
          <p:nvPr/>
        </p:nvSpPr>
        <p:spPr>
          <a:xfrm>
            <a:off x="1364253" y="1191361"/>
            <a:ext cx="80435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2. Em sáng tạo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24"/>
          <p:cNvSpPr txBox="1"/>
          <p:nvPr/>
        </p:nvSpPr>
        <p:spPr>
          <a:xfrm>
            <a:off x="1392508" y="385561"/>
            <a:ext cx="37101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11E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Sáng chế STEM</a:t>
            </a:r>
            <a:endParaRPr/>
          </a:p>
        </p:txBody>
      </p:sp>
      <p:sp>
        <p:nvSpPr>
          <p:cNvPr id="746" name="Google Shape;746;p24"/>
          <p:cNvSpPr/>
          <p:nvPr/>
        </p:nvSpPr>
        <p:spPr>
          <a:xfrm>
            <a:off x="399383" y="1775948"/>
            <a:ext cx="2383574" cy="51077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e) Em trình diễn</a:t>
            </a:r>
            <a:endParaRPr sz="24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7" name="Google Shape;74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873" y="3067533"/>
            <a:ext cx="2383574" cy="2857917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749" name="Google Shape;749;p24"/>
          <p:cNvSpPr/>
          <p:nvPr/>
        </p:nvSpPr>
        <p:spPr>
          <a:xfrm>
            <a:off x="4432099" y="1536200"/>
            <a:ext cx="7137392" cy="4936247"/>
          </a:xfrm>
          <a:custGeom>
            <a:avLst/>
            <a:gdLst/>
            <a:ahLst/>
            <a:cxnLst/>
            <a:rect l="l" t="t" r="r" b="b"/>
            <a:pathLst>
              <a:path w="6639434" h="4936247" fill="none" extrusionOk="0">
                <a:moveTo>
                  <a:pt x="-1791718" y="2339337"/>
                </a:moveTo>
                <a:cubicBezTo>
                  <a:pt x="-1611418" y="2250584"/>
                  <a:pt x="-1529420" y="2291134"/>
                  <a:pt x="-1285189" y="2224872"/>
                </a:cubicBezTo>
                <a:cubicBezTo>
                  <a:pt x="-1040958" y="2158611"/>
                  <a:pt x="-970881" y="2184091"/>
                  <a:pt x="-853701" y="2127366"/>
                </a:cubicBezTo>
                <a:cubicBezTo>
                  <a:pt x="-736522" y="2070641"/>
                  <a:pt x="-493452" y="2090493"/>
                  <a:pt x="-365932" y="2017140"/>
                </a:cubicBezTo>
                <a:cubicBezTo>
                  <a:pt x="-238412" y="1943787"/>
                  <a:pt x="-106548" y="2004593"/>
                  <a:pt x="84316" y="1915394"/>
                </a:cubicBezTo>
                <a:cubicBezTo>
                  <a:pt x="57920" y="480221"/>
                  <a:pt x="2140117" y="75882"/>
                  <a:pt x="3560256" y="6487"/>
                </a:cubicBezTo>
                <a:cubicBezTo>
                  <a:pt x="5397449" y="292045"/>
                  <a:pt x="6711073" y="1427012"/>
                  <a:pt x="6637465" y="2553101"/>
                </a:cubicBezTo>
                <a:cubicBezTo>
                  <a:pt x="6577257" y="4075744"/>
                  <a:pt x="4874850" y="4690128"/>
                  <a:pt x="3433735" y="4934791"/>
                </a:cubicBezTo>
                <a:cubicBezTo>
                  <a:pt x="1562490" y="5072023"/>
                  <a:pt x="333329" y="4087143"/>
                  <a:pt x="41407" y="2856734"/>
                </a:cubicBezTo>
                <a:cubicBezTo>
                  <a:pt x="-87895" y="2857326"/>
                  <a:pt x="-196685" y="2746554"/>
                  <a:pt x="-453537" y="2717037"/>
                </a:cubicBezTo>
                <a:cubicBezTo>
                  <a:pt x="-710389" y="2687520"/>
                  <a:pt x="-734085" y="2633536"/>
                  <a:pt x="-875156" y="2598036"/>
                </a:cubicBezTo>
                <a:cubicBezTo>
                  <a:pt x="-1016227" y="2562535"/>
                  <a:pt x="-1109152" y="2504114"/>
                  <a:pt x="-1296774" y="2479034"/>
                </a:cubicBezTo>
                <a:cubicBezTo>
                  <a:pt x="-1484396" y="2453955"/>
                  <a:pt x="-1575127" y="2353828"/>
                  <a:pt x="-1791718" y="2339337"/>
                </a:cubicBezTo>
                <a:close/>
              </a:path>
              <a:path w="6639434" h="4936247" extrusionOk="0">
                <a:moveTo>
                  <a:pt x="-1791718" y="2339337"/>
                </a:moveTo>
                <a:cubicBezTo>
                  <a:pt x="-1665958" y="2276032"/>
                  <a:pt x="-1464483" y="2283656"/>
                  <a:pt x="-1285189" y="2224872"/>
                </a:cubicBezTo>
                <a:cubicBezTo>
                  <a:pt x="-1105895" y="2166089"/>
                  <a:pt x="-1006975" y="2183776"/>
                  <a:pt x="-853701" y="2127366"/>
                </a:cubicBezTo>
                <a:cubicBezTo>
                  <a:pt x="-700427" y="2070956"/>
                  <a:pt x="-541324" y="2091872"/>
                  <a:pt x="-422213" y="2029859"/>
                </a:cubicBezTo>
                <a:cubicBezTo>
                  <a:pt x="-303102" y="1967846"/>
                  <a:pt x="-31342" y="1945607"/>
                  <a:pt x="84316" y="1915394"/>
                </a:cubicBezTo>
                <a:cubicBezTo>
                  <a:pt x="585736" y="566876"/>
                  <a:pt x="2245090" y="-337247"/>
                  <a:pt x="3560256" y="6487"/>
                </a:cubicBezTo>
                <a:cubicBezTo>
                  <a:pt x="5292577" y="-8059"/>
                  <a:pt x="6628846" y="851148"/>
                  <a:pt x="6637465" y="2553101"/>
                </a:cubicBezTo>
                <a:cubicBezTo>
                  <a:pt x="6600871" y="3643148"/>
                  <a:pt x="5109415" y="4796099"/>
                  <a:pt x="3433735" y="4934791"/>
                </a:cubicBezTo>
                <a:cubicBezTo>
                  <a:pt x="1602355" y="5032695"/>
                  <a:pt x="284648" y="4275132"/>
                  <a:pt x="41407" y="2856734"/>
                </a:cubicBezTo>
                <a:cubicBezTo>
                  <a:pt x="-114401" y="2836987"/>
                  <a:pt x="-215577" y="2736039"/>
                  <a:pt x="-416874" y="2727385"/>
                </a:cubicBezTo>
                <a:cubicBezTo>
                  <a:pt x="-618171" y="2718731"/>
                  <a:pt x="-717359" y="2606713"/>
                  <a:pt x="-820162" y="2613557"/>
                </a:cubicBezTo>
                <a:cubicBezTo>
                  <a:pt x="-922965" y="2620401"/>
                  <a:pt x="-1094052" y="2530649"/>
                  <a:pt x="-1315106" y="2473860"/>
                </a:cubicBezTo>
                <a:cubicBezTo>
                  <a:pt x="-1536160" y="2417071"/>
                  <a:pt x="-1594997" y="2376253"/>
                  <a:pt x="-1791718" y="2339337"/>
                </a:cubicBezTo>
                <a:close/>
              </a:path>
            </a:pathLst>
          </a:custGeom>
          <a:solidFill>
            <a:srgbClr val="FBE4D4"/>
          </a:solidFill>
          <a:ln w="28575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Giới thiệu </a:t>
            </a: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dụng cụ gấp áo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của nhóm và cách sử dụng.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Nói về công dụng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 </a:t>
            </a: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dụng cụ gấp áo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Dùng dụng cụ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 thi gấp áo với các nhóm khác. </a:t>
            </a:r>
            <a:endParaRPr/>
          </a:p>
        </p:txBody>
      </p:sp>
      <p:pic>
        <p:nvPicPr>
          <p:cNvPr id="750" name="Google Shape;750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25"/>
          <p:cNvSpPr/>
          <p:nvPr/>
        </p:nvSpPr>
        <p:spPr>
          <a:xfrm>
            <a:off x="1291563" y="1241583"/>
            <a:ext cx="2491999" cy="47299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6" name="Google Shape;756;p25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757" name="Google Shape;757;p25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25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9" name="Google Shape;759;p25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760" name="Google Shape;760;p25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25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2" name="Google Shape;762;p25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763" name="Google Shape;763;p25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25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5" name="Google Shape;765;p25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5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5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25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9" name="Google Shape;769;p25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770" name="Google Shape;770;p25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25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2" name="Google Shape;772;p25"/>
          <p:cNvSpPr/>
          <p:nvPr/>
        </p:nvSpPr>
        <p:spPr>
          <a:xfrm>
            <a:off x="1364253" y="396168"/>
            <a:ext cx="3200984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3" name="Google Shape;773;p25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74" name="Google Shape;774;p25"/>
          <p:cNvSpPr txBox="1"/>
          <p:nvPr/>
        </p:nvSpPr>
        <p:spPr>
          <a:xfrm>
            <a:off x="1364253" y="1191361"/>
            <a:ext cx="80435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2. Em sáng tạo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25"/>
          <p:cNvSpPr txBox="1"/>
          <p:nvPr/>
        </p:nvSpPr>
        <p:spPr>
          <a:xfrm>
            <a:off x="1392508" y="385561"/>
            <a:ext cx="37101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11E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Sáng chế STEM</a:t>
            </a:r>
            <a:endParaRPr/>
          </a:p>
        </p:txBody>
      </p:sp>
      <p:sp>
        <p:nvSpPr>
          <p:cNvPr id="776" name="Google Shape;776;p25"/>
          <p:cNvSpPr/>
          <p:nvPr/>
        </p:nvSpPr>
        <p:spPr>
          <a:xfrm>
            <a:off x="383677" y="1837350"/>
            <a:ext cx="3349500" cy="5109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g) Cải tiến –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Sáng tạo</a:t>
            </a:r>
            <a:endParaRPr sz="24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7" name="Google Shape;77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87934">
            <a:off x="9676378" y="2936937"/>
            <a:ext cx="1975196" cy="2215598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25"/>
          <p:cNvSpPr/>
          <p:nvPr/>
        </p:nvSpPr>
        <p:spPr>
          <a:xfrm>
            <a:off x="886722" y="2702443"/>
            <a:ext cx="8570509" cy="3497522"/>
          </a:xfrm>
          <a:prstGeom prst="roundRect">
            <a:avLst>
              <a:gd name="adj" fmla="val 9154"/>
            </a:avLst>
          </a:prstGeom>
          <a:solidFill>
            <a:srgbClr val="FD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Quan sát cô/thầy hướng dẫn dán băng dính ở cả hai mặt để dụng cụ chắc chắn hơn.</a:t>
            </a:r>
            <a:endParaRPr sz="120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Hãy cùng bố mẹ về nhà cùng làm dụng cụ gấp áo và tìm cách gấp những chiếc áo lớn.</a:t>
            </a:r>
            <a:endParaRPr sz="1200"/>
          </a:p>
        </p:txBody>
      </p:sp>
      <p:sp>
        <p:nvSpPr>
          <p:cNvPr id="779" name="Google Shape;77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780" name="Google Shape;780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26"/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</p:grpSpPr>
        <p:sp>
          <p:nvSpPr>
            <p:cNvPr id="786" name="Google Shape;786;p26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EDE9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26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EDE9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8" name="Google Shape;788;p26"/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</p:grpSpPr>
        <p:sp>
          <p:nvSpPr>
            <p:cNvPr id="789" name="Google Shape;789;p26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ED6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26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ED6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1" name="Google Shape;791;p26"/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</p:grpSpPr>
        <p:sp>
          <p:nvSpPr>
            <p:cNvPr id="792" name="Google Shape;792;p26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26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4" name="Google Shape;794;p26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26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26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ED6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26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ED6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8" name="Google Shape;798;p26"/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</p:grpSpPr>
        <p:sp>
          <p:nvSpPr>
            <p:cNvPr id="799" name="Google Shape;799;p26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26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01" name="Google Shape;80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45" y="2040379"/>
            <a:ext cx="2557038" cy="2590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26"/>
          <p:cNvPicPr preferRelativeResize="0"/>
          <p:nvPr/>
        </p:nvPicPr>
        <p:blipFill rotWithShape="1">
          <a:blip r:embed="rId4">
            <a:alphaModFix/>
          </a:blip>
          <a:srcRect b="61722"/>
          <a:stretch/>
        </p:blipFill>
        <p:spPr>
          <a:xfrm>
            <a:off x="2540000" y="2552705"/>
            <a:ext cx="10658099" cy="17525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3" name="Google Shape;803;p26"/>
          <p:cNvGrpSpPr/>
          <p:nvPr/>
        </p:nvGrpSpPr>
        <p:grpSpPr>
          <a:xfrm>
            <a:off x="858755" y="5600192"/>
            <a:ext cx="1455420" cy="956939"/>
            <a:chOff x="5701962" y="0"/>
            <a:chExt cx="6490038" cy="4267200"/>
          </a:xfrm>
        </p:grpSpPr>
        <p:pic>
          <p:nvPicPr>
            <p:cNvPr id="804" name="Google Shape;804;p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01962" y="0"/>
              <a:ext cx="6490038" cy="426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5" name="Google Shape;805;p2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341607" y="3573060"/>
              <a:ext cx="507493" cy="6941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6" name="Google Shape;80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807" name="Google Shape;807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2" name="Google Shape;812;p27"/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</p:grpSpPr>
        <p:sp>
          <p:nvSpPr>
            <p:cNvPr id="813" name="Google Shape;813;p27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EDE9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27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EDE9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27"/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</p:grpSpPr>
        <p:sp>
          <p:nvSpPr>
            <p:cNvPr id="816" name="Google Shape;816;p27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ED6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27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ED6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8" name="Google Shape;818;p27"/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</p:grpSpPr>
        <p:sp>
          <p:nvSpPr>
            <p:cNvPr id="819" name="Google Shape;819;p27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27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1" name="Google Shape;821;p27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27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27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ED6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27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ED6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5" name="Google Shape;825;p27"/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</p:grpSpPr>
        <p:sp>
          <p:nvSpPr>
            <p:cNvPr id="826" name="Google Shape;826;p27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8" name="Google Shape;828;p27"/>
          <p:cNvSpPr/>
          <p:nvPr/>
        </p:nvSpPr>
        <p:spPr>
          <a:xfrm>
            <a:off x="1301910" y="313877"/>
            <a:ext cx="4318000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BDACD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9" name="Google Shape;829;p27" descr="A cartoon of a purple ge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653" y="97336"/>
            <a:ext cx="1261872" cy="1261872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30" name="Google Shape;830;p27"/>
          <p:cNvSpPr/>
          <p:nvPr/>
        </p:nvSpPr>
        <p:spPr>
          <a:xfrm>
            <a:off x="932688" y="5137379"/>
            <a:ext cx="10513102" cy="1336573"/>
          </a:xfrm>
          <a:prstGeom prst="roundRect">
            <a:avLst>
              <a:gd name="adj" fmla="val 9194"/>
            </a:avLst>
          </a:prstGeom>
          <a:solidFill>
            <a:srgbClr val="EEE8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Ở các nhà máy hoặc công xưởng may lớn, người ta dùng máy gấp áo tự động. Có những loại máy còn có thể tự động đóng bao bì cho áo. 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1" name="Google Shape;831;p27"/>
          <p:cNvPicPr preferRelativeResize="0"/>
          <p:nvPr/>
        </p:nvPicPr>
        <p:blipFill rotWithShape="1">
          <a:blip r:embed="rId4">
            <a:alphaModFix/>
          </a:blip>
          <a:srcRect b="61722"/>
          <a:stretch/>
        </p:blipFill>
        <p:spPr>
          <a:xfrm>
            <a:off x="1329517" y="392117"/>
            <a:ext cx="4574857" cy="752277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pic>
        <p:nvPicPr>
          <p:cNvPr id="833" name="Google Shape;833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64222" y="1298657"/>
            <a:ext cx="5619797" cy="3684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7246"/>
            <a:ext cx="12192000" cy="55477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2"/>
          <p:cNvGrpSpPr/>
          <p:nvPr/>
        </p:nvGrpSpPr>
        <p:grpSpPr>
          <a:xfrm>
            <a:off x="14945" y="4964312"/>
            <a:ext cx="3048295" cy="1825400"/>
            <a:chOff x="5701962" y="0"/>
            <a:chExt cx="6490038" cy="4267200"/>
          </a:xfrm>
        </p:grpSpPr>
        <p:pic>
          <p:nvPicPr>
            <p:cNvPr id="115" name="Google Shape;115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01962" y="0"/>
              <a:ext cx="6490038" cy="426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341607" y="3573060"/>
              <a:ext cx="507493" cy="6941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2"/>
          <p:cNvSpPr txBox="1"/>
          <p:nvPr/>
        </p:nvSpPr>
        <p:spPr>
          <a:xfrm>
            <a:off x="3848580" y="6108223"/>
            <a:ext cx="4581187" cy="64633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94CBF2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698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86981"/>
                </a:solidFill>
                <a:latin typeface="Arial"/>
                <a:ea typeface="Arial"/>
                <a:cs typeface="Arial"/>
                <a:sym typeface="Arial"/>
              </a:rPr>
              <a:t>Bài học STEM lớp 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3"/>
          <p:cNvGrpSpPr/>
          <p:nvPr/>
        </p:nvGrpSpPr>
        <p:grpSpPr>
          <a:xfrm rot="10800000">
            <a:off x="-6001" y="0"/>
            <a:ext cx="3077845" cy="6858000"/>
            <a:chOff x="9114155" y="0"/>
            <a:chExt cx="3077845" cy="6858000"/>
          </a:xfrm>
        </p:grpSpPr>
        <p:sp>
          <p:nvSpPr>
            <p:cNvPr id="123" name="Google Shape;123;p3"/>
            <p:cNvSpPr/>
            <p:nvPr/>
          </p:nvSpPr>
          <p:spPr>
            <a:xfrm>
              <a:off x="9114155" y="100965"/>
              <a:ext cx="3077845" cy="6757035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10814336" y="0"/>
              <a:ext cx="1370965" cy="3334385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9114155" y="0"/>
            <a:ext cx="3077845" cy="6858000"/>
            <a:chOff x="9114155" y="0"/>
            <a:chExt cx="3077845" cy="6858000"/>
          </a:xfrm>
        </p:grpSpPr>
        <p:sp>
          <p:nvSpPr>
            <p:cNvPr id="126" name="Google Shape;126;p3"/>
            <p:cNvSpPr/>
            <p:nvPr/>
          </p:nvSpPr>
          <p:spPr>
            <a:xfrm>
              <a:off x="9114155" y="100965"/>
              <a:ext cx="3077845" cy="6757035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10814336" y="0"/>
              <a:ext cx="1370965" cy="3334385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8" name="Google Shape;12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7877" y="1805650"/>
            <a:ext cx="9522530" cy="28371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129;p3"/>
          <p:cNvGrpSpPr/>
          <p:nvPr/>
        </p:nvGrpSpPr>
        <p:grpSpPr>
          <a:xfrm>
            <a:off x="858755" y="5600192"/>
            <a:ext cx="1455420" cy="956939"/>
            <a:chOff x="5701962" y="0"/>
            <a:chExt cx="6490038" cy="4267200"/>
          </a:xfrm>
        </p:grpSpPr>
        <p:pic>
          <p:nvPicPr>
            <p:cNvPr id="130" name="Google Shape;130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01962" y="0"/>
              <a:ext cx="6490038" cy="426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341607" y="3573060"/>
              <a:ext cx="507493" cy="6941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33" name="Google Shape;133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4"/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</p:grpSpPr>
        <p:sp>
          <p:nvSpPr>
            <p:cNvPr id="139" name="Google Shape;139;p4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4"/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</p:grpSpPr>
        <p:sp>
          <p:nvSpPr>
            <p:cNvPr id="142" name="Google Shape;142;p4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C5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C5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4"/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</p:grpSpPr>
        <p:sp>
          <p:nvSpPr>
            <p:cNvPr id="145" name="Google Shape;145;p4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B3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B3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4"/>
          <p:cNvSpPr/>
          <p:nvPr/>
        </p:nvSpPr>
        <p:spPr>
          <a:xfrm>
            <a:off x="1202384" y="353181"/>
            <a:ext cx="2726150" cy="662819"/>
          </a:xfrm>
          <a:custGeom>
            <a:avLst/>
            <a:gdLst/>
            <a:ahLst/>
            <a:cxnLst/>
            <a:rect l="l" t="t" r="r" b="b"/>
            <a:pathLst>
              <a:path w="2838215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694540" y="116285"/>
                  <a:pt x="2778677" y="213122"/>
                </a:cubicBezTo>
                <a:cubicBezTo>
                  <a:pt x="2862815" y="309960"/>
                  <a:pt x="2846939" y="503635"/>
                  <a:pt x="2797727" y="594122"/>
                </a:cubicBezTo>
                <a:cubicBezTo>
                  <a:pt x="2748515" y="6846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CCCC"/>
          </a:solidFill>
          <a:ln w="12700" cap="flat" cmpd="sng">
            <a:solidFill>
              <a:srgbClr val="FABEA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8" name="Google Shape;148;p4"/>
          <p:cNvGrpSpPr/>
          <p:nvPr/>
        </p:nvGrpSpPr>
        <p:grpSpPr>
          <a:xfrm>
            <a:off x="1665153" y="393608"/>
            <a:ext cx="2016637" cy="553998"/>
            <a:chOff x="3452414" y="809920"/>
            <a:chExt cx="4999667" cy="553998"/>
          </a:xfrm>
        </p:grpSpPr>
        <p:sp>
          <p:nvSpPr>
            <p:cNvPr id="149" name="Google Shape;149;p4"/>
            <p:cNvSpPr txBox="1"/>
            <p:nvPr/>
          </p:nvSpPr>
          <p:spPr>
            <a:xfrm>
              <a:off x="3455153" y="809920"/>
              <a:ext cx="4996928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0401"/>
                </a:buClr>
                <a:buSzPts val="3000"/>
                <a:buFont typeface="Calibri"/>
                <a:buNone/>
              </a:pPr>
              <a:r>
                <a:rPr lang="en-US" sz="3000" b="1" i="0" u="none" strike="noStrike" cap="none">
                  <a:solidFill>
                    <a:srgbClr val="FB0401"/>
                  </a:solidFill>
                  <a:latin typeface="Calibri"/>
                  <a:ea typeface="Calibri"/>
                  <a:cs typeface="Calibri"/>
                  <a:sym typeface="Calibri"/>
                </a:rPr>
                <a:t>MỤC TIÊU</a:t>
              </a:r>
              <a:endParaRPr/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3452414" y="809920"/>
              <a:ext cx="4996928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0401"/>
                </a:buClr>
                <a:buSzPts val="3000"/>
                <a:buFont typeface="Calibri"/>
                <a:buNone/>
              </a:pPr>
              <a:r>
                <a:rPr lang="en-US" sz="3000" b="1" i="0" u="none" strike="noStrike" cap="none">
                  <a:solidFill>
                    <a:srgbClr val="FB0401"/>
                  </a:solidFill>
                  <a:latin typeface="Calibri"/>
                  <a:ea typeface="Calibri"/>
                  <a:cs typeface="Calibri"/>
                  <a:sym typeface="Calibri"/>
                </a:rPr>
                <a:t>MỤC TIÊU</a:t>
              </a:r>
              <a:endParaRPr/>
            </a:p>
          </p:txBody>
        </p:sp>
      </p:grpSp>
      <p:pic>
        <p:nvPicPr>
          <p:cNvPr id="151" name="Google Shape;15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86" y="77230"/>
            <a:ext cx="1262953" cy="1262953"/>
          </a:xfrm>
          <a:prstGeom prst="rect">
            <a:avLst/>
          </a:prstGeom>
          <a:noFill/>
          <a:ln>
            <a:noFill/>
          </a:ln>
          <a:effectLst>
            <a:outerShdw blurRad="76200" dist="635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52" name="Google Shape;152;p4"/>
          <p:cNvGrpSpPr/>
          <p:nvPr/>
        </p:nvGrpSpPr>
        <p:grpSpPr>
          <a:xfrm>
            <a:off x="9067237" y="-24574"/>
            <a:ext cx="3593475" cy="7449566"/>
            <a:chOff x="9067237" y="-24574"/>
            <a:chExt cx="3593475" cy="7449566"/>
          </a:xfrm>
        </p:grpSpPr>
        <p:sp>
          <p:nvSpPr>
            <p:cNvPr id="153" name="Google Shape;153;p4"/>
            <p:cNvSpPr/>
            <p:nvPr/>
          </p:nvSpPr>
          <p:spPr>
            <a:xfrm>
              <a:off x="9067237" y="154549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0922262" y="-99"/>
              <a:ext cx="1489706" cy="3470330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9199717" y="104066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C5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11054742" y="-1"/>
              <a:ext cx="1489706" cy="3545765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C5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7" name="Google Shape;157;p4"/>
            <p:cNvGrpSpPr/>
            <p:nvPr/>
          </p:nvGrpSpPr>
          <p:grpSpPr>
            <a:xfrm>
              <a:off x="9316292" y="-24574"/>
              <a:ext cx="3344420" cy="7449566"/>
              <a:chOff x="9316292" y="-24574"/>
              <a:chExt cx="3344420" cy="7449566"/>
            </a:xfrm>
          </p:grpSpPr>
          <p:sp>
            <p:nvSpPr>
              <p:cNvPr id="158" name="Google Shape;158;p4"/>
              <p:cNvSpPr/>
              <p:nvPr/>
            </p:nvSpPr>
            <p:spPr>
              <a:xfrm>
                <a:off x="9316292" y="78170"/>
                <a:ext cx="3344420" cy="7346822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FFB3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11163727" y="-24574"/>
                <a:ext cx="1489706" cy="3618393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B3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0" name="Google Shape;160;p4"/>
          <p:cNvSpPr/>
          <p:nvPr/>
        </p:nvSpPr>
        <p:spPr>
          <a:xfrm>
            <a:off x="1151827" y="1994338"/>
            <a:ext cx="10151415" cy="369714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E5E5">
              <a:alpha val="80000"/>
            </a:srgbClr>
          </a:solidFill>
          <a:ln w="476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✔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Ghép hình vuông, hình tròn, hình tam giác, hình chữ nhật để tạo hình mới.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✔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Nêu sự cần thiết phải gấp quần áo gọn gàng.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✔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Làm dụng cụ gấp áo.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✔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Dùng dụng cụ để gấp áo nhanh và đều.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62" name="Google Shape;16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5"/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</p:grpSpPr>
        <p:sp>
          <p:nvSpPr>
            <p:cNvPr id="168" name="Google Shape;168;p5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p5"/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</p:grpSpPr>
        <p:sp>
          <p:nvSpPr>
            <p:cNvPr id="171" name="Google Shape;171;p5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5"/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</p:grpSpPr>
        <p:sp>
          <p:nvSpPr>
            <p:cNvPr id="174" name="Google Shape;174;p5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5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" name="Google Shape;180;p5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</p:grpSpPr>
        <p:sp>
          <p:nvSpPr>
            <p:cNvPr id="181" name="Google Shape;181;p5"/>
            <p:cNvSpPr/>
            <p:nvPr/>
          </p:nvSpPr>
          <p:spPr>
            <a:xfrm>
              <a:off x="931629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201" y="1935268"/>
            <a:ext cx="2496238" cy="26550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4" name="Google Shape;18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4622" y="2429910"/>
            <a:ext cx="9157378" cy="19981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5"/>
          <p:cNvGrpSpPr/>
          <p:nvPr/>
        </p:nvGrpSpPr>
        <p:grpSpPr>
          <a:xfrm>
            <a:off x="858755" y="5600192"/>
            <a:ext cx="1455420" cy="956939"/>
            <a:chOff x="5701962" y="0"/>
            <a:chExt cx="6490038" cy="4267200"/>
          </a:xfrm>
        </p:grpSpPr>
        <p:pic>
          <p:nvPicPr>
            <p:cNvPr id="186" name="Google Shape;186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01962" y="0"/>
              <a:ext cx="6490038" cy="426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341607" y="3573060"/>
              <a:ext cx="507493" cy="6941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" name="Google Shape;18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89" name="Google Shape;189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6"/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</p:grpSpPr>
        <p:sp>
          <p:nvSpPr>
            <p:cNvPr id="195" name="Google Shape;195;p6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6"/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</p:grpSpPr>
        <p:sp>
          <p:nvSpPr>
            <p:cNvPr id="198" name="Google Shape;198;p6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</p:grpSpPr>
        <p:sp>
          <p:nvSpPr>
            <p:cNvPr id="201" name="Google Shape;201;p6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6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7" name="Google Shape;207;p6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</p:grpSpPr>
        <p:sp>
          <p:nvSpPr>
            <p:cNvPr id="208" name="Google Shape;208;p6"/>
            <p:cNvSpPr/>
            <p:nvPr/>
          </p:nvSpPr>
          <p:spPr>
            <a:xfrm>
              <a:off x="931629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6"/>
          <p:cNvSpPr/>
          <p:nvPr/>
        </p:nvSpPr>
        <p:spPr>
          <a:xfrm>
            <a:off x="1069903" y="370738"/>
            <a:ext cx="3667809" cy="699439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AFDEDB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 txBox="1"/>
          <p:nvPr/>
        </p:nvSpPr>
        <p:spPr>
          <a:xfrm>
            <a:off x="1464375" y="431752"/>
            <a:ext cx="327350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8B"/>
              </a:buClr>
              <a:buSzPts val="3000"/>
              <a:buFont typeface="Calibri"/>
              <a:buNone/>
            </a:pPr>
            <a:r>
              <a:rPr lang="en-US" sz="3000" b="1" i="0" u="none" strike="noStrike" cap="none">
                <a:solidFill>
                  <a:srgbClr val="00A68B"/>
                </a:solidFill>
                <a:latin typeface="Calibri"/>
                <a:ea typeface="Calibri"/>
                <a:cs typeface="Calibri"/>
                <a:sym typeface="Calibri"/>
              </a:rPr>
              <a:t>Câu chuyện STEM</a:t>
            </a:r>
            <a:endParaRPr/>
          </a:p>
        </p:txBody>
      </p:sp>
      <p:pic>
        <p:nvPicPr>
          <p:cNvPr id="212" name="Google Shape;21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91" y="46990"/>
            <a:ext cx="1261872" cy="13421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3" name="Google Shape;213;p6"/>
          <p:cNvSpPr/>
          <p:nvPr/>
        </p:nvSpPr>
        <p:spPr>
          <a:xfrm>
            <a:off x="4885757" y="871025"/>
            <a:ext cx="6423660" cy="3235664"/>
          </a:xfrm>
          <a:custGeom>
            <a:avLst/>
            <a:gdLst/>
            <a:ahLst/>
            <a:cxnLst/>
            <a:rect l="l" t="t" r="r" b="b"/>
            <a:pathLst>
              <a:path w="6423660" h="3235664" fill="none" extrusionOk="0">
                <a:moveTo>
                  <a:pt x="-524813" y="2817907"/>
                </a:moveTo>
                <a:cubicBezTo>
                  <a:pt x="-296759" y="2549907"/>
                  <a:pt x="-109742" y="2464357"/>
                  <a:pt x="223928" y="2211333"/>
                </a:cubicBezTo>
                <a:cubicBezTo>
                  <a:pt x="-566889" y="1197239"/>
                  <a:pt x="487121" y="176811"/>
                  <a:pt x="2787610" y="14174"/>
                </a:cubicBezTo>
                <a:cubicBezTo>
                  <a:pt x="3938294" y="-168967"/>
                  <a:pt x="5371278" y="258926"/>
                  <a:pt x="5891961" y="726287"/>
                </a:cubicBezTo>
                <a:cubicBezTo>
                  <a:pt x="7065033" y="1547228"/>
                  <a:pt x="6292356" y="2920481"/>
                  <a:pt x="3851795" y="3203223"/>
                </a:cubicBezTo>
                <a:cubicBezTo>
                  <a:pt x="2840643" y="3326433"/>
                  <a:pt x="1629750" y="3246089"/>
                  <a:pt x="882878" y="2731913"/>
                </a:cubicBezTo>
                <a:cubicBezTo>
                  <a:pt x="691353" y="2633400"/>
                  <a:pt x="83477" y="2685519"/>
                  <a:pt x="-524813" y="2817907"/>
                </a:cubicBezTo>
                <a:close/>
              </a:path>
              <a:path w="6423660" h="3235664" extrusionOk="0">
                <a:moveTo>
                  <a:pt x="-524813" y="2817907"/>
                </a:moveTo>
                <a:cubicBezTo>
                  <a:pt x="-177816" y="2556366"/>
                  <a:pt x="-148670" y="2428787"/>
                  <a:pt x="223928" y="2211333"/>
                </a:cubicBezTo>
                <a:cubicBezTo>
                  <a:pt x="-319567" y="1451187"/>
                  <a:pt x="825771" y="93697"/>
                  <a:pt x="2787610" y="14174"/>
                </a:cubicBezTo>
                <a:cubicBezTo>
                  <a:pt x="3930138" y="-71257"/>
                  <a:pt x="5237804" y="200764"/>
                  <a:pt x="5891961" y="726287"/>
                </a:cubicBezTo>
                <a:cubicBezTo>
                  <a:pt x="7081291" y="1470041"/>
                  <a:pt x="6215423" y="3099066"/>
                  <a:pt x="3851795" y="3203223"/>
                </a:cubicBezTo>
                <a:cubicBezTo>
                  <a:pt x="2713322" y="3285848"/>
                  <a:pt x="1643199" y="3107533"/>
                  <a:pt x="882878" y="2731913"/>
                </a:cubicBezTo>
                <a:cubicBezTo>
                  <a:pt x="316021" y="2739797"/>
                  <a:pt x="-60210" y="2721023"/>
                  <a:pt x="-524813" y="2817907"/>
                </a:cubicBezTo>
                <a:close/>
              </a:path>
            </a:pathLst>
          </a:custGeom>
          <a:solidFill>
            <a:srgbClr val="BBE3E3"/>
          </a:solidFill>
          <a:ln w="381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r>
              <a:rPr lang="en-US"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Các em hãy đọc</a:t>
            </a:r>
            <a:endParaRPr sz="3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47C"/>
              </a:buClr>
              <a:buSzPts val="3600"/>
              <a:buFont typeface="Open Sans"/>
              <a:buNone/>
            </a:pPr>
            <a:r>
              <a:rPr lang="en-US" sz="3600" b="1" i="0" u="none" strike="noStrike" cap="none">
                <a:solidFill>
                  <a:srgbClr val="00A47C"/>
                </a:solidFill>
                <a:latin typeface="Calibri"/>
                <a:ea typeface="Calibri"/>
                <a:cs typeface="Calibri"/>
                <a:sym typeface="Calibri"/>
              </a:rPr>
              <a:t>CÂU CHUYỆN STEM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r>
              <a:rPr lang="en-US"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ở trang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en-US"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903" y="2291595"/>
            <a:ext cx="3245277" cy="377153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216" name="Google Shape;21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7"/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</p:grpSpPr>
        <p:sp>
          <p:nvSpPr>
            <p:cNvPr id="222" name="Google Shape;222;p7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7"/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</p:grpSpPr>
        <p:sp>
          <p:nvSpPr>
            <p:cNvPr id="225" name="Google Shape;225;p7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7"/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</p:grpSpPr>
        <p:sp>
          <p:nvSpPr>
            <p:cNvPr id="228" name="Google Shape;228;p7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230;p7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7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7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4" name="Google Shape;234;p7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</p:grpSpPr>
        <p:sp>
          <p:nvSpPr>
            <p:cNvPr id="235" name="Google Shape;235;p7"/>
            <p:cNvSpPr/>
            <p:nvPr/>
          </p:nvSpPr>
          <p:spPr>
            <a:xfrm>
              <a:off x="931629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7"/>
          <p:cNvSpPr/>
          <p:nvPr/>
        </p:nvSpPr>
        <p:spPr>
          <a:xfrm>
            <a:off x="1069903" y="370738"/>
            <a:ext cx="3667809" cy="699439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AFDEDB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8" name="Google Shape;238;p7"/>
          <p:cNvGrpSpPr/>
          <p:nvPr/>
        </p:nvGrpSpPr>
        <p:grpSpPr>
          <a:xfrm>
            <a:off x="1456621" y="431752"/>
            <a:ext cx="3281255" cy="553998"/>
            <a:chOff x="3455153" y="956871"/>
            <a:chExt cx="5008764" cy="553998"/>
          </a:xfrm>
        </p:grpSpPr>
        <p:sp>
          <p:nvSpPr>
            <p:cNvPr id="239" name="Google Shape;239;p7"/>
            <p:cNvSpPr txBox="1"/>
            <p:nvPr/>
          </p:nvSpPr>
          <p:spPr>
            <a:xfrm>
              <a:off x="3455153" y="962320"/>
              <a:ext cx="4996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0401"/>
                </a:buClr>
                <a:buSzPts val="3000"/>
                <a:buFont typeface="Arial"/>
                <a:buNone/>
              </a:pPr>
              <a:endParaRPr/>
            </a:p>
          </p:txBody>
        </p:sp>
        <p:sp>
          <p:nvSpPr>
            <p:cNvPr id="240" name="Google Shape;240;p7"/>
            <p:cNvSpPr txBox="1"/>
            <p:nvPr/>
          </p:nvSpPr>
          <p:spPr>
            <a:xfrm>
              <a:off x="3466989" y="956871"/>
              <a:ext cx="4996928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68B"/>
                </a:buClr>
                <a:buSzPts val="3000"/>
                <a:buFont typeface="Calibri"/>
                <a:buNone/>
              </a:pPr>
              <a:r>
                <a:rPr lang="en-US" sz="3000" b="1" i="0" u="none" strike="noStrike" cap="none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Câu chuyện STEM</a:t>
              </a:r>
              <a:endParaRPr/>
            </a:p>
          </p:txBody>
        </p:sp>
      </p:grpSp>
      <p:pic>
        <p:nvPicPr>
          <p:cNvPr id="241" name="Google Shape;24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91" y="46990"/>
            <a:ext cx="1261872" cy="13421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2" name="Google Shape;24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7" descr="Question Mark icons for free download | Freepi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1237" y="437201"/>
            <a:ext cx="3484424" cy="348442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7"/>
          <p:cNvSpPr/>
          <p:nvPr/>
        </p:nvSpPr>
        <p:spPr>
          <a:xfrm>
            <a:off x="1585594" y="4445354"/>
            <a:ext cx="9153853" cy="1342172"/>
          </a:xfrm>
          <a:custGeom>
            <a:avLst/>
            <a:gdLst/>
            <a:ahLst/>
            <a:cxnLst/>
            <a:rect l="l" t="t" r="r" b="b"/>
            <a:pathLst>
              <a:path w="9153853" h="1342172" fill="none" extrusionOk="0">
                <a:moveTo>
                  <a:pt x="0" y="122862"/>
                </a:moveTo>
                <a:cubicBezTo>
                  <a:pt x="3435" y="58416"/>
                  <a:pt x="61088" y="12433"/>
                  <a:pt x="122862" y="0"/>
                </a:cubicBezTo>
                <a:cubicBezTo>
                  <a:pt x="450728" y="-65051"/>
                  <a:pt x="530062" y="35692"/>
                  <a:pt x="894900" y="0"/>
                </a:cubicBezTo>
                <a:cubicBezTo>
                  <a:pt x="1259738" y="-35692"/>
                  <a:pt x="1103576" y="23577"/>
                  <a:pt x="1310613" y="0"/>
                </a:cubicBezTo>
                <a:cubicBezTo>
                  <a:pt x="1517650" y="-23577"/>
                  <a:pt x="1751141" y="24189"/>
                  <a:pt x="1993569" y="0"/>
                </a:cubicBezTo>
                <a:cubicBezTo>
                  <a:pt x="2235997" y="-24189"/>
                  <a:pt x="2395311" y="59759"/>
                  <a:pt x="2498363" y="0"/>
                </a:cubicBezTo>
                <a:cubicBezTo>
                  <a:pt x="2601415" y="-59759"/>
                  <a:pt x="2732128" y="20829"/>
                  <a:pt x="2914076" y="0"/>
                </a:cubicBezTo>
                <a:cubicBezTo>
                  <a:pt x="3096024" y="-20829"/>
                  <a:pt x="3156250" y="7451"/>
                  <a:pt x="3329788" y="0"/>
                </a:cubicBezTo>
                <a:cubicBezTo>
                  <a:pt x="3503326" y="-7451"/>
                  <a:pt x="3776955" y="20926"/>
                  <a:pt x="3923664" y="0"/>
                </a:cubicBezTo>
                <a:cubicBezTo>
                  <a:pt x="4070373" y="-20926"/>
                  <a:pt x="4169627" y="19734"/>
                  <a:pt x="4250295" y="0"/>
                </a:cubicBezTo>
                <a:cubicBezTo>
                  <a:pt x="4330963" y="-19734"/>
                  <a:pt x="4865489" y="14092"/>
                  <a:pt x="5022333" y="0"/>
                </a:cubicBezTo>
                <a:cubicBezTo>
                  <a:pt x="5179177" y="-14092"/>
                  <a:pt x="5353912" y="22583"/>
                  <a:pt x="5527127" y="0"/>
                </a:cubicBezTo>
                <a:cubicBezTo>
                  <a:pt x="5700342" y="-22583"/>
                  <a:pt x="5938670" y="85087"/>
                  <a:pt x="6299165" y="0"/>
                </a:cubicBezTo>
                <a:cubicBezTo>
                  <a:pt x="6659660" y="-85087"/>
                  <a:pt x="6637023" y="65391"/>
                  <a:pt x="6893040" y="0"/>
                </a:cubicBezTo>
                <a:cubicBezTo>
                  <a:pt x="7149058" y="-65391"/>
                  <a:pt x="7456677" y="49348"/>
                  <a:pt x="7665078" y="0"/>
                </a:cubicBezTo>
                <a:cubicBezTo>
                  <a:pt x="7873479" y="-49348"/>
                  <a:pt x="7912300" y="14276"/>
                  <a:pt x="8080791" y="0"/>
                </a:cubicBezTo>
                <a:cubicBezTo>
                  <a:pt x="8249282" y="-14276"/>
                  <a:pt x="8807378" y="42715"/>
                  <a:pt x="9030991" y="0"/>
                </a:cubicBezTo>
                <a:cubicBezTo>
                  <a:pt x="9099160" y="-2809"/>
                  <a:pt x="9149215" y="53197"/>
                  <a:pt x="9153853" y="122862"/>
                </a:cubicBezTo>
                <a:cubicBezTo>
                  <a:pt x="9179403" y="264499"/>
                  <a:pt x="9092571" y="474751"/>
                  <a:pt x="9153853" y="649157"/>
                </a:cubicBezTo>
                <a:cubicBezTo>
                  <a:pt x="9215135" y="823563"/>
                  <a:pt x="9149456" y="984588"/>
                  <a:pt x="9153853" y="1219310"/>
                </a:cubicBezTo>
                <a:cubicBezTo>
                  <a:pt x="9136262" y="1289718"/>
                  <a:pt x="9107913" y="1344823"/>
                  <a:pt x="9030991" y="1342172"/>
                </a:cubicBezTo>
                <a:cubicBezTo>
                  <a:pt x="8894298" y="1346723"/>
                  <a:pt x="8717912" y="1298994"/>
                  <a:pt x="8615278" y="1342172"/>
                </a:cubicBezTo>
                <a:cubicBezTo>
                  <a:pt x="8512644" y="1385350"/>
                  <a:pt x="8346318" y="1337657"/>
                  <a:pt x="8110484" y="1342172"/>
                </a:cubicBezTo>
                <a:cubicBezTo>
                  <a:pt x="7874650" y="1346687"/>
                  <a:pt x="7664496" y="1286906"/>
                  <a:pt x="7516609" y="1342172"/>
                </a:cubicBezTo>
                <a:cubicBezTo>
                  <a:pt x="7368723" y="1397438"/>
                  <a:pt x="7098719" y="1297264"/>
                  <a:pt x="6833653" y="1342172"/>
                </a:cubicBezTo>
                <a:cubicBezTo>
                  <a:pt x="6568587" y="1387080"/>
                  <a:pt x="6235074" y="1271060"/>
                  <a:pt x="6061615" y="1342172"/>
                </a:cubicBezTo>
                <a:cubicBezTo>
                  <a:pt x="5888156" y="1413284"/>
                  <a:pt x="5611664" y="1330435"/>
                  <a:pt x="5378658" y="1342172"/>
                </a:cubicBezTo>
                <a:cubicBezTo>
                  <a:pt x="5145652" y="1353909"/>
                  <a:pt x="5046506" y="1316617"/>
                  <a:pt x="4962945" y="1342172"/>
                </a:cubicBezTo>
                <a:cubicBezTo>
                  <a:pt x="4879384" y="1367727"/>
                  <a:pt x="4665609" y="1291503"/>
                  <a:pt x="4369070" y="1342172"/>
                </a:cubicBezTo>
                <a:cubicBezTo>
                  <a:pt x="4072532" y="1392841"/>
                  <a:pt x="3854431" y="1297859"/>
                  <a:pt x="3597032" y="1342172"/>
                </a:cubicBezTo>
                <a:cubicBezTo>
                  <a:pt x="3339633" y="1386485"/>
                  <a:pt x="3215829" y="1311794"/>
                  <a:pt x="3092238" y="1342172"/>
                </a:cubicBezTo>
                <a:cubicBezTo>
                  <a:pt x="2968647" y="1372550"/>
                  <a:pt x="2676136" y="1326232"/>
                  <a:pt x="2409282" y="1342172"/>
                </a:cubicBezTo>
                <a:cubicBezTo>
                  <a:pt x="2142428" y="1358112"/>
                  <a:pt x="1965397" y="1332421"/>
                  <a:pt x="1815407" y="1342172"/>
                </a:cubicBezTo>
                <a:cubicBezTo>
                  <a:pt x="1665417" y="1351923"/>
                  <a:pt x="1320521" y="1324574"/>
                  <a:pt x="1043369" y="1342172"/>
                </a:cubicBezTo>
                <a:cubicBezTo>
                  <a:pt x="766217" y="1359770"/>
                  <a:pt x="869208" y="1323244"/>
                  <a:pt x="716737" y="1342172"/>
                </a:cubicBezTo>
                <a:cubicBezTo>
                  <a:pt x="564266" y="1361100"/>
                  <a:pt x="308761" y="1331082"/>
                  <a:pt x="122862" y="1342172"/>
                </a:cubicBezTo>
                <a:cubicBezTo>
                  <a:pt x="40905" y="1351578"/>
                  <a:pt x="-13947" y="1294106"/>
                  <a:pt x="0" y="1219310"/>
                </a:cubicBezTo>
                <a:cubicBezTo>
                  <a:pt x="-395" y="957145"/>
                  <a:pt x="44438" y="864631"/>
                  <a:pt x="0" y="682050"/>
                </a:cubicBezTo>
                <a:cubicBezTo>
                  <a:pt x="-44438" y="499469"/>
                  <a:pt x="52721" y="384526"/>
                  <a:pt x="0" y="122862"/>
                </a:cubicBezTo>
                <a:close/>
              </a:path>
              <a:path w="9153853" h="1342172" extrusionOk="0">
                <a:moveTo>
                  <a:pt x="0" y="122862"/>
                </a:moveTo>
                <a:cubicBezTo>
                  <a:pt x="6348" y="74249"/>
                  <a:pt x="53877" y="-3791"/>
                  <a:pt x="122862" y="0"/>
                </a:cubicBezTo>
                <a:cubicBezTo>
                  <a:pt x="214062" y="-9860"/>
                  <a:pt x="382715" y="35502"/>
                  <a:pt x="449493" y="0"/>
                </a:cubicBezTo>
                <a:cubicBezTo>
                  <a:pt x="516271" y="-35502"/>
                  <a:pt x="963219" y="60691"/>
                  <a:pt x="1221531" y="0"/>
                </a:cubicBezTo>
                <a:cubicBezTo>
                  <a:pt x="1479843" y="-60691"/>
                  <a:pt x="1450212" y="21130"/>
                  <a:pt x="1548163" y="0"/>
                </a:cubicBezTo>
                <a:cubicBezTo>
                  <a:pt x="1646114" y="-21130"/>
                  <a:pt x="1940104" y="3683"/>
                  <a:pt x="2052957" y="0"/>
                </a:cubicBezTo>
                <a:cubicBezTo>
                  <a:pt x="2165810" y="-3683"/>
                  <a:pt x="2383579" y="15040"/>
                  <a:pt x="2646832" y="0"/>
                </a:cubicBezTo>
                <a:cubicBezTo>
                  <a:pt x="2910086" y="-15040"/>
                  <a:pt x="2958192" y="26356"/>
                  <a:pt x="3062545" y="0"/>
                </a:cubicBezTo>
                <a:cubicBezTo>
                  <a:pt x="3166898" y="-26356"/>
                  <a:pt x="3533671" y="61024"/>
                  <a:pt x="3745501" y="0"/>
                </a:cubicBezTo>
                <a:cubicBezTo>
                  <a:pt x="3957331" y="-61024"/>
                  <a:pt x="4149445" y="64213"/>
                  <a:pt x="4428458" y="0"/>
                </a:cubicBezTo>
                <a:cubicBezTo>
                  <a:pt x="4707471" y="-64213"/>
                  <a:pt x="4729967" y="3419"/>
                  <a:pt x="5022333" y="0"/>
                </a:cubicBezTo>
                <a:cubicBezTo>
                  <a:pt x="5314700" y="-3419"/>
                  <a:pt x="5421532" y="25854"/>
                  <a:pt x="5794371" y="0"/>
                </a:cubicBezTo>
                <a:cubicBezTo>
                  <a:pt x="6167210" y="-25854"/>
                  <a:pt x="6118630" y="25178"/>
                  <a:pt x="6388246" y="0"/>
                </a:cubicBezTo>
                <a:cubicBezTo>
                  <a:pt x="6657863" y="-25178"/>
                  <a:pt x="6694868" y="5881"/>
                  <a:pt x="6803959" y="0"/>
                </a:cubicBezTo>
                <a:cubicBezTo>
                  <a:pt x="6913050" y="-5881"/>
                  <a:pt x="7129879" y="7863"/>
                  <a:pt x="7219671" y="0"/>
                </a:cubicBezTo>
                <a:cubicBezTo>
                  <a:pt x="7309463" y="-7863"/>
                  <a:pt x="7711741" y="80407"/>
                  <a:pt x="7991709" y="0"/>
                </a:cubicBezTo>
                <a:cubicBezTo>
                  <a:pt x="8271677" y="-80407"/>
                  <a:pt x="8800765" y="30768"/>
                  <a:pt x="9030991" y="0"/>
                </a:cubicBezTo>
                <a:cubicBezTo>
                  <a:pt x="9097882" y="16573"/>
                  <a:pt x="9141284" y="62640"/>
                  <a:pt x="9153853" y="122862"/>
                </a:cubicBezTo>
                <a:cubicBezTo>
                  <a:pt x="9196799" y="242800"/>
                  <a:pt x="9113129" y="431933"/>
                  <a:pt x="9153853" y="693015"/>
                </a:cubicBezTo>
                <a:cubicBezTo>
                  <a:pt x="9194577" y="954097"/>
                  <a:pt x="9116452" y="1055393"/>
                  <a:pt x="9153853" y="1219310"/>
                </a:cubicBezTo>
                <a:cubicBezTo>
                  <a:pt x="9151927" y="1307263"/>
                  <a:pt x="9098724" y="1331955"/>
                  <a:pt x="9030991" y="1342172"/>
                </a:cubicBezTo>
                <a:cubicBezTo>
                  <a:pt x="8829357" y="1363768"/>
                  <a:pt x="8498164" y="1307253"/>
                  <a:pt x="8258953" y="1342172"/>
                </a:cubicBezTo>
                <a:cubicBezTo>
                  <a:pt x="8019742" y="1377091"/>
                  <a:pt x="7995489" y="1298282"/>
                  <a:pt x="7843240" y="1342172"/>
                </a:cubicBezTo>
                <a:cubicBezTo>
                  <a:pt x="7690991" y="1386062"/>
                  <a:pt x="7450712" y="1286261"/>
                  <a:pt x="7071203" y="1342172"/>
                </a:cubicBezTo>
                <a:cubicBezTo>
                  <a:pt x="6691694" y="1398083"/>
                  <a:pt x="6678482" y="1280341"/>
                  <a:pt x="6477327" y="1342172"/>
                </a:cubicBezTo>
                <a:cubicBezTo>
                  <a:pt x="6276172" y="1404003"/>
                  <a:pt x="6035441" y="1310633"/>
                  <a:pt x="5705290" y="1342172"/>
                </a:cubicBezTo>
                <a:cubicBezTo>
                  <a:pt x="5375139" y="1373711"/>
                  <a:pt x="5495953" y="1300892"/>
                  <a:pt x="5289577" y="1342172"/>
                </a:cubicBezTo>
                <a:cubicBezTo>
                  <a:pt x="5083201" y="1383452"/>
                  <a:pt x="4972834" y="1329011"/>
                  <a:pt x="4784783" y="1342172"/>
                </a:cubicBezTo>
                <a:cubicBezTo>
                  <a:pt x="4596732" y="1355333"/>
                  <a:pt x="4395097" y="1322013"/>
                  <a:pt x="4012745" y="1342172"/>
                </a:cubicBezTo>
                <a:cubicBezTo>
                  <a:pt x="3630393" y="1362331"/>
                  <a:pt x="3531508" y="1321104"/>
                  <a:pt x="3329788" y="1342172"/>
                </a:cubicBezTo>
                <a:cubicBezTo>
                  <a:pt x="3128068" y="1363240"/>
                  <a:pt x="3062384" y="1294380"/>
                  <a:pt x="2914076" y="1342172"/>
                </a:cubicBezTo>
                <a:cubicBezTo>
                  <a:pt x="2765768" y="1389964"/>
                  <a:pt x="2460536" y="1290444"/>
                  <a:pt x="2231119" y="1342172"/>
                </a:cubicBezTo>
                <a:cubicBezTo>
                  <a:pt x="2001702" y="1393900"/>
                  <a:pt x="2027494" y="1324772"/>
                  <a:pt x="1904488" y="1342172"/>
                </a:cubicBezTo>
                <a:cubicBezTo>
                  <a:pt x="1781482" y="1359572"/>
                  <a:pt x="1376544" y="1261610"/>
                  <a:pt x="1132450" y="1342172"/>
                </a:cubicBezTo>
                <a:cubicBezTo>
                  <a:pt x="888356" y="1422734"/>
                  <a:pt x="506509" y="1256739"/>
                  <a:pt x="122862" y="1342172"/>
                </a:cubicBezTo>
                <a:cubicBezTo>
                  <a:pt x="52415" y="1345413"/>
                  <a:pt x="2589" y="1283332"/>
                  <a:pt x="0" y="1219310"/>
                </a:cubicBezTo>
                <a:cubicBezTo>
                  <a:pt x="-58994" y="1025683"/>
                  <a:pt x="18618" y="953404"/>
                  <a:pt x="0" y="703979"/>
                </a:cubicBezTo>
                <a:cubicBezTo>
                  <a:pt x="-18618" y="454554"/>
                  <a:pt x="27769" y="322409"/>
                  <a:pt x="0" y="122862"/>
                </a:cubicBezTo>
                <a:close/>
              </a:path>
            </a:pathLst>
          </a:custGeom>
          <a:solidFill>
            <a:srgbClr val="BBE3E3"/>
          </a:solidFill>
          <a:ln w="28575" cap="flat" cmpd="sng">
            <a:solidFill>
              <a:srgbClr val="6490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Calibri"/>
              <a:buNone/>
            </a:pPr>
            <a:r>
              <a:rPr lang="en-US" sz="75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US" sz="39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Làm thế nào để gấp áo nhanh và đều?</a:t>
            </a:r>
            <a:endParaRPr sz="3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5214" y="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8"/>
          <p:cNvGrpSpPr/>
          <p:nvPr/>
        </p:nvGrpSpPr>
        <p:grpSpPr>
          <a:xfrm>
            <a:off x="-212990" y="-331653"/>
            <a:ext cx="3344731" cy="7237400"/>
            <a:chOff x="-212990" y="-360681"/>
            <a:chExt cx="3344731" cy="7237400"/>
          </a:xfrm>
        </p:grpSpPr>
        <p:sp>
          <p:nvSpPr>
            <p:cNvPr id="251" name="Google Shape;251;p8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8"/>
          <p:cNvGrpSpPr/>
          <p:nvPr/>
        </p:nvGrpSpPr>
        <p:grpSpPr>
          <a:xfrm>
            <a:off x="-345470" y="-440932"/>
            <a:ext cx="3344731" cy="7346679"/>
            <a:chOff x="-345470" y="-469960"/>
            <a:chExt cx="3344731" cy="7376013"/>
          </a:xfrm>
        </p:grpSpPr>
        <p:sp>
          <p:nvSpPr>
            <p:cNvPr id="254" name="Google Shape;254;p8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DD3C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DD3C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8"/>
          <p:cNvGrpSpPr/>
          <p:nvPr/>
        </p:nvGrpSpPr>
        <p:grpSpPr>
          <a:xfrm>
            <a:off x="-461734" y="-569572"/>
            <a:ext cx="3344420" cy="7475319"/>
            <a:chOff x="-461734" y="-598600"/>
            <a:chExt cx="3344420" cy="7580186"/>
          </a:xfrm>
        </p:grpSpPr>
        <p:sp>
          <p:nvSpPr>
            <p:cNvPr id="257" name="Google Shape;257;p8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CC5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CC5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8"/>
          <p:cNvSpPr/>
          <p:nvPr/>
        </p:nvSpPr>
        <p:spPr>
          <a:xfrm>
            <a:off x="9067237" y="125521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E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8"/>
          <p:cNvSpPr/>
          <p:nvPr/>
        </p:nvSpPr>
        <p:spPr>
          <a:xfrm>
            <a:off x="10922262" y="5598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E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8"/>
          <p:cNvSpPr/>
          <p:nvPr/>
        </p:nvSpPr>
        <p:spPr>
          <a:xfrm>
            <a:off x="9199717" y="75038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DD3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8"/>
          <p:cNvSpPr/>
          <p:nvPr/>
        </p:nvSpPr>
        <p:spPr>
          <a:xfrm>
            <a:off x="11054742" y="5696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DD3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8"/>
          <p:cNvSpPr/>
          <p:nvPr/>
        </p:nvSpPr>
        <p:spPr>
          <a:xfrm>
            <a:off x="9316292" y="49142"/>
            <a:ext cx="3344420" cy="7346822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CC5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8"/>
          <p:cNvSpPr/>
          <p:nvPr/>
        </p:nvSpPr>
        <p:spPr>
          <a:xfrm>
            <a:off x="11163727" y="-18877"/>
            <a:ext cx="1489706" cy="3618393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CC5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265" y="1591510"/>
            <a:ext cx="10705504" cy="23593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p8"/>
          <p:cNvGrpSpPr/>
          <p:nvPr/>
        </p:nvGrpSpPr>
        <p:grpSpPr>
          <a:xfrm>
            <a:off x="858755" y="5600192"/>
            <a:ext cx="1455420" cy="956939"/>
            <a:chOff x="5701962" y="0"/>
            <a:chExt cx="6490038" cy="4267200"/>
          </a:xfrm>
        </p:grpSpPr>
        <p:pic>
          <p:nvPicPr>
            <p:cNvPr id="267" name="Google Shape;267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01962" y="0"/>
              <a:ext cx="6490038" cy="426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341607" y="3573060"/>
              <a:ext cx="507493" cy="6941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9" name="Google Shape;26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270" name="Google Shape;270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55214" y="4970"/>
            <a:ext cx="536786" cy="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9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BB114"/>
      </a:accent1>
      <a:accent2>
        <a:srgbClr val="0C8CAD"/>
      </a:accent2>
      <a:accent3>
        <a:srgbClr val="A7202A"/>
      </a:accent3>
      <a:accent4>
        <a:srgbClr val="BCA994"/>
      </a:accent4>
      <a:accent5>
        <a:srgbClr val="834E1F"/>
      </a:accent5>
      <a:accent6>
        <a:srgbClr val="197AB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9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BB114"/>
      </a:accent1>
      <a:accent2>
        <a:srgbClr val="0C8CAD"/>
      </a:accent2>
      <a:accent3>
        <a:srgbClr val="A7202A"/>
      </a:accent3>
      <a:accent4>
        <a:srgbClr val="BCA994"/>
      </a:accent4>
      <a:accent5>
        <a:srgbClr val="834E1F"/>
      </a:accent5>
      <a:accent6>
        <a:srgbClr val="197AB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Microsoft Office PowerPoint</Application>
  <PresentationFormat>Widescreen</PresentationFormat>
  <Paragraphs>102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Avenir</vt:lpstr>
      <vt:lpstr>HP001 4 hàng</vt:lpstr>
      <vt:lpstr>Times New Roman</vt:lpstr>
      <vt:lpstr>Arial</vt:lpstr>
      <vt:lpstr>Open Sans</vt:lpstr>
      <vt:lpstr>Noto Sans Symbols</vt:lpstr>
      <vt:lpstr>Calibri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Nhu Thu Huong</dc:creator>
  <cp:lastModifiedBy>MINHQUAN.Co.Ltd</cp:lastModifiedBy>
  <cp:revision>1</cp:revision>
  <dcterms:created xsi:type="dcterms:W3CDTF">2023-09-04T08:16:17Z</dcterms:created>
  <dcterms:modified xsi:type="dcterms:W3CDTF">2024-12-25T22:36:40Z</dcterms:modified>
</cp:coreProperties>
</file>