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8710" r:id="rId2"/>
    <p:sldId id="258" r:id="rId3"/>
    <p:sldId id="280" r:id="rId4"/>
    <p:sldId id="8703" r:id="rId5"/>
    <p:sldId id="279" r:id="rId6"/>
    <p:sldId id="287" r:id="rId7"/>
    <p:sldId id="263" r:id="rId8"/>
    <p:sldId id="277" r:id="rId9"/>
    <p:sldId id="286" r:id="rId10"/>
    <p:sldId id="8704" r:id="rId11"/>
    <p:sldId id="8705" r:id="rId12"/>
    <p:sldId id="8706" r:id="rId13"/>
    <p:sldId id="8707" r:id="rId14"/>
    <p:sldId id="8691" r:id="rId15"/>
    <p:sldId id="284" r:id="rId16"/>
    <p:sldId id="281" r:id="rId17"/>
    <p:sldId id="8683" r:id="rId18"/>
    <p:sldId id="8684" r:id="rId19"/>
    <p:sldId id="8686" r:id="rId20"/>
    <p:sldId id="8687" r:id="rId21"/>
    <p:sldId id="8688" r:id="rId22"/>
    <p:sldId id="8651" r:id="rId23"/>
    <p:sldId id="285" r:id="rId24"/>
    <p:sldId id="282" r:id="rId25"/>
    <p:sldId id="8708" r:id="rId26"/>
    <p:sldId id="86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EB"/>
    <a:srgbClr val="548235"/>
    <a:srgbClr val="E2F0D9"/>
    <a:srgbClr val="FFFFFF"/>
    <a:srgbClr val="D5CAE4"/>
    <a:srgbClr val="DED6EA"/>
    <a:srgbClr val="EDE9F3"/>
    <a:srgbClr val="E3DCED"/>
    <a:srgbClr val="FFD3A3"/>
    <a:srgbClr val="FF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9" autoAdjust="0"/>
    <p:restoredTop sz="94660"/>
  </p:normalViewPr>
  <p:slideViewPr>
    <p:cSldViewPr snapToGrid="0">
      <p:cViewPr>
        <p:scale>
          <a:sx n="120" d="100"/>
          <a:sy n="120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DAE56-38EB-02A1-E77F-9110E9AF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0C7098-34C1-A384-7E5A-2D24FA1B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959AF-21A9-AEDF-FE2E-EA84AF8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4B85-85CE-7DB3-71CC-DDBA59B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2BF8A-742D-2858-D0FC-8E8F8C3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DF5E7-CE5D-914A-E17B-CF889C5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5D6C95-B985-0E56-FAC9-6F317CE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36F44E-41F0-15ED-0B5A-7A005BA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D3D03-7711-82AD-1808-5485C3E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EA0FD-DA4F-E2CB-2B85-782B0DA8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C16FCC-8909-7CE8-C6AB-DBEA838BC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A217C-85FE-44AE-8853-4601ED20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33F22-611D-E1BF-CDD7-E6C283B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588AD-E575-28B7-ECA2-1FF12DF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C71948-B4D0-5EE8-AE16-3C80DC3E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3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C9564-FB66-32CB-612A-2B7087D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3F784-BB7D-562C-EE9C-9130CED3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6D470-0CA4-406B-5F98-417A4D1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F8275-A233-787A-9EA9-1F530F4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3BDB46-D7E3-6E5D-DF10-0FD1172F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2C1F9-3275-6533-8D38-D7FD4042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E3D0F-13A0-F7C1-C669-8A632475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17937-19FF-8CCC-0397-71FA88C7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511A4-CBDF-2B19-334A-68367F0B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A6489-EFFE-4825-31A8-26B7258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6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418C-6F66-5D27-8640-26B9B0D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43784-9A04-3E7B-22D9-4417974B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637D80-EF84-3A2B-80FF-4774B78D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DBC7B4-109E-B4D7-B595-4EB3279E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33FFD-C794-52CD-C2D8-C99352B1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849C2-57F0-159C-ABCA-532B864A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143C3-E520-7444-6388-B14C06B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761279-0DB4-B77B-14E3-AA1880F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F58C76-9FEC-FB32-791D-D4AE0195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18D476-25E7-1F3C-74AE-EA13CBB6C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CBE9D7-79CD-63F9-E42E-CC09C88B6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3349E4-1466-0C7A-B1E9-2CEB12D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052963-0F20-7371-E1B5-00D49503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774312-8E99-E7D7-0036-1124E8E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67FE1-5243-D0EB-3F6F-95DDBD7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4BC24B-21D6-B398-DB23-06BDE2BC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09A67A-00C1-FCB2-C464-0F5CC02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FE7C14-A6BF-C5A2-EE85-2B4952E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2F7445-834D-603A-84D3-80718A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96D019-90BF-E5C4-3EF9-A15B5C1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808835-D0EB-39C0-BEDC-F1E40B97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0D892-DE61-B5FD-636B-79D58552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85ACC-7841-C95C-3C12-CEA69B7B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3967BA-0D44-31A6-056F-020860C9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1C94A-7B2E-A525-DC8A-ECDE1F7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230214-E23F-327D-179F-49BF9817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727420-6160-6273-A75D-329A74E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74F3F-78B3-1441-C83D-222187C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2E1F7A-628F-90DF-57B5-9F7F63E77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60FFB7-7715-E47E-533D-18528680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AFBEA7-E125-01FA-CA4E-1B07875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A3D5E-05F1-4497-BCD1-CAD9749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18811-FD8C-89C6-9006-2039668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677FE9-40E7-09F7-C965-965A301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43EA85-CA1E-E9AD-65BD-21EB3872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24F89-2C8F-13BB-01CD-33181EF0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A0A9B5-BBFB-08CC-EFD1-F7B2C7D6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47EB7-03B7-8F01-E02C-37FA6330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2675" y="1260603"/>
            <a:ext cx="11477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CHẬU CÂY THÂN THIỆN VỚI</a:t>
            </a:r>
          </a:p>
          <a:p>
            <a:r>
              <a:rPr lang="en-US" sz="6600" dirty="0">
                <a:solidFill>
                  <a:srgbClr val="0070C0"/>
                </a:solidFill>
              </a:rPr>
              <a:t>	</a:t>
            </a:r>
            <a:r>
              <a:rPr lang="en-US" sz="6600" dirty="0" smtClean="0">
                <a:solidFill>
                  <a:srgbClr val="0070C0"/>
                </a:solidFill>
              </a:rPr>
              <a:t>	 MÔI TRƯỜNG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5661" y="4322296"/>
            <a:ext cx="660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viên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Nguyễn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</a:t>
            </a:r>
            <a:r>
              <a:rPr lang="en-US" sz="3600" dirty="0" err="1" smtClean="0">
                <a:solidFill>
                  <a:srgbClr val="FF0000"/>
                </a:solidFill>
              </a:rPr>
              <a:t>hùy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6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998649" y="353406"/>
            <a:ext cx="71348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1.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d</a:t>
            </a:r>
            <a:r>
              <a:rPr lang="vi-VN" sz="3200" dirty="0"/>
              <a:t>ụng cụ và các bước trồng hoa, cây cảnh trong chậu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23B24B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996833" y="2942683"/>
            <a:ext cx="5465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Kể thêm các dụng cụ, vật liệu khác được sử dụng để trồng hoa, cây cảnh.</a:t>
            </a:r>
            <a:endParaRPr lang="x-none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1848C0-6CBE-4A7C-9E77-A47D2AF7C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136" y="1719459"/>
            <a:ext cx="4871280" cy="43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998649" y="353406"/>
            <a:ext cx="71348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2.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</a:t>
            </a:r>
            <a:r>
              <a:rPr lang="en-SG" sz="3200" dirty="0" err="1"/>
              <a:t>chậu</a:t>
            </a:r>
            <a:r>
              <a:rPr lang="en-SG" sz="3200" dirty="0"/>
              <a:t> </a:t>
            </a:r>
            <a:r>
              <a:rPr lang="en-SG" sz="3200" dirty="0" err="1"/>
              <a:t>trồng</a:t>
            </a:r>
            <a:r>
              <a:rPr lang="en-SG" sz="3200" dirty="0"/>
              <a:t> </a:t>
            </a:r>
            <a:r>
              <a:rPr lang="en-SG" sz="3200" dirty="0" err="1"/>
              <a:t>hoa</a:t>
            </a:r>
            <a:r>
              <a:rPr lang="en-SG" sz="3200" dirty="0"/>
              <a:t>, </a:t>
            </a:r>
            <a:r>
              <a:rPr lang="en-SG" sz="3200" dirty="0" err="1"/>
              <a:t>cây</a:t>
            </a:r>
            <a:r>
              <a:rPr lang="en-SG" sz="3200" dirty="0"/>
              <a:t> </a:t>
            </a:r>
            <a:r>
              <a:rPr lang="en-SG" sz="3200" dirty="0" err="1"/>
              <a:t>cảnh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23B24B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721532" y="1799956"/>
            <a:ext cx="85474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dirty="0"/>
              <a:t>Quan </a:t>
            </a:r>
            <a:r>
              <a:rPr lang="en-SG" sz="3200" dirty="0" err="1"/>
              <a:t>sát</a:t>
            </a:r>
            <a:r>
              <a:rPr lang="en-SG" sz="3200" dirty="0"/>
              <a:t> </a:t>
            </a:r>
            <a:r>
              <a:rPr lang="en-SG" sz="3200" dirty="0" err="1"/>
              <a:t>hình</a:t>
            </a:r>
            <a:r>
              <a:rPr lang="en-SG" sz="3200" dirty="0"/>
              <a:t> 3 </a:t>
            </a:r>
            <a:r>
              <a:rPr lang="en-SG" sz="3200" dirty="0" err="1"/>
              <a:t>và</a:t>
            </a:r>
            <a:r>
              <a:rPr lang="en-SG" sz="3200" dirty="0"/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nêu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đặc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điểm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về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vật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liệu</a:t>
            </a:r>
            <a:r>
              <a:rPr lang="en-SG" sz="3200" b="1" dirty="0">
                <a:solidFill>
                  <a:srgbClr val="FF0000"/>
                </a:solidFill>
              </a:rPr>
              <a:t>, </a:t>
            </a:r>
            <a:r>
              <a:rPr lang="en-SG" sz="3200" b="1" dirty="0" err="1">
                <a:solidFill>
                  <a:srgbClr val="FF0000"/>
                </a:solidFill>
              </a:rPr>
              <a:t>màu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sắc</a:t>
            </a:r>
            <a:r>
              <a:rPr lang="en-SG" sz="3200" b="1" dirty="0">
                <a:solidFill>
                  <a:srgbClr val="FF0000"/>
                </a:solidFill>
              </a:rPr>
              <a:t>, </a:t>
            </a:r>
            <a:r>
              <a:rPr lang="en-SG" sz="3200" b="1" dirty="0" err="1">
                <a:solidFill>
                  <a:srgbClr val="FF0000"/>
                </a:solidFill>
              </a:rPr>
              <a:t>độ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nặng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nhẹ</a:t>
            </a:r>
            <a:r>
              <a:rPr lang="en-SG" sz="3200" dirty="0"/>
              <a:t> </a:t>
            </a:r>
            <a:r>
              <a:rPr lang="en-SG" sz="3200" dirty="0" err="1"/>
              <a:t>của</a:t>
            </a:r>
            <a:r>
              <a:rPr lang="en-SG" sz="3200" dirty="0"/>
              <a:t> </a:t>
            </a:r>
            <a:r>
              <a:rPr lang="en-SG" sz="3200" dirty="0" err="1"/>
              <a:t>các</a:t>
            </a:r>
            <a:r>
              <a:rPr lang="en-SG" sz="3200" dirty="0"/>
              <a:t> </a:t>
            </a:r>
            <a:r>
              <a:rPr lang="en-SG" sz="3200" dirty="0" err="1"/>
              <a:t>loại</a:t>
            </a:r>
            <a:r>
              <a:rPr lang="en-SG" sz="3200" dirty="0"/>
              <a:t> </a:t>
            </a:r>
            <a:r>
              <a:rPr lang="en-SG" sz="3200" dirty="0" err="1"/>
              <a:t>chậu</a:t>
            </a:r>
            <a:r>
              <a:rPr lang="en-SG" sz="3200" dirty="0"/>
              <a:t> </a:t>
            </a:r>
            <a:r>
              <a:rPr lang="en-SG" sz="3200" dirty="0" err="1"/>
              <a:t>trồng</a:t>
            </a:r>
            <a:r>
              <a:rPr lang="en-SG" sz="3200" dirty="0"/>
              <a:t> </a:t>
            </a:r>
            <a:r>
              <a:rPr lang="en-SG" sz="3200" dirty="0" err="1"/>
              <a:t>cây</a:t>
            </a:r>
            <a:endParaRPr lang="x-none" sz="3200" dirty="0">
              <a:solidFill>
                <a:srgbClr val="FF000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B733F75-BE1F-4ED5-8B7E-3DBEC8144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650079" y="2211505"/>
            <a:ext cx="2051145" cy="2276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951511-E1C6-4A07-B149-B3FCDFB4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37" y="3333041"/>
            <a:ext cx="8768110" cy="30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998649" y="353406"/>
            <a:ext cx="71348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2.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</a:t>
            </a:r>
            <a:r>
              <a:rPr lang="en-SG" sz="3200" dirty="0" err="1"/>
              <a:t>chậu</a:t>
            </a:r>
            <a:r>
              <a:rPr lang="en-SG" sz="3200" dirty="0"/>
              <a:t> </a:t>
            </a:r>
            <a:r>
              <a:rPr lang="en-SG" sz="3200" dirty="0" err="1"/>
              <a:t>trồng</a:t>
            </a:r>
            <a:r>
              <a:rPr lang="en-SG" sz="3200" dirty="0"/>
              <a:t> </a:t>
            </a:r>
            <a:r>
              <a:rPr lang="en-SG" sz="3200" dirty="0" err="1"/>
              <a:t>hoa</a:t>
            </a:r>
            <a:r>
              <a:rPr lang="en-SG" sz="3200" dirty="0"/>
              <a:t>, </a:t>
            </a:r>
            <a:r>
              <a:rPr lang="en-SG" sz="3200" dirty="0" err="1"/>
              <a:t>cây</a:t>
            </a:r>
            <a:r>
              <a:rPr lang="en-SG" sz="3200" dirty="0"/>
              <a:t> </a:t>
            </a:r>
            <a:r>
              <a:rPr lang="en-SG" sz="3200" dirty="0" err="1"/>
              <a:t>cảnh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23B24B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761509" y="1632509"/>
            <a:ext cx="85474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dirty="0" err="1"/>
              <a:t>Trong</a:t>
            </a:r>
            <a:r>
              <a:rPr lang="en-SG" sz="3200" dirty="0"/>
              <a:t> </a:t>
            </a:r>
            <a:r>
              <a:rPr lang="en-SG" sz="3200" dirty="0" err="1"/>
              <a:t>các</a:t>
            </a:r>
            <a:r>
              <a:rPr lang="en-SG" sz="3200" dirty="0"/>
              <a:t> </a:t>
            </a:r>
            <a:r>
              <a:rPr lang="en-SG" sz="3200" dirty="0" err="1"/>
              <a:t>loại</a:t>
            </a:r>
            <a:r>
              <a:rPr lang="en-SG" sz="3200" dirty="0"/>
              <a:t> </a:t>
            </a:r>
            <a:r>
              <a:rPr lang="en-SG" sz="3200" dirty="0" err="1"/>
              <a:t>chậu</a:t>
            </a:r>
            <a:r>
              <a:rPr lang="en-SG" sz="3200" dirty="0"/>
              <a:t> ở </a:t>
            </a:r>
            <a:r>
              <a:rPr lang="en-SG" sz="3200" dirty="0" err="1"/>
              <a:t>hình</a:t>
            </a:r>
            <a:r>
              <a:rPr lang="en-SG" sz="3200" dirty="0"/>
              <a:t> 4, </a:t>
            </a:r>
            <a:r>
              <a:rPr lang="en-SG" sz="3200" dirty="0" err="1"/>
              <a:t>loại</a:t>
            </a:r>
            <a:r>
              <a:rPr lang="en-SG" sz="3200" dirty="0"/>
              <a:t> </a:t>
            </a:r>
            <a:r>
              <a:rPr lang="en-SG" sz="3200" dirty="0" err="1"/>
              <a:t>chậu</a:t>
            </a:r>
            <a:r>
              <a:rPr lang="en-SG" sz="3200" dirty="0"/>
              <a:t> </a:t>
            </a:r>
            <a:r>
              <a:rPr lang="en-SG" sz="3200" dirty="0" err="1"/>
              <a:t>nào</a:t>
            </a:r>
            <a:r>
              <a:rPr lang="en-SG" sz="3200" dirty="0"/>
              <a:t> </a:t>
            </a:r>
            <a:r>
              <a:rPr lang="en-SG" sz="3200" dirty="0" err="1"/>
              <a:t>phù</a:t>
            </a:r>
            <a:r>
              <a:rPr lang="en-SG" sz="3200" dirty="0"/>
              <a:t> </a:t>
            </a:r>
            <a:r>
              <a:rPr lang="en-SG" sz="3200" dirty="0" err="1"/>
              <a:t>hợp</a:t>
            </a:r>
            <a:r>
              <a:rPr lang="en-SG" sz="3200" dirty="0"/>
              <a:t> </a:t>
            </a:r>
            <a:r>
              <a:rPr lang="en-SG" sz="3200" dirty="0" err="1"/>
              <a:t>với</a:t>
            </a:r>
            <a:r>
              <a:rPr lang="en-SG" sz="3200" dirty="0"/>
              <a:t> </a:t>
            </a:r>
            <a:r>
              <a:rPr lang="en-SG" sz="3200" dirty="0" err="1">
                <a:solidFill>
                  <a:srgbClr val="FF0000"/>
                </a:solidFill>
              </a:rPr>
              <a:t>cây</a:t>
            </a:r>
            <a:r>
              <a:rPr lang="en-SG" sz="3200" dirty="0">
                <a:solidFill>
                  <a:srgbClr val="FF0000"/>
                </a:solidFill>
              </a:rPr>
              <a:t> </a:t>
            </a:r>
            <a:r>
              <a:rPr lang="en-SG" sz="3200" dirty="0" err="1">
                <a:solidFill>
                  <a:srgbClr val="FF0000"/>
                </a:solidFill>
              </a:rPr>
              <a:t>để</a:t>
            </a:r>
            <a:r>
              <a:rPr lang="en-SG" sz="3200" dirty="0">
                <a:solidFill>
                  <a:srgbClr val="FF0000"/>
                </a:solidFill>
              </a:rPr>
              <a:t> </a:t>
            </a:r>
            <a:r>
              <a:rPr lang="en-SG" sz="3200" dirty="0" err="1">
                <a:solidFill>
                  <a:srgbClr val="FF0000"/>
                </a:solidFill>
              </a:rPr>
              <a:t>bàn</a:t>
            </a:r>
            <a:r>
              <a:rPr lang="en-SG" sz="3200" dirty="0"/>
              <a:t>, </a:t>
            </a:r>
            <a:r>
              <a:rPr lang="en-SG" sz="3200" dirty="0" err="1"/>
              <a:t>với</a:t>
            </a:r>
            <a:r>
              <a:rPr lang="en-SG" sz="3200" dirty="0"/>
              <a:t> </a:t>
            </a:r>
            <a:r>
              <a:rPr lang="en-SG" sz="3200" dirty="0" err="1">
                <a:solidFill>
                  <a:srgbClr val="FF0000"/>
                </a:solidFill>
              </a:rPr>
              <a:t>cây</a:t>
            </a:r>
            <a:r>
              <a:rPr lang="en-SG" sz="3200" dirty="0">
                <a:solidFill>
                  <a:srgbClr val="FF0000"/>
                </a:solidFill>
              </a:rPr>
              <a:t> </a:t>
            </a:r>
            <a:r>
              <a:rPr lang="en-SG" sz="3200" dirty="0" err="1">
                <a:solidFill>
                  <a:srgbClr val="FF0000"/>
                </a:solidFill>
              </a:rPr>
              <a:t>để</a:t>
            </a:r>
            <a:r>
              <a:rPr lang="en-SG" sz="3200" dirty="0">
                <a:solidFill>
                  <a:srgbClr val="FF0000"/>
                </a:solidFill>
              </a:rPr>
              <a:t> </a:t>
            </a:r>
            <a:r>
              <a:rPr lang="en-SG" sz="3200" dirty="0" err="1">
                <a:solidFill>
                  <a:srgbClr val="FF0000"/>
                </a:solidFill>
              </a:rPr>
              <a:t>kẹp</a:t>
            </a:r>
            <a:r>
              <a:rPr lang="en-SG" sz="3200" dirty="0">
                <a:solidFill>
                  <a:srgbClr val="FF0000"/>
                </a:solidFill>
              </a:rPr>
              <a:t> ở </a:t>
            </a:r>
            <a:r>
              <a:rPr lang="en-SG" sz="3200" dirty="0" err="1">
                <a:solidFill>
                  <a:srgbClr val="FF0000"/>
                </a:solidFill>
              </a:rPr>
              <a:t>lan</a:t>
            </a:r>
            <a:r>
              <a:rPr lang="en-SG" sz="3200" dirty="0">
                <a:solidFill>
                  <a:srgbClr val="FF0000"/>
                </a:solidFill>
              </a:rPr>
              <a:t> can hay ban </a:t>
            </a:r>
            <a:r>
              <a:rPr lang="en-SG" sz="3200" dirty="0" err="1">
                <a:solidFill>
                  <a:srgbClr val="FF0000"/>
                </a:solidFill>
              </a:rPr>
              <a:t>công</a:t>
            </a:r>
            <a:r>
              <a:rPr lang="en-SG" sz="3200" dirty="0"/>
              <a:t>, </a:t>
            </a:r>
            <a:r>
              <a:rPr lang="en-SG" sz="3200" dirty="0" err="1"/>
              <a:t>với</a:t>
            </a:r>
            <a:r>
              <a:rPr lang="en-SG" sz="3200" dirty="0"/>
              <a:t> </a:t>
            </a:r>
            <a:r>
              <a:rPr lang="en-SG" sz="3200" dirty="0" err="1">
                <a:solidFill>
                  <a:srgbClr val="FF0000"/>
                </a:solidFill>
              </a:rPr>
              <a:t>cây</a:t>
            </a:r>
            <a:r>
              <a:rPr lang="en-SG" sz="3200" dirty="0">
                <a:solidFill>
                  <a:srgbClr val="FF0000"/>
                </a:solidFill>
              </a:rPr>
              <a:t> </a:t>
            </a:r>
            <a:r>
              <a:rPr lang="en-SG" sz="3200" dirty="0" err="1">
                <a:solidFill>
                  <a:srgbClr val="FF0000"/>
                </a:solidFill>
              </a:rPr>
              <a:t>để</a:t>
            </a:r>
            <a:r>
              <a:rPr lang="en-SG" sz="3200" dirty="0">
                <a:solidFill>
                  <a:srgbClr val="FF0000"/>
                </a:solidFill>
              </a:rPr>
              <a:t> </a:t>
            </a:r>
            <a:r>
              <a:rPr lang="en-SG" sz="3200" dirty="0" err="1">
                <a:solidFill>
                  <a:srgbClr val="FF0000"/>
                </a:solidFill>
              </a:rPr>
              <a:t>treo</a:t>
            </a:r>
            <a:r>
              <a:rPr lang="en-SG" sz="3200" dirty="0"/>
              <a:t>? </a:t>
            </a:r>
            <a:r>
              <a:rPr lang="en-SG" sz="3200" dirty="0" err="1"/>
              <a:t>Vì</a:t>
            </a:r>
            <a:r>
              <a:rPr lang="en-SG" sz="3200" dirty="0"/>
              <a:t> </a:t>
            </a:r>
            <a:r>
              <a:rPr lang="en-SG" sz="3200" dirty="0" err="1"/>
              <a:t>sao</a:t>
            </a:r>
            <a:r>
              <a:rPr lang="en-SG" sz="3200" dirty="0"/>
              <a:t>?</a:t>
            </a:r>
            <a:endParaRPr lang="x-none" sz="3200" dirty="0">
              <a:solidFill>
                <a:srgbClr val="FF000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B733F75-BE1F-4ED5-8B7E-3DBEC8144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650079" y="2211505"/>
            <a:ext cx="2051145" cy="2276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B8AB2C-A545-46D0-AD2E-C941BF20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65" y="3459430"/>
            <a:ext cx="9175135" cy="28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658751" y="573271"/>
            <a:ext cx="87200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3.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</a:t>
            </a:r>
            <a:r>
              <a:rPr lang="en-SG" sz="3200" dirty="0" err="1"/>
              <a:t>giá</a:t>
            </a:r>
            <a:r>
              <a:rPr lang="en-SG" sz="3200" dirty="0"/>
              <a:t> </a:t>
            </a:r>
            <a:r>
              <a:rPr lang="en-SG" sz="3200" dirty="0" err="1"/>
              <a:t>thể</a:t>
            </a:r>
            <a:r>
              <a:rPr lang="en-SG" sz="3200" dirty="0"/>
              <a:t> </a:t>
            </a:r>
            <a:r>
              <a:rPr lang="en-SG" sz="3200" dirty="0" err="1"/>
              <a:t>trồng</a:t>
            </a:r>
            <a:r>
              <a:rPr lang="en-SG" sz="3200" dirty="0"/>
              <a:t> </a:t>
            </a:r>
            <a:r>
              <a:rPr lang="en-SG" sz="3200" dirty="0" err="1"/>
              <a:t>hoa</a:t>
            </a:r>
            <a:r>
              <a:rPr lang="en-SG" sz="3200" dirty="0"/>
              <a:t>, </a:t>
            </a:r>
            <a:r>
              <a:rPr lang="en-SG" sz="3200" dirty="0" err="1"/>
              <a:t>cây</a:t>
            </a:r>
            <a:r>
              <a:rPr lang="en-SG" sz="3200" dirty="0"/>
              <a:t> </a:t>
            </a:r>
            <a:r>
              <a:rPr lang="en-SG" sz="3200" dirty="0" err="1"/>
              <a:t>cảnh</a:t>
            </a:r>
            <a:r>
              <a:rPr lang="en-SG" sz="3200" dirty="0"/>
              <a:t> </a:t>
            </a:r>
            <a:r>
              <a:rPr lang="en-SG" sz="3200" dirty="0" err="1"/>
              <a:t>trong</a:t>
            </a:r>
            <a:r>
              <a:rPr lang="en-SG" sz="3200" dirty="0"/>
              <a:t> </a:t>
            </a:r>
            <a:r>
              <a:rPr lang="en-SG" sz="3200" dirty="0" err="1"/>
              <a:t>chậu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23B24B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846771" y="1932334"/>
            <a:ext cx="8766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Gắn các </a:t>
            </a:r>
            <a:r>
              <a:rPr lang="vi-VN" sz="2800" dirty="0">
                <a:solidFill>
                  <a:srgbClr val="FF0000"/>
                </a:solidFill>
              </a:rPr>
              <a:t>thẻ chữ </a:t>
            </a:r>
            <a:r>
              <a:rPr lang="vi-VN" sz="2800" dirty="0"/>
              <a:t>tương ứng loại </a:t>
            </a:r>
            <a:r>
              <a:rPr lang="vi-VN" sz="2800" dirty="0">
                <a:solidFill>
                  <a:srgbClr val="FF0000"/>
                </a:solidFill>
              </a:rPr>
              <a:t>giá thể </a:t>
            </a:r>
            <a:r>
              <a:rPr lang="vi-VN" sz="2800" dirty="0"/>
              <a:t>trong hình 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B733F75-BE1F-4ED5-8B7E-3DBEC8144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0005103" y="2651071"/>
            <a:ext cx="1966522" cy="2182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C99A2B-A83B-49AB-978B-0B819C63DF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618"/>
          <a:stretch/>
        </p:blipFill>
        <p:spPr>
          <a:xfrm>
            <a:off x="902223" y="2841965"/>
            <a:ext cx="8591732" cy="1646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56130E-6CA7-4DEE-B5B2-34DED05FA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531" y="4868582"/>
            <a:ext cx="8818267" cy="10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xmlns="" id="{83081278-293C-B046-773B-917300E6033D}"/>
              </a:ext>
            </a:extLst>
          </p:cNvPr>
          <p:cNvSpPr/>
          <p:nvPr/>
        </p:nvSpPr>
        <p:spPr>
          <a:xfrm>
            <a:off x="517973" y="4483630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E651AF-FDAF-0CE9-B6D4-13948E21C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668879" y="2045321"/>
            <a:ext cx="2131219" cy="2365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EFEA0C-BD5C-43BC-AD3C-9EDC0134C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06" y="537603"/>
            <a:ext cx="7974974" cy="57460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BE510FF-04D9-4650-B524-2364FB576187}"/>
              </a:ext>
            </a:extLst>
          </p:cNvPr>
          <p:cNvSpPr txBox="1"/>
          <p:nvPr/>
        </p:nvSpPr>
        <p:spPr>
          <a:xfrm>
            <a:off x="543679" y="947768"/>
            <a:ext cx="240461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</a:rPr>
              <a:t>Em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cần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nhớ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93024F-5B30-9117-CC7E-FC46FC9CA567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64FE478-FDB6-E7AE-91F7-33D2F214C915}"/>
              </a:ext>
            </a:extLst>
          </p:cNvPr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C827BA-F36A-1AE4-D8DA-7D4263DCC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956AA36-EBE5-4098-B893-BF9CF56C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941" y="4263547"/>
            <a:ext cx="1727516" cy="21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26409" y="425241"/>
            <a:ext cx="7772321" cy="584776"/>
            <a:chOff x="3432899" y="1210319"/>
            <a:chExt cx="7772321" cy="584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35743" y="1210320"/>
              <a:ext cx="776947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32899" y="1210319"/>
              <a:ext cx="728916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4E9019-EF86-E5B9-8CB4-487F6A450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CC75BAB-D678-48FC-AAA6-3D214114B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97" y="2012648"/>
            <a:ext cx="8807705" cy="42367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DD04A6E-8DC0-46E8-9EF9-FD81F5C74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334" y="1648923"/>
            <a:ext cx="1894383" cy="25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90214" y="399467"/>
            <a:ext cx="3110399" cy="586166"/>
            <a:chOff x="3496704" y="1184545"/>
            <a:chExt cx="3110399" cy="5861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9955" y="1184545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6AFC8-71E3-1BB0-DA3A-EED9E72001AC}"/>
              </a:ext>
            </a:extLst>
          </p:cNvPr>
          <p:cNvSpPr txBox="1"/>
          <p:nvPr/>
        </p:nvSpPr>
        <p:spPr>
          <a:xfrm>
            <a:off x="1364253" y="1867017"/>
            <a:ext cx="54466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2800" dirty="0"/>
              <a:t>T</a:t>
            </a:r>
            <a:r>
              <a:rPr lang="vi-VN" sz="2800" dirty="0"/>
              <a:t>hảo luận ý tưởng thiết kế chậu trồng cây theo các gợi ý </a:t>
            </a:r>
            <a:r>
              <a:rPr lang="en-SG" sz="2800" dirty="0" err="1"/>
              <a:t>trong</a:t>
            </a:r>
            <a:r>
              <a:rPr lang="en-SG" sz="2800" dirty="0"/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mục</a:t>
            </a:r>
            <a:r>
              <a:rPr lang="en-SG" sz="2800" b="1" dirty="0">
                <a:solidFill>
                  <a:srgbClr val="FF0000"/>
                </a:solidFill>
              </a:rPr>
              <a:t> a </a:t>
            </a:r>
            <a:r>
              <a:rPr lang="en-SG" sz="2800" b="1" dirty="0" err="1">
                <a:solidFill>
                  <a:srgbClr val="FF0000"/>
                </a:solidFill>
              </a:rPr>
              <a:t>trang</a:t>
            </a:r>
            <a:r>
              <a:rPr lang="en-SG" sz="2800" b="1" dirty="0">
                <a:solidFill>
                  <a:srgbClr val="FF0000"/>
                </a:solidFill>
              </a:rPr>
              <a:t> 27</a:t>
            </a:r>
            <a:r>
              <a:rPr lang="en-SG" sz="2800" dirty="0"/>
              <a:t>, </a:t>
            </a:r>
            <a:r>
              <a:rPr lang="en-SG" sz="2800" dirty="0" err="1"/>
              <a:t>về</a:t>
            </a:r>
            <a:r>
              <a:rPr lang="en-SG" sz="2800" dirty="0"/>
              <a:t>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2800" b="1" dirty="0" err="1"/>
              <a:t>Kích</a:t>
            </a:r>
            <a:r>
              <a:rPr lang="en-SG" sz="2800" b="1" dirty="0"/>
              <a:t> </a:t>
            </a:r>
            <a:r>
              <a:rPr lang="en-SG" sz="2800" b="1" dirty="0" err="1"/>
              <a:t>thước</a:t>
            </a:r>
            <a:endParaRPr lang="en-SG" sz="2800" b="1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2800" b="1" dirty="0" err="1"/>
              <a:t>Nguyên</a:t>
            </a:r>
            <a:r>
              <a:rPr lang="en-SG" sz="2800" b="1" dirty="0"/>
              <a:t> </a:t>
            </a:r>
            <a:r>
              <a:rPr lang="en-SG" sz="2800" b="1" dirty="0" err="1"/>
              <a:t>liệu</a:t>
            </a:r>
            <a:endParaRPr lang="en-SG" sz="2800" b="1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2800" b="1" dirty="0" err="1"/>
              <a:t>Thiết</a:t>
            </a:r>
            <a:r>
              <a:rPr lang="en-SG" sz="2800" b="1" dirty="0"/>
              <a:t> </a:t>
            </a:r>
            <a:r>
              <a:rPr lang="en-SG" sz="2800" b="1" dirty="0" err="1"/>
              <a:t>kế</a:t>
            </a:r>
            <a:r>
              <a:rPr lang="en-SG" sz="2800" b="1" dirty="0"/>
              <a:t> </a:t>
            </a:r>
            <a:r>
              <a:rPr lang="en-SG" sz="2800" b="1" dirty="0" err="1"/>
              <a:t>quai</a:t>
            </a:r>
            <a:r>
              <a:rPr lang="en-SG" sz="2800" b="1" dirty="0"/>
              <a:t> </a:t>
            </a:r>
            <a:r>
              <a:rPr lang="en-SG" sz="2800" b="1" dirty="0" err="1"/>
              <a:t>treo</a:t>
            </a:r>
            <a:endParaRPr lang="en-SG" sz="2800" b="1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2800" b="1" dirty="0" err="1"/>
              <a:t>Lỗ</a:t>
            </a:r>
            <a:r>
              <a:rPr lang="en-SG" sz="2800" b="1" dirty="0"/>
              <a:t> </a:t>
            </a:r>
            <a:r>
              <a:rPr lang="en-SG" sz="2800" b="1" dirty="0" err="1"/>
              <a:t>thoát</a:t>
            </a:r>
            <a:r>
              <a:rPr lang="en-SG" sz="2800" b="1" dirty="0"/>
              <a:t> </a:t>
            </a:r>
            <a:r>
              <a:rPr lang="en-SG" sz="2800" b="1" dirty="0" err="1"/>
              <a:t>nước</a:t>
            </a:r>
            <a:endParaRPr lang="en-SG" sz="2800" b="1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2800" b="1" dirty="0"/>
              <a:t>Trang </a:t>
            </a:r>
            <a:r>
              <a:rPr lang="en-SG" sz="2800" b="1" dirty="0" err="1"/>
              <a:t>trí</a:t>
            </a:r>
            <a:endParaRPr lang="en-SG" sz="2800" b="1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vi-VN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ACEE8D-9A7B-A69A-100F-13971FF0E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430334-A147-4543-93AA-9DBE3794A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643" y="666821"/>
            <a:ext cx="3193078" cy="57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1034986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9969286" cy="623687"/>
            <a:chOff x="3495548" y="1185932"/>
            <a:chExt cx="2241627" cy="26031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224047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LỰA CHỌN VẬT LIỆU, DỤNG CỤ, THIẾT KẾ CHI TIẾT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2229505" cy="255454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LỰA CHỌN VẬT LIỆU, DỤNG CỤ, THIẾT KẾ CHI TIẾT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866509" y="1723262"/>
            <a:ext cx="53109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2800" dirty="0"/>
              <a:t>- </a:t>
            </a:r>
            <a:r>
              <a:rPr lang="vi-VN" sz="2800" dirty="0"/>
              <a:t>Từ ý tưởng thiết kế chậu cây, </a:t>
            </a:r>
            <a:r>
              <a:rPr lang="vi-VN" sz="2800" b="1" dirty="0">
                <a:solidFill>
                  <a:srgbClr val="FF0000"/>
                </a:solidFill>
              </a:rPr>
              <a:t>chọn vật liệu</a:t>
            </a:r>
            <a:r>
              <a:rPr lang="vi-VN" sz="2800" dirty="0"/>
              <a:t> để làm từng bộ phận và vẽ trang trí.</a:t>
            </a:r>
            <a:endParaRPr lang="en-SG" sz="28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dirty="0"/>
              <a:t> </a:t>
            </a:r>
            <a:r>
              <a:rPr lang="en-SG" sz="2800" dirty="0"/>
              <a:t>-</a:t>
            </a:r>
            <a:r>
              <a:rPr lang="vi-VN" sz="2800" dirty="0"/>
              <a:t> </a:t>
            </a:r>
            <a:r>
              <a:rPr lang="vi-VN" sz="2800" b="1" dirty="0">
                <a:solidFill>
                  <a:srgbClr val="FF0000"/>
                </a:solidFill>
              </a:rPr>
              <a:t>Vẽ bản thiết kế chi tiết </a:t>
            </a:r>
            <a:r>
              <a:rPr lang="vi-VN" sz="2800" dirty="0"/>
              <a:t>cho các chậu cây, </a:t>
            </a:r>
            <a:r>
              <a:rPr lang="vi-VN" sz="2800" b="1" dirty="0">
                <a:solidFill>
                  <a:srgbClr val="FF0000"/>
                </a:solidFill>
              </a:rPr>
              <a:t>ghi chú rõ kích thước và vật liệu, cách nối các bộ phận.</a:t>
            </a:r>
            <a:endParaRPr lang="vi-VN" sz="2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F5DE0D-7244-42D2-83BF-14BB2979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340" y="1905905"/>
            <a:ext cx="4865315" cy="28971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FBD6B7-DFF4-4430-8499-3302AB262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33" y="5162599"/>
            <a:ext cx="10432321" cy="11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497759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4296828" cy="596411"/>
            <a:chOff x="3495548" y="1185932"/>
            <a:chExt cx="966156" cy="24892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951262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604800" y="1664692"/>
            <a:ext cx="108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Phân công nhiệm vụ trong nhóm theo bảng gợi ý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rồi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cùng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chậu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cây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kế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vi-VN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A0D8CC-4F02-4D56-0B44-348651C04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539"/>
          <a:stretch/>
        </p:blipFill>
        <p:spPr>
          <a:xfrm>
            <a:off x="4616957" y="2993050"/>
            <a:ext cx="7040705" cy="32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BD29F6D-6531-26C0-A118-D7286C9484D8}"/>
              </a:ext>
            </a:extLst>
          </p:cNvPr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6" name="Freeform 5579">
              <a:extLst>
                <a:ext uri="{FF2B5EF4-FFF2-40B4-BE49-F238E27FC236}">
                  <a16:creationId xmlns:a16="http://schemas.microsoft.com/office/drawing/2014/main" xmlns="" id="{940B1BB6-4340-5282-A21B-19983990D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7" name="Freeform 5577">
              <a:extLst>
                <a:ext uri="{FF2B5EF4-FFF2-40B4-BE49-F238E27FC236}">
                  <a16:creationId xmlns:a16="http://schemas.microsoft.com/office/drawing/2014/main" xmlns="" id="{F975D421-73E8-9AF9-A345-44E442F6A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83AB92A-096A-8EC1-6987-96BF93C4E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21" name="Freeform 5579">
                <a:extLst>
                  <a:ext uri="{FF2B5EF4-FFF2-40B4-BE49-F238E27FC236}">
                    <a16:creationId xmlns:a16="http://schemas.microsoft.com/office/drawing/2014/main" xmlns="" id="{604DAE78-5E95-A39D-2238-13BEC742A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2D1D090-A9A7-5AE9-89E9-792E496EF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20" name="Freeform 5577">
                <a:extLst>
                  <a:ext uri="{FF2B5EF4-FFF2-40B4-BE49-F238E27FC236}">
                    <a16:creationId xmlns:a16="http://schemas.microsoft.com/office/drawing/2014/main" xmlns="" id="{9EC300B1-C3C5-F9D4-0C58-2CECC522C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0559378-2F33-B71D-844F-3B3D07C3872F}"/>
                </a:ext>
              </a:extLst>
            </p:cNvPr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E73A8EA-5351-6A00-D0B6-94FC0A27A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19" name="Freeform 5579">
                  <a:extLst>
                    <a:ext uri="{FF2B5EF4-FFF2-40B4-BE49-F238E27FC236}">
                      <a16:creationId xmlns:a16="http://schemas.microsoft.com/office/drawing/2014/main" xmlns="" id="{4EDA50F6-23C5-82CB-A4DA-ED11517F1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29CEE2E4-7895-FDD9-E512-924F186CE7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18" name="Freeform 5577">
                  <a:extLst>
                    <a:ext uri="{FF2B5EF4-FFF2-40B4-BE49-F238E27FC236}">
                      <a16:creationId xmlns:a16="http://schemas.microsoft.com/office/drawing/2014/main" xmlns="" id="{C519C7D6-B330-159F-5E1C-3EFAE5A40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D0FFDF-F847-F107-62B3-CAD2A5A3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77" y="1805650"/>
            <a:ext cx="9522530" cy="28371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1E6BF1A-84A1-5AB8-673B-6897917DC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470B78D-B7D7-23F3-53D2-42C5E5F5001E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FFDDDD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xmlns="" id="{2F8871B3-7544-DF71-5759-FBF9496970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454579F-E831-E366-BB2B-91B22CBE0F4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27" name="Freeform 5577">
                <a:extLst>
                  <a:ext uri="{FF2B5EF4-FFF2-40B4-BE49-F238E27FC236}">
                    <a16:creationId xmlns:a16="http://schemas.microsoft.com/office/drawing/2014/main" xmlns="" id="{8929F633-28ED-246A-B030-8A53047A2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5E54110-EE08-7C16-33FF-3E26C928E86E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FFC5C5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FF8CA9D3-608E-59AD-64EF-13A1C7E5000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C1B2476F-3538-2028-F54C-3ECBBB70DF4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36" name="Freeform 5577">
                <a:extLst>
                  <a:ext uri="{FF2B5EF4-FFF2-40B4-BE49-F238E27FC236}">
                    <a16:creationId xmlns:a16="http://schemas.microsoft.com/office/drawing/2014/main" xmlns="" id="{D769FEB6-A25B-BD1C-5994-4CE170FC0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AD3DE74-2892-9004-969B-1728F1DF5363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FFB3B3"/>
          </a:solidFill>
        </p:grpSpPr>
        <p:sp>
          <p:nvSpPr>
            <p:cNvPr id="38" name="Freeform 5579">
              <a:extLst>
                <a:ext uri="{FF2B5EF4-FFF2-40B4-BE49-F238E27FC236}">
                  <a16:creationId xmlns:a16="http://schemas.microsoft.com/office/drawing/2014/main" xmlns="" id="{31F5FFF7-6201-EDA6-5AE9-6B89C91D049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C122216-9443-C434-1D6F-BCE3133E316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40" name="Freeform 5577">
                <a:extLst>
                  <a:ext uri="{FF2B5EF4-FFF2-40B4-BE49-F238E27FC236}">
                    <a16:creationId xmlns:a16="http://schemas.microsoft.com/office/drawing/2014/main" xmlns="" id="{8B9225DE-1F8C-7B13-9A58-A5516A361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A5A3662-88F5-45B9-80C6-70C59D7A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213" y="4144238"/>
            <a:ext cx="1764818" cy="23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917920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29" y="399799"/>
            <a:ext cx="8609146" cy="596411"/>
            <a:chOff x="3495548" y="1185932"/>
            <a:chExt cx="1935795" cy="24892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192348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1935795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CFE1CDD-693F-5110-FAF6-555980E48C19}"/>
              </a:ext>
            </a:extLst>
          </p:cNvPr>
          <p:cNvSpPr txBox="1"/>
          <p:nvPr/>
        </p:nvSpPr>
        <p:spPr>
          <a:xfrm>
            <a:off x="712451" y="1492395"/>
            <a:ext cx="7860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2800" dirty="0"/>
              <a:t>Treo </a:t>
            </a:r>
            <a:r>
              <a:rPr lang="en-SG" sz="2800" dirty="0" err="1"/>
              <a:t>thử</a:t>
            </a:r>
            <a:r>
              <a:rPr lang="en-SG" sz="2800" dirty="0"/>
              <a:t> </a:t>
            </a:r>
            <a:r>
              <a:rPr lang="en-SG" sz="2800" dirty="0" err="1"/>
              <a:t>chậu</a:t>
            </a:r>
            <a:r>
              <a:rPr lang="en-SG" sz="2800" dirty="0"/>
              <a:t> </a:t>
            </a:r>
            <a:r>
              <a:rPr lang="en-SG" sz="2800" dirty="0" err="1"/>
              <a:t>cây</a:t>
            </a:r>
            <a:r>
              <a:rPr lang="en-SG" sz="2800" dirty="0"/>
              <a:t> </a:t>
            </a:r>
            <a:r>
              <a:rPr lang="en-SG" sz="2800" dirty="0" err="1"/>
              <a:t>và</a:t>
            </a:r>
            <a:r>
              <a:rPr lang="en-SG" sz="2800" dirty="0"/>
              <a:t> </a:t>
            </a:r>
            <a:r>
              <a:rPr lang="en-SG" sz="2800" dirty="0" err="1"/>
              <a:t>đối</a:t>
            </a:r>
            <a:r>
              <a:rPr lang="en-SG" sz="2800" dirty="0"/>
              <a:t> </a:t>
            </a:r>
            <a:r>
              <a:rPr lang="en-SG" sz="2800" dirty="0" err="1"/>
              <a:t>chiếu</a:t>
            </a:r>
            <a:r>
              <a:rPr lang="en-SG" sz="2800" dirty="0"/>
              <a:t> </a:t>
            </a:r>
            <a:r>
              <a:rPr lang="en-SG" sz="2800" dirty="0" err="1"/>
              <a:t>với</a:t>
            </a:r>
            <a:r>
              <a:rPr lang="en-SG" sz="2800" dirty="0"/>
              <a:t> </a:t>
            </a:r>
            <a:r>
              <a:rPr lang="en-SG" sz="2800" dirty="0" err="1"/>
              <a:t>các</a:t>
            </a:r>
            <a:r>
              <a:rPr lang="en-SG" sz="2800" dirty="0"/>
              <a:t> </a:t>
            </a:r>
            <a:r>
              <a:rPr lang="en-SG" sz="2800" dirty="0" err="1"/>
              <a:t>yêu</a:t>
            </a:r>
            <a:r>
              <a:rPr lang="en-SG" sz="2800" dirty="0"/>
              <a:t> </a:t>
            </a:r>
            <a:r>
              <a:rPr lang="en-SG" sz="2800" dirty="0" err="1"/>
              <a:t>cầu</a:t>
            </a:r>
            <a:r>
              <a:rPr lang="en-SG" sz="2800" dirty="0"/>
              <a:t> </a:t>
            </a:r>
            <a:r>
              <a:rPr lang="en-SG" sz="2800" dirty="0" err="1"/>
              <a:t>để</a:t>
            </a:r>
            <a:r>
              <a:rPr lang="en-SG" sz="2800" dirty="0"/>
              <a:t> </a:t>
            </a:r>
            <a:r>
              <a:rPr lang="en-SG" sz="2800" dirty="0" err="1"/>
              <a:t>điều</a:t>
            </a:r>
            <a:r>
              <a:rPr lang="en-SG" sz="2800" dirty="0"/>
              <a:t> </a:t>
            </a:r>
            <a:r>
              <a:rPr lang="en-SG" sz="2800" dirty="0" err="1"/>
              <a:t>chỉnh</a:t>
            </a:r>
            <a:r>
              <a:rPr lang="en-SG" sz="2800" dirty="0"/>
              <a:t> </a:t>
            </a:r>
            <a:r>
              <a:rPr lang="en-SG" sz="2800" dirty="0" err="1"/>
              <a:t>nếu</a:t>
            </a:r>
            <a:r>
              <a:rPr lang="en-SG" sz="2800" dirty="0"/>
              <a:t> </a:t>
            </a:r>
            <a:r>
              <a:rPr lang="en-SG" sz="2800" dirty="0" err="1"/>
              <a:t>cần</a:t>
            </a:r>
            <a:r>
              <a:rPr lang="vi-VN" sz="2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 cây vào chậu, lưu ý: </a:t>
            </a:r>
            <a:endParaRPr lang="en-SG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Giá thể vừa kín gốc và rễ cây, cách miệng chậu 2 – 5 cm. </a:t>
            </a:r>
            <a:endParaRPr lang="en-SG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Cây đứng chắc chắn. + Giá thể được tưới đủ ẩm.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CC1C09-B908-49D5-9C52-C72C3F73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5" y="4246938"/>
            <a:ext cx="5832347" cy="17854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11CC3B5-4A29-4C9D-AA7D-C38697835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446" y="2185189"/>
            <a:ext cx="2962762" cy="37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5642702" cy="523221"/>
            <a:chOff x="3495548" y="1185932"/>
            <a:chExt cx="966156" cy="4544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836748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D8B69CE-E21E-FE44-A50D-36A0C19BF9A0}"/>
              </a:ext>
            </a:extLst>
          </p:cNvPr>
          <p:cNvSpPr txBox="1"/>
          <p:nvPr/>
        </p:nvSpPr>
        <p:spPr>
          <a:xfrm>
            <a:off x="1096198" y="1470752"/>
            <a:ext cx="52669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dirty="0"/>
              <a:t>Treo trưng bày các chậu cây. </a:t>
            </a:r>
            <a:endParaRPr lang="en-SG" sz="3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dirty="0"/>
              <a:t>Chia sẻ ý tưởng nghệ thuật hay thông điệp của các chậu cây. </a:t>
            </a:r>
            <a:endParaRPr lang="en-SG" sz="3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dirty="0"/>
              <a:t>Đánh giá các chậu cây và bình chọn chậu cây được yêu thích nhất.</a:t>
            </a:r>
            <a:endParaRPr lang="vi-VN" sz="3600" b="1" dirty="0">
              <a:solidFill>
                <a:srgbClr val="F581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33729A-E318-4E92-BECC-72D334906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339" y="1180266"/>
            <a:ext cx="4364020" cy="54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71A234-D01E-DD69-4DAE-92B79EA0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940572"/>
          </a:xfrm>
          <a:prstGeom prst="rect">
            <a:avLst/>
          </a:prstGeom>
        </p:spPr>
      </p:pic>
      <p:sp>
        <p:nvSpPr>
          <p:cNvPr id="4" name="Google Shape;105;p2">
            <a:extLst>
              <a:ext uri="{FF2B5EF4-FFF2-40B4-BE49-F238E27FC236}">
                <a16:creationId xmlns:a16="http://schemas.microsoft.com/office/drawing/2014/main" xmlns="" id="{CF58C2F4-EF0C-8C7B-13E0-800E473CA784}"/>
              </a:ext>
            </a:extLst>
          </p:cNvPr>
          <p:cNvSpPr txBox="1"/>
          <p:nvPr/>
        </p:nvSpPr>
        <p:spPr>
          <a:xfrm>
            <a:off x="1957743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BÌNH CHỌN</a:t>
            </a:r>
            <a:endParaRPr lang="en-US" sz="8800" b="1" dirty="0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xmlns="" id="{40093586-0F8C-266D-ADB6-3096FA815CD2}"/>
              </a:ext>
            </a:extLst>
          </p:cNvPr>
          <p:cNvSpPr txBox="1"/>
          <p:nvPr/>
        </p:nvSpPr>
        <p:spPr>
          <a:xfrm>
            <a:off x="1957742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solidFill>
                  <a:srgbClr val="3F63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BÌNH CHỌN</a:t>
            </a:r>
            <a:endParaRPr lang="en-US" sz="8800" b="1" dirty="0">
              <a:solidFill>
                <a:srgbClr val="3F63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40B255-65E4-4DA9-FB88-3D329D793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A647C1-92C3-A94F-2EBB-1CB1070622FB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EDE9F3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DED6EA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D5CAE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94B0C7-8477-3C20-F614-2CCD7849C1EE}"/>
              </a:ext>
            </a:extLst>
          </p:cNvPr>
          <p:cNvGrpSpPr/>
          <p:nvPr/>
        </p:nvGrpSpPr>
        <p:grpSpPr>
          <a:xfrm>
            <a:off x="9067237" y="-24574"/>
            <a:ext cx="3586196" cy="7449566"/>
            <a:chOff x="9067237" y="-24574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DED6EA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DED6EA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24574"/>
              <a:ext cx="3349561" cy="7449566"/>
              <a:chOff x="9303872" y="-24574"/>
              <a:chExt cx="3349561" cy="7449566"/>
            </a:xfrm>
            <a:solidFill>
              <a:srgbClr val="D5CAE4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0FE7DB-27A5-8A4E-F0A0-AF5D84C77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1E8CA3-4A7E-4573-8840-2D03B9B65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213" y="4144238"/>
            <a:ext cx="1764818" cy="23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3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A4E1484-5177-165C-223F-5FE448AB2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20" name="Google Shape;1135;p78">
            <a:extLst>
              <a:ext uri="{FF2B5EF4-FFF2-40B4-BE49-F238E27FC236}">
                <a16:creationId xmlns:a16="http://schemas.microsoft.com/office/drawing/2014/main" xmlns="" id="{70785806-4AA3-E4EE-09BC-99BA834F38C4}"/>
              </a:ext>
            </a:extLst>
          </p:cNvPr>
          <p:cNvSpPr/>
          <p:nvPr/>
        </p:nvSpPr>
        <p:spPr>
          <a:xfrm>
            <a:off x="4047062" y="1422743"/>
            <a:ext cx="7570384" cy="2657584"/>
          </a:xfrm>
          <a:prstGeom prst="roundRect">
            <a:avLst>
              <a:gd name="adj" fmla="val 9154"/>
            </a:avLst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3200" dirty="0" err="1"/>
              <a:t>Ánh</a:t>
            </a:r>
            <a:r>
              <a:rPr lang="en-SG" sz="3200" dirty="0"/>
              <a:t> </a:t>
            </a:r>
            <a:r>
              <a:rPr lang="en-SG" sz="3200" dirty="0" err="1"/>
              <a:t>sáng</a:t>
            </a:r>
            <a:r>
              <a:rPr lang="en-SG" sz="3200" dirty="0"/>
              <a:t> </a:t>
            </a:r>
            <a:r>
              <a:rPr lang="en-SG" sz="3200" dirty="0" err="1"/>
              <a:t>là</a:t>
            </a:r>
            <a:r>
              <a:rPr lang="en-SG" sz="3200" dirty="0"/>
              <a:t> </a:t>
            </a:r>
            <a:r>
              <a:rPr lang="en-SG" sz="3200" dirty="0" err="1"/>
              <a:t>yếu</a:t>
            </a:r>
            <a:r>
              <a:rPr lang="en-SG" sz="3200" dirty="0"/>
              <a:t> </a:t>
            </a:r>
            <a:r>
              <a:rPr lang="en-SG" sz="3200" dirty="0" err="1"/>
              <a:t>tố</a:t>
            </a:r>
            <a:r>
              <a:rPr lang="en-SG" sz="3200" dirty="0"/>
              <a:t> </a:t>
            </a:r>
            <a:r>
              <a:rPr lang="en-SG" sz="3200" dirty="0" err="1"/>
              <a:t>quan</a:t>
            </a:r>
            <a:r>
              <a:rPr lang="en-SG" sz="3200" dirty="0"/>
              <a:t> </a:t>
            </a:r>
            <a:r>
              <a:rPr lang="en-SG" sz="3200" dirty="0" err="1"/>
              <a:t>trọng</a:t>
            </a:r>
            <a:r>
              <a:rPr lang="en-SG" sz="3200" dirty="0"/>
              <a:t> </a:t>
            </a:r>
            <a:r>
              <a:rPr lang="en-SG" sz="3200" dirty="0" err="1"/>
              <a:t>để</a:t>
            </a:r>
            <a:r>
              <a:rPr lang="en-SG" sz="3200" dirty="0"/>
              <a:t> </a:t>
            </a:r>
            <a:r>
              <a:rPr lang="en-SG" sz="3200" dirty="0" err="1"/>
              <a:t>cây</a:t>
            </a:r>
            <a:r>
              <a:rPr lang="en-SG" sz="3200" dirty="0"/>
              <a:t> </a:t>
            </a:r>
            <a:r>
              <a:rPr lang="en-SG" sz="3200" dirty="0" err="1"/>
              <a:t>có</a:t>
            </a:r>
            <a:r>
              <a:rPr lang="en-SG" sz="3200" dirty="0"/>
              <a:t> </a:t>
            </a:r>
            <a:r>
              <a:rPr lang="en-SG" sz="3200" dirty="0" err="1"/>
              <a:t>thể</a:t>
            </a:r>
            <a:r>
              <a:rPr lang="en-SG" sz="3200" dirty="0"/>
              <a:t> </a:t>
            </a:r>
            <a:r>
              <a:rPr lang="en-SG" sz="3200" dirty="0" err="1"/>
              <a:t>phát</a:t>
            </a:r>
            <a:r>
              <a:rPr lang="en-SG" sz="3200" dirty="0"/>
              <a:t> </a:t>
            </a:r>
            <a:r>
              <a:rPr lang="en-SG" sz="3200" dirty="0" err="1"/>
              <a:t>triển</a:t>
            </a:r>
            <a:r>
              <a:rPr lang="en-SG" sz="3200" dirty="0"/>
              <a:t> </a:t>
            </a:r>
            <a:r>
              <a:rPr lang="en-SG" sz="3200" dirty="0" err="1"/>
              <a:t>thuận</a:t>
            </a:r>
            <a:r>
              <a:rPr lang="en-SG" sz="3200" dirty="0"/>
              <a:t> </a:t>
            </a:r>
            <a:r>
              <a:rPr lang="en-SG" sz="3200" dirty="0" err="1"/>
              <a:t>lợi</a:t>
            </a:r>
            <a:r>
              <a:rPr lang="en-SG" sz="3200" dirty="0"/>
              <a:t>. </a:t>
            </a:r>
            <a:r>
              <a:rPr lang="en-SG" sz="3200" dirty="0" err="1"/>
              <a:t>Tuy</a:t>
            </a:r>
            <a:r>
              <a:rPr lang="en-SG" sz="3200" dirty="0"/>
              <a:t> </a:t>
            </a:r>
            <a:r>
              <a:rPr lang="en-SG" sz="3200" dirty="0" err="1"/>
              <a:t>nhiên</a:t>
            </a:r>
            <a:r>
              <a:rPr lang="en-SG" sz="3200" dirty="0"/>
              <a:t>, </a:t>
            </a:r>
            <a:r>
              <a:rPr lang="en-SG" sz="3200" dirty="0" err="1"/>
              <a:t>có</a:t>
            </a:r>
            <a:r>
              <a:rPr lang="en-SG" sz="3200" dirty="0"/>
              <a:t> </a:t>
            </a:r>
            <a:r>
              <a:rPr lang="en-SG" sz="3200" dirty="0" err="1"/>
              <a:t>một</a:t>
            </a:r>
            <a:r>
              <a:rPr lang="en-SG" sz="3200" dirty="0"/>
              <a:t> </a:t>
            </a:r>
            <a:r>
              <a:rPr lang="en-SG" sz="3200" dirty="0" err="1"/>
              <a:t>số</a:t>
            </a:r>
            <a:r>
              <a:rPr lang="en-SG" sz="3200" dirty="0"/>
              <a:t> </a:t>
            </a:r>
            <a:r>
              <a:rPr lang="en-SG" sz="3200" dirty="0" err="1"/>
              <a:t>loại</a:t>
            </a:r>
            <a:r>
              <a:rPr lang="en-SG" sz="3200" dirty="0"/>
              <a:t> </a:t>
            </a:r>
            <a:r>
              <a:rPr lang="en-SG" sz="3200" dirty="0" err="1"/>
              <a:t>cây</a:t>
            </a:r>
            <a:r>
              <a:rPr lang="en-SG" sz="3200" dirty="0"/>
              <a:t> </a:t>
            </a:r>
            <a:r>
              <a:rPr lang="en-SG" sz="3200" dirty="0" err="1"/>
              <a:t>phù</a:t>
            </a:r>
            <a:r>
              <a:rPr lang="en-SG" sz="3200" dirty="0"/>
              <a:t> </a:t>
            </a:r>
            <a:r>
              <a:rPr lang="en-SG" sz="3200" dirty="0" err="1"/>
              <a:t>hợp</a:t>
            </a:r>
            <a:r>
              <a:rPr lang="en-SG" sz="3200" dirty="0"/>
              <a:t> </a:t>
            </a:r>
            <a:r>
              <a:rPr lang="en-SG" sz="3200" dirty="0" err="1"/>
              <a:t>trồng</a:t>
            </a:r>
            <a:r>
              <a:rPr lang="en-SG" sz="3200" dirty="0"/>
              <a:t> </a:t>
            </a:r>
            <a:r>
              <a:rPr lang="en-SG" sz="3200" dirty="0" err="1"/>
              <a:t>trong</a:t>
            </a:r>
            <a:r>
              <a:rPr lang="en-SG" sz="3200" dirty="0"/>
              <a:t> </a:t>
            </a:r>
            <a:r>
              <a:rPr lang="en-SG" sz="3200" dirty="0" err="1"/>
              <a:t>nhà</a:t>
            </a:r>
            <a:r>
              <a:rPr lang="en-SG" sz="3200" dirty="0"/>
              <a:t> </a:t>
            </a:r>
            <a:r>
              <a:rPr lang="en-SG" sz="3200" dirty="0" err="1"/>
              <a:t>để</a:t>
            </a:r>
            <a:r>
              <a:rPr lang="en-SG" sz="3200" dirty="0"/>
              <a:t> </a:t>
            </a:r>
            <a:r>
              <a:rPr lang="en-SG" sz="3200" dirty="0" err="1"/>
              <a:t>làm</a:t>
            </a:r>
            <a:r>
              <a:rPr lang="en-SG" sz="3200" dirty="0"/>
              <a:t> </a:t>
            </a:r>
            <a:r>
              <a:rPr lang="en-SG" sz="3200" dirty="0" err="1"/>
              <a:t>đẹp</a:t>
            </a:r>
            <a:r>
              <a:rPr lang="en-SG" sz="3200" dirty="0"/>
              <a:t> </a:t>
            </a:r>
            <a:r>
              <a:rPr lang="en-SG" sz="3200" dirty="0" err="1"/>
              <a:t>không</a:t>
            </a:r>
            <a:r>
              <a:rPr lang="en-SG" sz="3200" dirty="0"/>
              <a:t> </a:t>
            </a:r>
            <a:r>
              <a:rPr lang="en-SG" sz="3200" dirty="0" err="1"/>
              <a:t>gian</a:t>
            </a:r>
            <a:r>
              <a:rPr lang="en-SG" sz="3200" dirty="0"/>
              <a:t>, </a:t>
            </a:r>
            <a:r>
              <a:rPr lang="en-SG" sz="3200" dirty="0" err="1"/>
              <a:t>tạo</a:t>
            </a:r>
            <a:r>
              <a:rPr lang="en-SG" sz="3200" dirty="0"/>
              <a:t> </a:t>
            </a:r>
            <a:r>
              <a:rPr lang="en-SG" sz="3200" dirty="0" err="1"/>
              <a:t>không</a:t>
            </a:r>
            <a:r>
              <a:rPr lang="en-SG" sz="3200" dirty="0"/>
              <a:t> </a:t>
            </a:r>
            <a:r>
              <a:rPr lang="en-SG" sz="3200" dirty="0" err="1"/>
              <a:t>khí</a:t>
            </a:r>
            <a:r>
              <a:rPr lang="en-SG" sz="3200" dirty="0"/>
              <a:t> </a:t>
            </a:r>
            <a:r>
              <a:rPr lang="en-SG" sz="3200" dirty="0" err="1"/>
              <a:t>trong</a:t>
            </a:r>
            <a:r>
              <a:rPr lang="en-SG" sz="3200" dirty="0"/>
              <a:t> </a:t>
            </a:r>
            <a:r>
              <a:rPr lang="en-SG" sz="3200" dirty="0" err="1"/>
              <a:t>lành</a:t>
            </a:r>
            <a:r>
              <a:rPr lang="en-SG" sz="3200" dirty="0"/>
              <a:t> hay </a:t>
            </a:r>
            <a:r>
              <a:rPr lang="en-SG" sz="3200" dirty="0" err="1"/>
              <a:t>có</a:t>
            </a:r>
            <a:r>
              <a:rPr lang="en-SG" sz="3200" dirty="0"/>
              <a:t> </a:t>
            </a:r>
            <a:r>
              <a:rPr lang="en-SG" sz="3200" dirty="0" err="1"/>
              <a:t>tác</a:t>
            </a:r>
            <a:r>
              <a:rPr lang="en-SG" sz="3200" dirty="0"/>
              <a:t> </a:t>
            </a:r>
            <a:r>
              <a:rPr lang="en-SG" sz="3200" dirty="0" err="1"/>
              <a:t>dụng</a:t>
            </a:r>
            <a:r>
              <a:rPr lang="en-SG" sz="3200" dirty="0"/>
              <a:t> </a:t>
            </a:r>
            <a:r>
              <a:rPr lang="en-SG" sz="3200" dirty="0" err="1"/>
              <a:t>đuổi</a:t>
            </a:r>
            <a:r>
              <a:rPr lang="en-SG" sz="3200" dirty="0"/>
              <a:t> </a:t>
            </a:r>
            <a:r>
              <a:rPr lang="en-SG" sz="3200" dirty="0" err="1"/>
              <a:t>côn</a:t>
            </a:r>
            <a:r>
              <a:rPr lang="en-SG" sz="3200" dirty="0"/>
              <a:t> </a:t>
            </a:r>
            <a:r>
              <a:rPr lang="en-SG" sz="3200" dirty="0" err="1"/>
              <a:t>trùng</a:t>
            </a:r>
            <a:r>
              <a:rPr lang="en-SG" sz="3200" dirty="0"/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D082AA1-8AD1-43A7-944D-926F4EE94509}"/>
              </a:ext>
            </a:extLst>
          </p:cNvPr>
          <p:cNvSpPr txBox="1"/>
          <p:nvPr/>
        </p:nvSpPr>
        <p:spPr>
          <a:xfrm>
            <a:off x="1752264" y="4494025"/>
            <a:ext cx="7570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3200" dirty="0" err="1">
                <a:solidFill>
                  <a:srgbClr val="7030A0"/>
                </a:solidFill>
              </a:rPr>
              <a:t>Hãy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tìm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hiểu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về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những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loài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cây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phù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hợp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trồng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trong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nhà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và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tác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dụng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của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chúng</a:t>
            </a:r>
            <a:r>
              <a:rPr lang="en-SG" sz="3200" dirty="0">
                <a:solidFill>
                  <a:srgbClr val="7030A0"/>
                </a:solidFill>
              </a:rPr>
              <a:t>. </a:t>
            </a:r>
            <a:r>
              <a:rPr lang="en-SG" sz="3200" dirty="0" err="1">
                <a:solidFill>
                  <a:srgbClr val="7030A0"/>
                </a:solidFill>
              </a:rPr>
              <a:t>Từ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đó</a:t>
            </a:r>
            <a:r>
              <a:rPr lang="en-SG" sz="3200" dirty="0">
                <a:solidFill>
                  <a:srgbClr val="7030A0"/>
                </a:solidFill>
              </a:rPr>
              <a:t>, </a:t>
            </a:r>
            <a:r>
              <a:rPr lang="en-SG" sz="3200" dirty="0" err="1">
                <a:solidFill>
                  <a:srgbClr val="7030A0"/>
                </a:solidFill>
              </a:rPr>
              <a:t>lựa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chọn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cây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phù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hợp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cho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gia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đình</a:t>
            </a:r>
            <a:r>
              <a:rPr lang="en-SG" sz="3200" dirty="0">
                <a:solidFill>
                  <a:srgbClr val="7030A0"/>
                </a:solidFill>
              </a:rPr>
              <a:t> </a:t>
            </a:r>
            <a:r>
              <a:rPr lang="en-SG" sz="3200" dirty="0" err="1">
                <a:solidFill>
                  <a:srgbClr val="7030A0"/>
                </a:solidFill>
              </a:rPr>
              <a:t>mình</a:t>
            </a:r>
            <a:r>
              <a:rPr lang="en-SG" sz="3200" dirty="0">
                <a:solidFill>
                  <a:srgbClr val="7030A0"/>
                </a:solidFill>
              </a:rPr>
              <a:t>.</a:t>
            </a:r>
            <a:endParaRPr lang="en-SG" sz="3200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94D4229-A81D-4E89-962E-8E2900BB1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93" y="1772906"/>
            <a:ext cx="3333327" cy="22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A4E1484-5177-165C-223F-5FE448AB2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20" name="Google Shape;1135;p78">
            <a:extLst>
              <a:ext uri="{FF2B5EF4-FFF2-40B4-BE49-F238E27FC236}">
                <a16:creationId xmlns:a16="http://schemas.microsoft.com/office/drawing/2014/main" xmlns="" id="{70785806-4AA3-E4EE-09BC-99BA834F38C4}"/>
              </a:ext>
            </a:extLst>
          </p:cNvPr>
          <p:cNvSpPr/>
          <p:nvPr/>
        </p:nvSpPr>
        <p:spPr>
          <a:xfrm>
            <a:off x="3914463" y="1297355"/>
            <a:ext cx="7570384" cy="1829398"/>
          </a:xfrm>
          <a:prstGeom prst="roundRect">
            <a:avLst>
              <a:gd name="adj" fmla="val 9154"/>
            </a:avLst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vi-VN" sz="3200" dirty="0"/>
              <a:t>Quan sát không gian nhà ở, lớp học hay trường học của em và đề xuất dự án thiết kế một vườn treo. </a:t>
            </a:r>
            <a:endParaRPr lang="en-SG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D082AA1-8AD1-43A7-944D-926F4EE94509}"/>
              </a:ext>
            </a:extLst>
          </p:cNvPr>
          <p:cNvSpPr txBox="1"/>
          <p:nvPr/>
        </p:nvSpPr>
        <p:spPr>
          <a:xfrm>
            <a:off x="3969315" y="3164396"/>
            <a:ext cx="7772849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SG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SG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SG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SG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SG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Mục đích xây dựng vườn treo. 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 tả khu vực làm vườn treo về hình dạng, kích thước, ánh nắng, người qua lại,… 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Vẽ bản thiết kế khu vườn gồm bố cục khu vườn, số lượng chậu cây, cách thức treo, loại cây cảnh hay cây hoa,… 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 trù nguyên vật liệu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số người tham gia, thời gian. 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 xuất kinh phí và sự hỗ trợ (nếu có)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94D4229-A81D-4E89-962E-8E2900BB1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95" y="3292412"/>
            <a:ext cx="3333327" cy="2201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515EAD-962B-4BDC-989F-D38563BA7B50}"/>
              </a:ext>
            </a:extLst>
          </p:cNvPr>
          <p:cNvSpPr txBox="1"/>
          <p:nvPr/>
        </p:nvSpPr>
        <p:spPr>
          <a:xfrm>
            <a:off x="1117397" y="1744655"/>
            <a:ext cx="1933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Dự</a:t>
            </a:r>
            <a:r>
              <a:rPr lang="en-S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án</a:t>
            </a:r>
            <a:r>
              <a:rPr lang="en-S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nhỏ</a:t>
            </a:r>
            <a:r>
              <a:rPr lang="en-S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, ý </a:t>
            </a:r>
            <a:r>
              <a:rPr lang="en-SG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nghĩa</a:t>
            </a:r>
            <a:r>
              <a:rPr lang="en-S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lớn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Thin" panose="00000300000000000000" pitchFamily="2" charset="0"/>
              <a:cs typeface="#9Slide03 Arima Madurai Thin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4;p5">
            <a:extLst>
              <a:ext uri="{FF2B5EF4-FFF2-40B4-BE49-F238E27FC236}">
                <a16:creationId xmlns:a16="http://schemas.microsoft.com/office/drawing/2014/main" xmlns="" id="{67C2CF5B-B29A-68AD-342B-26C063837B1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66" y="3741514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5;p5">
            <a:extLst>
              <a:ext uri="{FF2B5EF4-FFF2-40B4-BE49-F238E27FC236}">
                <a16:creationId xmlns:a16="http://schemas.microsoft.com/office/drawing/2014/main" xmlns="" id="{6A83B1A0-5EB3-BC23-2B1D-FCB2AD1E8F5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091" y="50377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5">
            <a:extLst>
              <a:ext uri="{FF2B5EF4-FFF2-40B4-BE49-F238E27FC236}">
                <a16:creationId xmlns:a16="http://schemas.microsoft.com/office/drawing/2014/main" xmlns="" id="{936B9550-3403-404F-E218-C3CBF315A6E2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66" y="1432756"/>
            <a:ext cx="5779054" cy="46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81;p5">
            <a:extLst>
              <a:ext uri="{FF2B5EF4-FFF2-40B4-BE49-F238E27FC236}">
                <a16:creationId xmlns:a16="http://schemas.microsoft.com/office/drawing/2014/main" xmlns="" id="{1C604D10-016F-4A9D-DF28-2B5E449FB88E}"/>
              </a:ext>
            </a:extLst>
          </p:cNvPr>
          <p:cNvSpPr txBox="1"/>
          <p:nvPr/>
        </p:nvSpPr>
        <p:spPr>
          <a:xfrm>
            <a:off x="5587457" y="1270260"/>
            <a:ext cx="594051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Cảm ơn các em đã tham gia học tích cực!</a:t>
            </a:r>
            <a:endParaRPr sz="6000" b="1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C6BCA9-7831-4E69-D4E0-B64E67378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EE17FE-4F54-97E3-792B-EB1277C0A4C5}"/>
              </a:ext>
            </a:extLst>
          </p:cNvPr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FFDDDD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FFC5C5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FFB3B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86E8FEF-FD75-F5EE-CDDF-FBA73F720CA4}"/>
              </a:ext>
            </a:extLst>
          </p:cNvPr>
          <p:cNvSpPr/>
          <p:nvPr/>
        </p:nvSpPr>
        <p:spPr>
          <a:xfrm>
            <a:off x="1202383" y="263077"/>
            <a:ext cx="283821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92C1F24-9C07-228A-70F0-45414C8378E0}"/>
              </a:ext>
            </a:extLst>
          </p:cNvPr>
          <p:cNvGrpSpPr/>
          <p:nvPr/>
        </p:nvGrpSpPr>
        <p:grpSpPr>
          <a:xfrm>
            <a:off x="1665153" y="393608"/>
            <a:ext cx="4999667" cy="553998"/>
            <a:chOff x="3452414" y="809920"/>
            <a:chExt cx="4999667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12D1DF-5108-43A3-0C49-F41CE4F06A61}"/>
                </a:ext>
              </a:extLst>
            </p:cNvPr>
            <p:cNvSpPr txBox="1"/>
            <p:nvPr/>
          </p:nvSpPr>
          <p:spPr>
            <a:xfrm>
              <a:off x="3455153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E48F2DB-227D-8FC7-315B-047F97F4B6A4}"/>
                </a:ext>
              </a:extLst>
            </p:cNvPr>
            <p:cNvSpPr txBox="1"/>
            <p:nvPr/>
          </p:nvSpPr>
          <p:spPr>
            <a:xfrm>
              <a:off x="3452414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B0401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596F33B-253E-BF90-BF0B-E1C815B4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93220" l="6780" r="93785">
                        <a14:foregroundMark x1="24294" y1="8475" x2="24294" y2="8475"/>
                        <a14:foregroundMark x1="7910" y1="22599" x2="7910" y2="22599"/>
                        <a14:foregroundMark x1="42373" y1="11299" x2="42373" y2="11299"/>
                        <a14:foregroundMark x1="45198" y1="5085" x2="45198" y2="5085"/>
                        <a14:foregroundMark x1="46328" y1="3955" x2="46328" y2="3955"/>
                        <a14:foregroundMark x1="36723" y1="5650" x2="36723" y2="5650"/>
                        <a14:foregroundMark x1="40678" y1="9605" x2="40678" y2="9605"/>
                        <a14:foregroundMark x1="77401" y1="9040" x2="77401" y2="9040"/>
                        <a14:foregroundMark x1="87571" y1="9605" x2="87571" y2="9605"/>
                        <a14:foregroundMark x1="88701" y1="18079" x2="88701" y2="18079"/>
                        <a14:foregroundMark x1="91525" y1="49153" x2="91525" y2="49153"/>
                        <a14:foregroundMark x1="85311" y1="42938" x2="85311" y2="42938"/>
                        <a14:foregroundMark x1="85311" y1="42938" x2="85311" y2="42938"/>
                        <a14:foregroundMark x1="81356" y1="21469" x2="68927" y2="66667"/>
                        <a14:foregroundMark x1="48588" y1="7345" x2="78531" y2="16384"/>
                        <a14:foregroundMark x1="78531" y1="16384" x2="90960" y2="42373"/>
                        <a14:foregroundMark x1="90960" y1="42373" x2="89831" y2="65537"/>
                        <a14:foregroundMark x1="67232" y1="33898" x2="67232" y2="33898"/>
                        <a14:foregroundMark x1="67232" y1="33898" x2="67232" y2="33898"/>
                        <a14:foregroundMark x1="64972" y1="31638" x2="64972" y2="31638"/>
                        <a14:foregroundMark x1="64972" y1="31638" x2="64972" y2="31638"/>
                        <a14:foregroundMark x1="59322" y1="25424" x2="59322" y2="25424"/>
                        <a14:foregroundMark x1="59322" y1="25424" x2="59322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8757" y1="24294" x2="58757" y2="24294"/>
                        <a14:foregroundMark x1="58757" y1="24294" x2="58757" y2="24294"/>
                        <a14:foregroundMark x1="58757" y1="24294" x2="58757" y2="24294"/>
                        <a14:foregroundMark x1="53107" y1="26554" x2="53107" y2="26554"/>
                        <a14:foregroundMark x1="53107" y1="27119" x2="53107" y2="27119"/>
                        <a14:foregroundMark x1="53107" y1="27119" x2="53107" y2="27119"/>
                        <a14:foregroundMark x1="52542" y1="27119" x2="52542" y2="27119"/>
                        <a14:foregroundMark x1="49718" y1="27119" x2="49718" y2="27119"/>
                        <a14:foregroundMark x1="48023" y1="27119" x2="48023" y2="27119"/>
                        <a14:foregroundMark x1="47458" y1="27119" x2="47458" y2="27119"/>
                        <a14:foregroundMark x1="46893" y1="27119" x2="46893" y2="27119"/>
                        <a14:foregroundMark x1="42373" y1="28249" x2="42373" y2="28249"/>
                        <a14:foregroundMark x1="41808" y1="23164" x2="41808" y2="23164"/>
                        <a14:foregroundMark x1="41243" y1="21469" x2="41243" y2="21469"/>
                        <a14:foregroundMark x1="32768" y1="33333" x2="32203" y2="36723"/>
                        <a14:foregroundMark x1="20904" y1="47458" x2="20904" y2="47458"/>
                        <a14:foregroundMark x1="20904" y1="47458" x2="20904" y2="47458"/>
                        <a14:foregroundMark x1="23164" y1="53107" x2="25424" y2="56497"/>
                        <a14:foregroundMark x1="25424" y1="59322" x2="26554" y2="61582"/>
                        <a14:foregroundMark x1="26554" y1="61582" x2="26554" y2="57062"/>
                        <a14:foregroundMark x1="26554" y1="42938" x2="26554" y2="42938"/>
                        <a14:foregroundMark x1="27119" y1="40113" x2="27119" y2="40113"/>
                        <a14:foregroundMark x1="28249" y1="38983" x2="28249" y2="39548"/>
                        <a14:foregroundMark x1="26554" y1="63842" x2="28814" y2="67797"/>
                        <a14:foregroundMark x1="28814" y1="67797" x2="29944" y2="68362"/>
                        <a14:foregroundMark x1="34463" y1="71751" x2="36723" y2="73446"/>
                        <a14:foregroundMark x1="41808" y1="77966" x2="48023" y2="80226"/>
                        <a14:foregroundMark x1="49153" y1="80791" x2="49153" y2="80791"/>
                        <a14:foregroundMark x1="50282" y1="80791" x2="50282" y2="80791"/>
                        <a14:foregroundMark x1="59887" y1="78531" x2="59887" y2="78531"/>
                        <a14:foregroundMark x1="63277" y1="74011" x2="63277" y2="74011"/>
                        <a14:foregroundMark x1="66102" y1="65537" x2="60452" y2="68927"/>
                        <a14:foregroundMark x1="45198" y1="74576" x2="45198" y2="74576"/>
                        <a14:foregroundMark x1="48588" y1="59322" x2="51977" y2="55367"/>
                        <a14:foregroundMark x1="55932" y1="49153" x2="55932" y2="49153"/>
                        <a14:foregroundMark x1="58192" y1="46893" x2="58192" y2="46893"/>
                        <a14:foregroundMark x1="58192" y1="46893" x2="58192" y2="46893"/>
                        <a14:foregroundMark x1="60452" y1="56497" x2="61017" y2="57627"/>
                        <a14:foregroundMark x1="61582" y1="57627" x2="61582" y2="57627"/>
                        <a14:foregroundMark x1="61582" y1="57627" x2="61582" y2="57627"/>
                        <a14:foregroundMark x1="61582" y1="57627" x2="61582" y2="57627"/>
                        <a14:foregroundMark x1="61582" y1="57627" x2="61582" y2="55932"/>
                        <a14:foregroundMark x1="61582" y1="48588" x2="61582" y2="48588"/>
                        <a14:foregroundMark x1="61017" y1="46893" x2="61017" y2="46893"/>
                        <a14:foregroundMark x1="65537" y1="38983" x2="66102" y2="37853"/>
                        <a14:foregroundMark x1="70056" y1="28814" x2="70056" y2="28814"/>
                        <a14:foregroundMark x1="75141" y1="20904" x2="75141" y2="20904"/>
                        <a14:foregroundMark x1="78531" y1="16384" x2="78531" y2="16384"/>
                        <a14:foregroundMark x1="70056" y1="49153" x2="70056" y2="53107"/>
                        <a14:foregroundMark x1="64972" y1="64407" x2="63842" y2="66667"/>
                        <a14:foregroundMark x1="61582" y1="73446" x2="62147" y2="78531"/>
                        <a14:foregroundMark x1="61017" y1="82486" x2="61017" y2="84181"/>
                        <a14:foregroundMark x1="60452" y1="85876" x2="59887" y2="87006"/>
                        <a14:foregroundMark x1="59887" y1="87571" x2="59887" y2="88701"/>
                        <a14:foregroundMark x1="58192" y1="89266" x2="58192" y2="89266"/>
                        <a14:foregroundMark x1="56497" y1="90395" x2="56497" y2="90395"/>
                        <a14:foregroundMark x1="54802" y1="90960" x2="54802" y2="90960"/>
                        <a14:foregroundMark x1="50847" y1="93220" x2="50847" y2="93220"/>
                        <a14:foregroundMark x1="50282" y1="93785" x2="50282" y2="93785"/>
                        <a14:foregroundMark x1="49153" y1="94350" x2="49153" y2="94350"/>
                        <a14:foregroundMark x1="49153" y1="94350" x2="49153" y2="94350"/>
                        <a14:foregroundMark x1="47458" y1="94350" x2="47458" y2="94350"/>
                        <a14:foregroundMark x1="44068" y1="93785" x2="44068" y2="93785"/>
                        <a14:foregroundMark x1="43503" y1="93785" x2="43503" y2="93785"/>
                        <a14:foregroundMark x1="38983" y1="93785" x2="38983" y2="93785"/>
                        <a14:foregroundMark x1="38983" y1="93220" x2="37853" y2="93220"/>
                        <a14:foregroundMark x1="18644" y1="16384" x2="18644" y2="16384"/>
                        <a14:foregroundMark x1="21469" y1="9605" x2="21469" y2="9605"/>
                        <a14:foregroundMark x1="27684" y1="10734" x2="27684" y2="10734"/>
                        <a14:foregroundMark x1="32203" y1="12994" x2="32768" y2="14124"/>
                        <a14:foregroundMark x1="31638" y1="19774" x2="31638" y2="19774"/>
                        <a14:foregroundMark x1="51412" y1="9040" x2="51412" y2="9040"/>
                        <a14:foregroundMark x1="20904" y1="27119" x2="20904" y2="27119"/>
                        <a14:foregroundMark x1="14689" y1="33333" x2="14689" y2="33333"/>
                        <a14:foregroundMark x1="10734" y1="27119" x2="10734" y2="27119"/>
                        <a14:foregroundMark x1="6780" y1="24294" x2="6780" y2="24294"/>
                        <a14:foregroundMark x1="10734" y1="33898" x2="7345" y2="53672"/>
                        <a14:foregroundMark x1="7910" y1="52542" x2="12429" y2="59322"/>
                        <a14:foregroundMark x1="9605" y1="54802" x2="20339" y2="81921"/>
                        <a14:foregroundMark x1="20339" y1="81921" x2="48023" y2="93220"/>
                        <a14:foregroundMark x1="48023" y1="93220" x2="51412" y2="93220"/>
                        <a14:foregroundMark x1="42938" y1="92655" x2="57627" y2="94350"/>
                        <a14:foregroundMark x1="42938" y1="9605" x2="50282" y2="17514"/>
                        <a14:foregroundMark x1="42938" y1="2825" x2="53672" y2="15254"/>
                        <a14:foregroundMark x1="80226" y1="10169" x2="87571" y2="24859"/>
                        <a14:foregroundMark x1="91525" y1="39548" x2="93785" y2="4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6" y="77230"/>
            <a:ext cx="1262953" cy="1262953"/>
          </a:xfrm>
          <a:prstGeom prst="rect">
            <a:avLst/>
          </a:prstGeom>
          <a:noFill/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A90ED5-BB53-C513-E7B5-7F472938ED26}"/>
              </a:ext>
            </a:extLst>
          </p:cNvPr>
          <p:cNvSpPr txBox="1"/>
          <p:nvPr/>
        </p:nvSpPr>
        <p:spPr>
          <a:xfrm>
            <a:off x="2090285" y="1124110"/>
            <a:ext cx="721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 bài học này, em sẽ: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566501" y="1963937"/>
            <a:ext cx="11036215" cy="4148995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DEE015-3A5B-712C-78A7-652B4DD19ADA}"/>
              </a:ext>
            </a:extLst>
          </p:cNvPr>
          <p:cNvSpPr txBox="1"/>
          <p:nvPr/>
        </p:nvSpPr>
        <p:spPr>
          <a:xfrm>
            <a:off x="788331" y="2203914"/>
            <a:ext cx="1061533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600" dirty="0"/>
              <a:t>Trình bày được đặc điểm một số loại chậu trồng hoa, cây cảnh. </a:t>
            </a:r>
            <a:endParaRPr lang="en-SG" sz="2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600" dirty="0"/>
              <a:t>Nêu được một số loại giá thể dùng để trồng hoa và cây cảnh trong chậu. </a:t>
            </a:r>
            <a:endParaRPr lang="en-SG" sz="2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600" dirty="0"/>
              <a:t>Tóm tắt được nội dung các bước trồng hoa, cây cảnh trong chậu. </a:t>
            </a:r>
            <a:endParaRPr lang="en-SG" sz="2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600" dirty="0"/>
              <a:t>Mô tả cách sử dụng và sử dụng một số dụng cụ để thực hiện được việc trồng hoa và cây cảnh trong chậu. </a:t>
            </a:r>
            <a:endParaRPr lang="en-SG" sz="2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600" dirty="0"/>
              <a:t>Xác định mục đích và làm được chậu cây bằng vật liệu tái sử dụng</a:t>
            </a:r>
            <a:endParaRPr lang="vi-VN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E1BCCD6-1C4D-D0E6-58C3-FD05617C8065}"/>
              </a:ext>
            </a:extLst>
          </p:cNvPr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3EDDFC-8AA7-4EA2-4ED6-3BF138BEF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9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3" grpId="1"/>
      <p:bldP spid="5" grpId="0" animBg="1"/>
      <p:bldP spid="5" grpId="1" animBg="1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830C390-BDA0-EB51-D582-5EF3A1D042EA}"/>
              </a:ext>
            </a:extLst>
          </p:cNvPr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DCF0EE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C7E7E2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ACDCD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675E8E-4A80-7B34-A941-7924B4CB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935268"/>
            <a:ext cx="2496238" cy="265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0A14DF-1277-7827-7E16-D0323EEC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22" y="2429910"/>
            <a:ext cx="9157378" cy="1998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0C240B-A7DA-8EBF-EA4F-846C53943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F3B446A-38D9-4094-B6C5-1D5A6E832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213" y="4144238"/>
            <a:ext cx="1764818" cy="23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DCF0EE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C7E7E2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ACDCD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18471E7-F2AD-C25A-AC5B-05C6EEE4BD3F}"/>
              </a:ext>
            </a:extLst>
          </p:cNvPr>
          <p:cNvSpPr/>
          <p:nvPr/>
        </p:nvSpPr>
        <p:spPr>
          <a:xfrm>
            <a:off x="1202383" y="275777"/>
            <a:ext cx="417153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2FDC2E-668B-7578-7BFD-454E77A33BF7}"/>
              </a:ext>
            </a:extLst>
          </p:cNvPr>
          <p:cNvGrpSpPr/>
          <p:nvPr/>
        </p:nvGrpSpPr>
        <p:grpSpPr>
          <a:xfrm>
            <a:off x="1532921" y="413466"/>
            <a:ext cx="4996928" cy="561750"/>
            <a:chOff x="3455153" y="962320"/>
            <a:chExt cx="4996928" cy="5617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C86646-E98D-1906-34EE-6A8982E087F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2B31130-E3E3-292A-47A4-8B852EC70798}"/>
                </a:ext>
              </a:extLst>
            </p:cNvPr>
            <p:cNvSpPr txBox="1"/>
            <p:nvPr/>
          </p:nvSpPr>
          <p:spPr>
            <a:xfrm>
              <a:off x="3455153" y="970072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00A68B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10D2BB-3A01-3975-F9E7-DA5EAEAE1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1" y="46990"/>
            <a:ext cx="1261872" cy="134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1C3AD6-0E76-40C7-C398-CF0DD3B7E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43A40A-E833-12D6-D089-5ABC117181CE}"/>
              </a:ext>
            </a:extLst>
          </p:cNvPr>
          <p:cNvSpPr txBox="1"/>
          <p:nvPr/>
        </p:nvSpPr>
        <p:spPr>
          <a:xfrm>
            <a:off x="9378130" y="5468838"/>
            <a:ext cx="238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400" b="1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#9Slide03 Open Sans" panose="020B0606030504020204" pitchFamily="34" charset="0"/>
              </a:rPr>
              <a:t>Lá cờ Olympic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B9E787-7333-D536-8CF3-73A851E94116}"/>
              </a:ext>
            </a:extLst>
          </p:cNvPr>
          <p:cNvGrpSpPr/>
          <p:nvPr/>
        </p:nvGrpSpPr>
        <p:grpSpPr>
          <a:xfrm>
            <a:off x="-38038" y="3872700"/>
            <a:ext cx="2545908" cy="2406857"/>
            <a:chOff x="-38038" y="3872700"/>
            <a:chExt cx="2545908" cy="240685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B0B38F2-CCA0-EC3C-69E2-BEC68D79E7CB}"/>
                </a:ext>
              </a:extLst>
            </p:cNvPr>
            <p:cNvSpPr/>
            <p:nvPr/>
          </p:nvSpPr>
          <p:spPr>
            <a:xfrm>
              <a:off x="-38038" y="5702147"/>
              <a:ext cx="2161987" cy="577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A2F3B193-4E06-722D-36F1-FD28564C2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9" t="8116" r="5383" b="10003"/>
            <a:stretch/>
          </p:blipFill>
          <p:spPr>
            <a:xfrm>
              <a:off x="376651" y="3872700"/>
              <a:ext cx="2131219" cy="2365659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52C499-DDFF-45E3-A090-DE409C674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150" y="2964810"/>
            <a:ext cx="4368922" cy="3507895"/>
          </a:xfrm>
          <a:prstGeom prst="rect">
            <a:avLst/>
          </a:prstGeom>
        </p:spPr>
      </p:pic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xmlns="" id="{DAD5D867-6AD2-4840-85E4-7C8CF6BA1ADE}"/>
              </a:ext>
            </a:extLst>
          </p:cNvPr>
          <p:cNvSpPr/>
          <p:nvPr/>
        </p:nvSpPr>
        <p:spPr>
          <a:xfrm>
            <a:off x="2332194" y="1521672"/>
            <a:ext cx="6360225" cy="2370701"/>
          </a:xfrm>
          <a:custGeom>
            <a:avLst/>
            <a:gdLst>
              <a:gd name="connsiteX0" fmla="*/ 7875 w 5921026"/>
              <a:gd name="connsiteY0" fmla="*/ 2821703 h 2370701"/>
              <a:gd name="connsiteX1" fmla="*/ 800746 w 5921026"/>
              <a:gd name="connsiteY1" fmla="*/ 1996076 h 2370701"/>
              <a:gd name="connsiteX2" fmla="*/ 2401711 w 5921026"/>
              <a:gd name="connsiteY2" fmla="*/ 21306 h 2370701"/>
              <a:gd name="connsiteX3" fmla="*/ 4615166 w 5921026"/>
              <a:gd name="connsiteY3" fmla="*/ 202421 h 2370701"/>
              <a:gd name="connsiteX4" fmla="*/ 3781312 w 5921026"/>
              <a:gd name="connsiteY4" fmla="*/ 2324233 h 2370701"/>
              <a:gd name="connsiteX5" fmla="*/ 1716536 w 5921026"/>
              <a:gd name="connsiteY5" fmla="*/ 2260980 h 2370701"/>
              <a:gd name="connsiteX6" fmla="*/ 7875 w 5921026"/>
              <a:gd name="connsiteY6" fmla="*/ 2821703 h 23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1026" h="2370701" fill="none" extrusionOk="0">
                <a:moveTo>
                  <a:pt x="7875" y="2821703"/>
                </a:moveTo>
                <a:cubicBezTo>
                  <a:pt x="286107" y="2641796"/>
                  <a:pt x="548813" y="2308128"/>
                  <a:pt x="800746" y="1996076"/>
                </a:cubicBezTo>
                <a:cubicBezTo>
                  <a:pt x="-825057" y="1270371"/>
                  <a:pt x="51064" y="203774"/>
                  <a:pt x="2401711" y="21306"/>
                </a:cubicBezTo>
                <a:cubicBezTo>
                  <a:pt x="3130737" y="-95487"/>
                  <a:pt x="4091230" y="66979"/>
                  <a:pt x="4615166" y="202421"/>
                </a:cubicBezTo>
                <a:cubicBezTo>
                  <a:pt x="6666541" y="710549"/>
                  <a:pt x="6308596" y="2016134"/>
                  <a:pt x="3781312" y="2324233"/>
                </a:cubicBezTo>
                <a:cubicBezTo>
                  <a:pt x="3202811" y="2420850"/>
                  <a:pt x="2345084" y="2511079"/>
                  <a:pt x="1716536" y="2260980"/>
                </a:cubicBezTo>
                <a:cubicBezTo>
                  <a:pt x="1522004" y="2460275"/>
                  <a:pt x="572377" y="2727301"/>
                  <a:pt x="7875" y="2821703"/>
                </a:cubicBezTo>
                <a:close/>
              </a:path>
              <a:path w="5921026" h="2370701" stroke="0" extrusionOk="0">
                <a:moveTo>
                  <a:pt x="7875" y="2821703"/>
                </a:moveTo>
                <a:cubicBezTo>
                  <a:pt x="318956" y="2415459"/>
                  <a:pt x="649317" y="2265006"/>
                  <a:pt x="800746" y="1996076"/>
                </a:cubicBezTo>
                <a:cubicBezTo>
                  <a:pt x="-624727" y="1480958"/>
                  <a:pt x="356994" y="61691"/>
                  <a:pt x="2401711" y="21306"/>
                </a:cubicBezTo>
                <a:cubicBezTo>
                  <a:pt x="3161886" y="-38227"/>
                  <a:pt x="4001501" y="15431"/>
                  <a:pt x="4615166" y="202421"/>
                </a:cubicBezTo>
                <a:cubicBezTo>
                  <a:pt x="6669346" y="667566"/>
                  <a:pt x="6299653" y="2142037"/>
                  <a:pt x="3781312" y="2324233"/>
                </a:cubicBezTo>
                <a:cubicBezTo>
                  <a:pt x="3029754" y="2367988"/>
                  <a:pt x="2355458" y="2265252"/>
                  <a:pt x="1716536" y="2260980"/>
                </a:cubicBezTo>
                <a:cubicBezTo>
                  <a:pt x="1432140" y="2242375"/>
                  <a:pt x="500908" y="2621105"/>
                  <a:pt x="7875" y="28217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custGeom>
                    <a:avLst/>
                    <a:gdLst>
                      <a:gd name="connsiteX0" fmla="*/ 8459 w 6360225"/>
                      <a:gd name="connsiteY0" fmla="*/ 2821703 h 2370701"/>
                      <a:gd name="connsiteX1" fmla="*/ 860142 w 6360225"/>
                      <a:gd name="connsiteY1" fmla="*/ 1996076 h 2370701"/>
                      <a:gd name="connsiteX2" fmla="*/ 2655793 w 6360225"/>
                      <a:gd name="connsiteY2" fmla="*/ 16221 h 2370701"/>
                      <a:gd name="connsiteX3" fmla="*/ 4952267 w 6360225"/>
                      <a:gd name="connsiteY3" fmla="*/ 201109 h 2370701"/>
                      <a:gd name="connsiteX4" fmla="*/ 3953869 w 6360225"/>
                      <a:gd name="connsiteY4" fmla="*/ 2335080 h 2370701"/>
                      <a:gd name="connsiteX5" fmla="*/ 1843863 w 6360225"/>
                      <a:gd name="connsiteY5" fmla="*/ 2260981 h 2370701"/>
                      <a:gd name="connsiteX6" fmla="*/ 8459 w 6360225"/>
                      <a:gd name="connsiteY6" fmla="*/ 2821703 h 2370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60225" h="2370701" fill="none" extrusionOk="0">
                        <a:moveTo>
                          <a:pt x="8459" y="2821703"/>
                        </a:moveTo>
                        <a:cubicBezTo>
                          <a:pt x="225085" y="2628879"/>
                          <a:pt x="541976" y="2207630"/>
                          <a:pt x="860142" y="1996076"/>
                        </a:cubicBezTo>
                        <a:cubicBezTo>
                          <a:pt x="-923967" y="1237655"/>
                          <a:pt x="-90911" y="197134"/>
                          <a:pt x="2655793" y="16221"/>
                        </a:cubicBezTo>
                        <a:cubicBezTo>
                          <a:pt x="3447695" y="-46549"/>
                          <a:pt x="4308409" y="42080"/>
                          <a:pt x="4952267" y="201109"/>
                        </a:cubicBezTo>
                        <a:cubicBezTo>
                          <a:pt x="7173592" y="662555"/>
                          <a:pt x="6684955" y="2070013"/>
                          <a:pt x="3953869" y="2335080"/>
                        </a:cubicBezTo>
                        <a:cubicBezTo>
                          <a:pt x="3315545" y="2412065"/>
                          <a:pt x="2489620" y="2475866"/>
                          <a:pt x="1843863" y="2260981"/>
                        </a:cubicBezTo>
                        <a:cubicBezTo>
                          <a:pt x="1338003" y="2433991"/>
                          <a:pt x="389368" y="2704303"/>
                          <a:pt x="8459" y="2821703"/>
                        </a:cubicBezTo>
                        <a:close/>
                      </a:path>
                      <a:path w="6360225" h="2370701" stroke="0" extrusionOk="0">
                        <a:moveTo>
                          <a:pt x="8459" y="2821703"/>
                        </a:moveTo>
                        <a:cubicBezTo>
                          <a:pt x="346852" y="2511262"/>
                          <a:pt x="639639" y="2136907"/>
                          <a:pt x="860142" y="1996076"/>
                        </a:cubicBezTo>
                        <a:cubicBezTo>
                          <a:pt x="-721915" y="1457285"/>
                          <a:pt x="292570" y="93908"/>
                          <a:pt x="2655793" y="16221"/>
                        </a:cubicBezTo>
                        <a:cubicBezTo>
                          <a:pt x="3334422" y="-39227"/>
                          <a:pt x="4297520" y="25988"/>
                          <a:pt x="4952267" y="201109"/>
                        </a:cubicBezTo>
                        <a:cubicBezTo>
                          <a:pt x="7190710" y="612100"/>
                          <a:pt x="6829741" y="2274831"/>
                          <a:pt x="3953869" y="2335080"/>
                        </a:cubicBezTo>
                        <a:cubicBezTo>
                          <a:pt x="3177803" y="2363562"/>
                          <a:pt x="2501799" y="2345815"/>
                          <a:pt x="1843863" y="2260981"/>
                        </a:cubicBezTo>
                        <a:cubicBezTo>
                          <a:pt x="1157801" y="2451617"/>
                          <a:pt x="738363" y="2700876"/>
                          <a:pt x="8459" y="282170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endParaRPr lang="en-US" sz="3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300" b="1" dirty="0" err="1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300" b="1" dirty="0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b="1" dirty="0" err="1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CHUYỆN</a:t>
            </a:r>
            <a:r>
              <a:rPr lang="en-US" sz="3300" b="1" dirty="0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STEM</a:t>
            </a:r>
          </a:p>
          <a:p>
            <a:pPr algn="ctr"/>
            <a:r>
              <a:rPr lang="vi-VN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trang 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trả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hỏi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" grpId="0" animBg="1"/>
      <p:bldP spid="5" grpId="1" animBg="1"/>
      <p:bldP spid="21" grpId="0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124CF10-DD7E-7258-3F0D-07241CF7F030}"/>
              </a:ext>
            </a:extLst>
          </p:cNvPr>
          <p:cNvGrpSpPr/>
          <p:nvPr/>
        </p:nvGrpSpPr>
        <p:grpSpPr>
          <a:xfrm>
            <a:off x="-461734" y="-569572"/>
            <a:ext cx="3593475" cy="7475319"/>
            <a:chOff x="-461734" y="-569572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31653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40932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69572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DC184AE-D742-D2C5-D192-4758271F88D6}"/>
              </a:ext>
            </a:extLst>
          </p:cNvPr>
          <p:cNvGrpSpPr/>
          <p:nvPr/>
        </p:nvGrpSpPr>
        <p:grpSpPr>
          <a:xfrm>
            <a:off x="9067237" y="-18877"/>
            <a:ext cx="3593475" cy="7414841"/>
            <a:chOff x="9067237" y="-18877"/>
            <a:chExt cx="3593475" cy="7414841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5598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5696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18877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6CB30-0BEC-FD35-1EAE-ED8FBEF3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5" y="1591510"/>
            <a:ext cx="10705504" cy="2359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FB14C8-6135-B3C5-7A39-304751C0D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D40A71D-E5DD-4B85-B57C-C4A7A4B42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213" y="4144238"/>
            <a:ext cx="1764818" cy="23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15B13214-D2D7-F031-0F54-9B5F442B1193}"/>
              </a:ext>
            </a:extLst>
          </p:cNvPr>
          <p:cNvGrpSpPr/>
          <p:nvPr/>
        </p:nvGrpSpPr>
        <p:grpSpPr>
          <a:xfrm>
            <a:off x="1480757" y="433484"/>
            <a:ext cx="4998292" cy="559380"/>
            <a:chOff x="3453789" y="956938"/>
            <a:chExt cx="4998292" cy="55938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F30BCD7B-FB71-DC1C-5F80-A8A7559BC5D1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22727C4B-83B0-A0F1-021D-02B06134FD3D}"/>
                </a:ext>
              </a:extLst>
            </p:cNvPr>
            <p:cNvSpPr txBox="1"/>
            <p:nvPr/>
          </p:nvSpPr>
          <p:spPr>
            <a:xfrm>
              <a:off x="3453789" y="956938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A81FB5-38A3-AFD1-5DEC-CDBC2CCAC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94501F37-9E86-BFF3-957E-88C2046685A3}"/>
              </a:ext>
            </a:extLst>
          </p:cNvPr>
          <p:cNvSpPr/>
          <p:nvPr/>
        </p:nvSpPr>
        <p:spPr>
          <a:xfrm>
            <a:off x="4892041" y="1274424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THỬ</a:t>
            </a:r>
            <a:r>
              <a:rPr lang="en-US" sz="3600" b="1" dirty="0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THÁCH</a:t>
            </a:r>
            <a:r>
              <a:rPr lang="en-US" sz="3600" b="1" dirty="0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STEM</a:t>
            </a: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trang </a:t>
            </a:r>
            <a:r>
              <a:rPr lang="en-SG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vi-VN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779759" y="3060700"/>
            <a:ext cx="3025609" cy="33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1" grpId="0" animBg="1"/>
      <p:bldP spid="71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0F1DE6-9717-228A-729C-F678ECDB2B12}"/>
              </a:ext>
            </a:extLst>
          </p:cNvPr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125CF90-F59A-8F1A-B2DA-AFFD1EB04AD5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F754EC7E-0C43-A1EB-7A9D-CE30C5C13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>
                  <a:extLst>
                    <a:ext uri="{FF2B5EF4-FFF2-40B4-BE49-F238E27FC236}">
                      <a16:creationId xmlns:a16="http://schemas.microsoft.com/office/drawing/2014/main" xmlns="" id="{3EDC3AA4-85BF-01D6-794B-B2EDE744F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3ABA125-A778-84EB-95AF-9617E77F5C23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1400914-E4F4-C9FA-14AC-B25B0737D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>
                  <a:extLst>
                    <a:ext uri="{FF2B5EF4-FFF2-40B4-BE49-F238E27FC236}">
                      <a16:creationId xmlns:a16="http://schemas.microsoft.com/office/drawing/2014/main" xmlns="" id="{E13AAD8D-E04F-0645-F81B-75C566CFD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C1F0BE4-2844-6AAC-3DA9-5C46BEFAD8EA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6B9658B4-BD6C-0CE7-0E88-3527D0BC2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>
                  <a:extLst>
                    <a:ext uri="{FF2B5EF4-FFF2-40B4-BE49-F238E27FC236}">
                      <a16:creationId xmlns:a16="http://schemas.microsoft.com/office/drawing/2014/main" xmlns="" id="{6A787B58-D0A9-0B13-BD21-C229C16A1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5A2DB4-FA0B-29AC-63BB-DBE65EA0B11C}"/>
              </a:ext>
            </a:extLst>
          </p:cNvPr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ECCDAF3-98A2-FC8D-D084-B96E127CC36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9CE02F40-74E1-FCBE-FDF3-4926E8528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>
                  <a:extLst>
                    <a:ext uri="{FF2B5EF4-FFF2-40B4-BE49-F238E27FC236}">
                      <a16:creationId xmlns:a16="http://schemas.microsoft.com/office/drawing/2014/main" xmlns="" id="{929B5448-0187-AE44-0213-8234860A9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953E50EE-F5F6-4551-83CE-6D73DC92E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>
                  <a:extLst>
                    <a:ext uri="{FF2B5EF4-FFF2-40B4-BE49-F238E27FC236}">
                      <a16:creationId xmlns:a16="http://schemas.microsoft.com/office/drawing/2014/main" xmlns="" id="{BF37EB04-2267-1505-ACFB-DF820563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768F37A-715D-3045-B772-46EEF87971B7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FA75-47D9-F196-30A5-E5954F00C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>
                  <a:extLst>
                    <a:ext uri="{FF2B5EF4-FFF2-40B4-BE49-F238E27FC236}">
                      <a16:creationId xmlns:a16="http://schemas.microsoft.com/office/drawing/2014/main" xmlns="" id="{1CCB5EFB-E1AE-5CE0-CBD2-144E6511E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0A7F53A3-7DB8-8109-4A9A-FA9DCB739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>
                  <a:extLst>
                    <a:ext uri="{FF2B5EF4-FFF2-40B4-BE49-F238E27FC236}">
                      <a16:creationId xmlns:a16="http://schemas.microsoft.com/office/drawing/2014/main" xmlns="" id="{0E7ABCB8-D9CD-EA76-E094-AE383CFE4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DAF7747-1187-EAD3-C18C-19BBDE9414B7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57FF8E7-63AC-C698-C868-66766C1B4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F50C654-9698-6D4C-5EDF-B51A590A4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78" y="1761727"/>
            <a:ext cx="13773821" cy="31539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AC79868-49E7-49E2-897C-264D415A3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213" y="4144238"/>
            <a:ext cx="1764818" cy="23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23A03DB0-1B25-E1B4-49BF-FBA7E7EF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226996" y="4698687"/>
            <a:ext cx="2051145" cy="2276776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998649" y="353406"/>
            <a:ext cx="71348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1.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d</a:t>
            </a:r>
            <a:r>
              <a:rPr lang="vi-VN" sz="3200" dirty="0"/>
              <a:t>ụng cụ và các bước trồng hoa, cây cảnh trong chậu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23B24B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A4271F-6361-E789-9B68-F82D5510A85C}"/>
              </a:ext>
            </a:extLst>
          </p:cNvPr>
          <p:cNvSpPr txBox="1"/>
          <p:nvPr/>
        </p:nvSpPr>
        <p:spPr>
          <a:xfrm>
            <a:off x="1234999" y="2608772"/>
            <a:ext cx="4947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3200" dirty="0"/>
              <a:t>Quan </a:t>
            </a:r>
            <a:r>
              <a:rPr lang="en-SG" sz="3200" dirty="0" err="1"/>
              <a:t>sát</a:t>
            </a:r>
            <a:r>
              <a:rPr lang="en-SG" sz="3200" dirty="0"/>
              <a:t> </a:t>
            </a:r>
            <a:r>
              <a:rPr lang="en-SG" sz="3200" dirty="0" err="1"/>
              <a:t>hình</a:t>
            </a:r>
            <a:r>
              <a:rPr lang="en-SG" sz="3200" dirty="0"/>
              <a:t> 2 </a:t>
            </a:r>
            <a:r>
              <a:rPr lang="en-SG" sz="3200" dirty="0" err="1"/>
              <a:t>và</a:t>
            </a:r>
            <a:r>
              <a:rPr lang="en-SG" sz="3200" dirty="0"/>
              <a:t> </a:t>
            </a:r>
            <a:r>
              <a:rPr lang="en-SG" sz="3200" dirty="0" err="1"/>
              <a:t>thực</a:t>
            </a:r>
            <a:r>
              <a:rPr lang="en-SG" sz="3200" dirty="0"/>
              <a:t> </a:t>
            </a:r>
            <a:r>
              <a:rPr lang="en-SG" sz="3200" dirty="0" err="1"/>
              <a:t>hiện</a:t>
            </a:r>
            <a:r>
              <a:rPr lang="en-SG" sz="3200" dirty="0"/>
              <a:t> </a:t>
            </a:r>
            <a:r>
              <a:rPr lang="en-SG" sz="3200" dirty="0" err="1"/>
              <a:t>các</a:t>
            </a:r>
            <a:r>
              <a:rPr lang="en-SG" sz="3200" dirty="0"/>
              <a:t> </a:t>
            </a:r>
            <a:r>
              <a:rPr lang="en-SG" sz="3200" dirty="0" err="1"/>
              <a:t>nhiệm</a:t>
            </a:r>
            <a:r>
              <a:rPr lang="en-SG" sz="3200" dirty="0"/>
              <a:t> </a:t>
            </a:r>
            <a:r>
              <a:rPr lang="en-SG" sz="3200" dirty="0" err="1"/>
              <a:t>vụ</a:t>
            </a:r>
            <a:r>
              <a:rPr lang="en-SG" sz="3200" dirty="0"/>
              <a:t> </a:t>
            </a:r>
            <a:r>
              <a:rPr lang="en-SG" sz="3200" dirty="0" err="1">
                <a:solidFill>
                  <a:srgbClr val="FF0000"/>
                </a:solidFill>
              </a:rPr>
              <a:t>mục</a:t>
            </a:r>
            <a:r>
              <a:rPr lang="en-SG" sz="3200" dirty="0">
                <a:solidFill>
                  <a:srgbClr val="FF0000"/>
                </a:solidFill>
              </a:rPr>
              <a:t> a </a:t>
            </a:r>
            <a:r>
              <a:rPr lang="en-SG" sz="3200" dirty="0" err="1">
                <a:solidFill>
                  <a:srgbClr val="FF0000"/>
                </a:solidFill>
              </a:rPr>
              <a:t>trang</a:t>
            </a:r>
            <a:r>
              <a:rPr lang="en-SG" sz="3200" dirty="0">
                <a:solidFill>
                  <a:srgbClr val="FF0000"/>
                </a:solidFill>
              </a:rPr>
              <a:t> 24</a:t>
            </a:r>
            <a:endParaRPr lang="vi-VN" sz="3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82A6FE-F3DC-4D4A-B277-3C3E0EB84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128" y="1701865"/>
            <a:ext cx="3314882" cy="46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838</Words>
  <Application>Microsoft Office PowerPoint</Application>
  <PresentationFormat>Custom</PresentationFormat>
  <Paragraphs>81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CMS</cp:lastModifiedBy>
  <cp:revision>28</cp:revision>
  <dcterms:created xsi:type="dcterms:W3CDTF">2023-08-24T03:36:01Z</dcterms:created>
  <dcterms:modified xsi:type="dcterms:W3CDTF">2024-12-18T01:44:56Z</dcterms:modified>
</cp:coreProperties>
</file>