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2" r:id="rId2"/>
    <p:sldId id="311" r:id="rId3"/>
    <p:sldId id="313" r:id="rId4"/>
    <p:sldId id="315" r:id="rId5"/>
    <p:sldId id="349" r:id="rId6"/>
    <p:sldId id="316" r:id="rId7"/>
    <p:sldId id="319" r:id="rId8"/>
    <p:sldId id="320" r:id="rId9"/>
    <p:sldId id="321" r:id="rId10"/>
    <p:sldId id="322" r:id="rId11"/>
    <p:sldId id="323" r:id="rId12"/>
    <p:sldId id="324" r:id="rId13"/>
    <p:sldId id="325" r:id="rId14"/>
    <p:sldId id="326" r:id="rId15"/>
    <p:sldId id="350" r:id="rId16"/>
    <p:sldId id="351" r:id="rId17"/>
    <p:sldId id="327" r:id="rId18"/>
    <p:sldId id="353" r:id="rId19"/>
    <p:sldId id="354" r:id="rId20"/>
    <p:sldId id="387" r:id="rId21"/>
    <p:sldId id="386" r:id="rId22"/>
    <p:sldId id="328" r:id="rId23"/>
    <p:sldId id="291" r:id="rId24"/>
    <p:sldId id="286" r:id="rId25"/>
    <p:sldId id="288" r:id="rId26"/>
    <p:sldId id="289" r:id="rId27"/>
    <p:sldId id="290" r:id="rId28"/>
    <p:sldId id="292" r:id="rId29"/>
    <p:sldId id="265" r:id="rId30"/>
    <p:sldId id="266" r:id="rId31"/>
    <p:sldId id="295" r:id="rId32"/>
    <p:sldId id="294" r:id="rId33"/>
    <p:sldId id="267" r:id="rId34"/>
    <p:sldId id="276" r:id="rId35"/>
    <p:sldId id="273" r:id="rId36"/>
    <p:sldId id="270" r:id="rId37"/>
    <p:sldId id="271" r:id="rId38"/>
    <p:sldId id="297"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4660"/>
  </p:normalViewPr>
  <p:slideViewPr>
    <p:cSldViewPr snapToGrid="0">
      <p:cViewPr varScale="1">
        <p:scale>
          <a:sx n="65" d="100"/>
          <a:sy n="65"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7:03:27"/>
    </inkml:context>
    <inkml:brush xml:id="br0">
      <inkml:brushProperty name="width" value="0.1" units="cm"/>
      <inkml:brushProperty name="height" value="0.1" units="cm"/>
      <inkml:brushProperty name="color" value="#FFFFFF"/>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50546-069F-463B-A092-0FDD7141DF18}" type="datetimeFigureOut">
              <a:rPr lang="en-US" smtClean="0"/>
              <a:t>08/12/2024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96385-06A5-42E4-B5C4-9A5209679D16}" type="slidenum">
              <a:rPr lang="en-US" smtClean="0"/>
              <a:t>‹#›</a:t>
            </a:fld>
            <a:endParaRPr lang="en-US"/>
          </a:p>
        </p:txBody>
      </p:sp>
    </p:spTree>
    <p:extLst>
      <p:ext uri="{BB962C8B-B14F-4D97-AF65-F5344CB8AC3E}">
        <p14:creationId xmlns:p14="http://schemas.microsoft.com/office/powerpoint/2010/main" val="21328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242021"/>
                </a:solidFill>
                <a:effectLst/>
                <a:latin typeface="Quicksand" pitchFamily="2" charset="0"/>
              </a:rPr>
              <a:t>2</a:t>
            </a:r>
            <a:r>
              <a:rPr lang="vi-VN" sz="1200" b="0" i="0">
                <a:solidFill>
                  <a:srgbClr val="242021"/>
                </a:solidFill>
                <a:effectLst/>
                <a:latin typeface="Quicksand" pitchFamily="2" charset="0"/>
              </a:rPr>
              <a:t>) 3).</a:t>
            </a:r>
            <a:br>
              <a:rPr lang="vi-VN" sz="1200" b="0" i="0">
                <a:solidFill>
                  <a:srgbClr val="242021"/>
                </a:solidFill>
                <a:effectLst/>
                <a:latin typeface="Quicksand" pitchFamily="2" charset="0"/>
              </a:rPr>
            </a:br>
            <a:r>
              <a:rPr lang="en-US" sz="1200" b="0" i="0">
                <a:solidFill>
                  <a:srgbClr val="242021"/>
                </a:solidFill>
                <a:effectLst/>
                <a:latin typeface="Quicksand" pitchFamily="2" charset="0"/>
              </a:rPr>
              <a:t>4</a:t>
            </a:r>
            <a:r>
              <a:rPr lang="vi-VN" sz="1200" b="0" i="0">
                <a:solidFill>
                  <a:srgbClr val="242021"/>
                </a:solidFill>
                <a:effectLst/>
                <a:latin typeface="Quicksand" pitchFamily="2" charset="0"/>
              </a:rPr>
              <a:t>). </a:t>
            </a:r>
            <a:br>
              <a:rPr lang="vi-VN" sz="1200" b="0" i="0">
                <a:solidFill>
                  <a:srgbClr val="242021"/>
                </a:solidFill>
                <a:effectLst/>
                <a:latin typeface="Quicksand" pitchFamily="2" charset="0"/>
              </a:rPr>
            </a:br>
            <a:r>
              <a:rPr lang="en-US" sz="1200" b="0" i="0">
                <a:solidFill>
                  <a:srgbClr val="242021"/>
                </a:solidFill>
                <a:effectLst/>
                <a:latin typeface="Quicksand" pitchFamily="2" charset="0"/>
              </a:rPr>
              <a:t>5</a:t>
            </a:r>
            <a:r>
              <a:rPr lang="vi-VN" sz="1200" b="0" i="0">
                <a:solidFill>
                  <a:srgbClr val="242021"/>
                </a:solidFill>
                <a:effectLst/>
                <a:latin typeface="Quicksand" pitchFamily="2" charset="0"/>
              </a:rPr>
              <a:t>)</a:t>
            </a:r>
            <a:br>
              <a:rPr lang="vi-VN" sz="1200">
                <a:latin typeface="Quicksand" pitchFamily="2" charset="0"/>
              </a:rPr>
            </a:br>
            <a:endParaRPr lang="en-US"/>
          </a:p>
        </p:txBody>
      </p:sp>
      <p:sp>
        <p:nvSpPr>
          <p:cNvPr id="4" name="Slide Number Placeholder 3"/>
          <p:cNvSpPr>
            <a:spLocks noGrp="1"/>
          </p:cNvSpPr>
          <p:nvPr>
            <p:ph type="sldNum" sz="quarter" idx="5"/>
          </p:nvPr>
        </p:nvSpPr>
        <p:spPr/>
        <p:txBody>
          <a:bodyPr/>
          <a:lstStyle/>
          <a:p>
            <a:fld id="{BFDE98E5-1FA5-46DA-9561-D6001E38B019}" type="slidenum">
              <a:rPr lang="en-US" smtClean="0"/>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3200" b="0" i="0" dirty="0">
                <a:solidFill>
                  <a:srgbClr val="081C36"/>
                </a:solidFill>
                <a:effectLst/>
                <a:latin typeface="SegoeuiPc"/>
              </a:rPr>
              <a:t>d) Thử nghiệm, điều chỉnh và hoàn thiện sản phẩm - Phân công người biểu diễn, thực hiện hành động và các lời nói của nhân vật. </a:t>
            </a:r>
            <a:endParaRPr lang="en-US" sz="3200" b="0" i="0" dirty="0">
              <a:solidFill>
                <a:srgbClr val="081C36"/>
              </a:solidFill>
              <a:effectLst/>
              <a:latin typeface="SegoeuiPc"/>
            </a:endParaRPr>
          </a:p>
          <a:p>
            <a:pPr marL="158750" indent="0">
              <a:buNone/>
            </a:pPr>
            <a:r>
              <a:rPr lang="vi-VN" sz="3200" b="0" i="0" dirty="0">
                <a:solidFill>
                  <a:srgbClr val="081C36"/>
                </a:solidFill>
                <a:effectLst/>
                <a:latin typeface="SegoeuiPc"/>
              </a:rPr>
              <a:t>- Thử nghiệm vở kịch với rạp chiếu bóng và các nhân vật mà nhóm đã chế tạo. Tự đánh giá theo các tiêu chí trong thử thách STEM và điều chỉnh.</a:t>
            </a:r>
            <a:endParaRPr lang="en-US" sz="1800" dirty="0">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3200" b="0" i="0" dirty="0">
                <a:solidFill>
                  <a:srgbClr val="081C36"/>
                </a:solidFill>
                <a:effectLst/>
                <a:latin typeface="SegoeuiPc"/>
              </a:rPr>
              <a:t>Biểu diễn vở kịch với rạp chiếu bóng và các nhân vật đã chế tạo. Đánh giá sản phẩm của nhóm mình và các nhóm bạn. </a:t>
            </a:r>
            <a:endParaRPr lang="en-US" sz="1800" dirty="0">
              <a:effectLst/>
              <a:latin typeface="Calibri" panose="020F0502020204030204" charset="0"/>
              <a:ea typeface="Calibri" panose="020F0502020204030204"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E7C49-F168-4BE1-A207-474BE56EF6B1}" type="slidenum">
              <a:rPr lang="en-US" smtClean="0"/>
              <a:t>36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E7C49-F168-4BE1-A207-474BE56EF6B1}" type="slidenum">
              <a:rPr lang="en-US" smtClean="0"/>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DC42-3BAB-26DE-9756-4D7270366B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973E23-CB62-1B3A-9B07-21D1987F9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836630-CA71-5241-E542-10F825743F25}"/>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5" name="Footer Placeholder 4">
            <a:extLst>
              <a:ext uri="{FF2B5EF4-FFF2-40B4-BE49-F238E27FC236}">
                <a16:creationId xmlns:a16="http://schemas.microsoft.com/office/drawing/2014/main" id="{A54CD1AC-3E96-9FB2-2FEE-856852D89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A7699-F382-5CB3-2C5A-64B634DE4E57}"/>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301921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EEC4-B0EE-84A6-9DA5-2E81017FC9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9D2794-77CE-E49E-C68E-129CBE2E89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6A900-8412-54E0-1FC4-3A41F7477BFF}"/>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5" name="Footer Placeholder 4">
            <a:extLst>
              <a:ext uri="{FF2B5EF4-FFF2-40B4-BE49-F238E27FC236}">
                <a16:creationId xmlns:a16="http://schemas.microsoft.com/office/drawing/2014/main" id="{83514AF7-CD90-012A-F734-B7BA8EF9E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32DC1-FC3A-DF24-0D66-70AEC529FE5B}"/>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211125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78A75A-C24A-7D98-64FD-7BF74BCA3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CDAA45-D10E-3816-602F-5DB8E0CC87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2359B-5380-53FB-EE6E-12CD34B419D6}"/>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5" name="Footer Placeholder 4">
            <a:extLst>
              <a:ext uri="{FF2B5EF4-FFF2-40B4-BE49-F238E27FC236}">
                <a16:creationId xmlns:a16="http://schemas.microsoft.com/office/drawing/2014/main" id="{227DE46E-B1B3-03D3-E316-928A87C6A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05AC9-ABE8-0EA1-2495-E66989534CB3}"/>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290266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7941E"/>
        </a:solidFill>
        <a:effectLst/>
      </p:bgPr>
    </p:bg>
    <p:spTree>
      <p:nvGrpSpPr>
        <p:cNvPr id="1" name=""/>
        <p:cNvGrpSpPr/>
        <p:nvPr/>
      </p:nvGrpSpPr>
      <p:grpSpPr>
        <a:xfrm>
          <a:off x="0" y="0"/>
          <a:ext cx="0" cy="0"/>
          <a:chOff x="0" y="0"/>
          <a:chExt cx="0" cy="0"/>
        </a:xfrm>
      </p:grpSpPr>
      <p:sp>
        <p:nvSpPr>
          <p:cNvPr id="6" name="Rectangle 5"/>
          <p:cNvSpPr/>
          <p:nvPr userDrawn="1"/>
        </p:nvSpPr>
        <p:spPr>
          <a:xfrm>
            <a:off x="225468" y="157267"/>
            <a:ext cx="11814131" cy="6543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5340" y="305979"/>
            <a:ext cx="533947" cy="535231"/>
          </a:xfrm>
          <a:prstGeom prst="rect">
            <a:avLst/>
          </a:prstGeom>
        </p:spPr>
      </p:pic>
    </p:spTree>
    <p:extLst>
      <p:ext uri="{BB962C8B-B14F-4D97-AF65-F5344CB8AC3E}">
        <p14:creationId xmlns:p14="http://schemas.microsoft.com/office/powerpoint/2010/main" val="21326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0D32-233A-8860-706D-1824480A2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78BF8-E06F-93AD-9786-E6F58142E5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600B7-9D0A-B2DD-6FEC-9CF154053CEF}"/>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5" name="Footer Placeholder 4">
            <a:extLst>
              <a:ext uri="{FF2B5EF4-FFF2-40B4-BE49-F238E27FC236}">
                <a16:creationId xmlns:a16="http://schemas.microsoft.com/office/drawing/2014/main" id="{73EA0B8A-CFED-5C99-026C-1370BA9C2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6C659-7829-02A5-E5EA-F9B10737C21C}"/>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16875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2AA0-211F-2F34-64FF-5E37BD5F0B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DF422-F693-0241-2ABD-E164C0B59C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CE72D-C876-A72B-D219-F70EFD8B49EC}"/>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5" name="Footer Placeholder 4">
            <a:extLst>
              <a:ext uri="{FF2B5EF4-FFF2-40B4-BE49-F238E27FC236}">
                <a16:creationId xmlns:a16="http://schemas.microsoft.com/office/drawing/2014/main" id="{D845D8D2-B5C6-CEE0-8E95-2426541E5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36469-9056-8355-36FC-E483B65EE7F3}"/>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80706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02CA-8CBF-6E7D-9DFC-0DC7AC7AD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DEF39-8065-4DB8-DDF3-43829AFF11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2B35BA-D40C-611F-C400-CCAA14470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6EF0D3-D662-B441-C535-1BB34E6237ED}"/>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6" name="Footer Placeholder 5">
            <a:extLst>
              <a:ext uri="{FF2B5EF4-FFF2-40B4-BE49-F238E27FC236}">
                <a16:creationId xmlns:a16="http://schemas.microsoft.com/office/drawing/2014/main" id="{BC163C1C-4A26-171B-1569-BF14117F4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FA13B-0AE4-047E-46F6-C9CE49CEA77F}"/>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215239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948D-AEA9-DB7D-6A12-DCD9222598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DCE89-5BCE-C7A6-3259-C02A11147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7AD0D-0DD4-B064-53FB-CB04056ED4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EB35B-ED24-43ED-352F-4B5E3E668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380E7-D4F3-6B68-0249-5A4CEBC27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917133-A430-D22B-0B69-92DBE8B3E59C}"/>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8" name="Footer Placeholder 7">
            <a:extLst>
              <a:ext uri="{FF2B5EF4-FFF2-40B4-BE49-F238E27FC236}">
                <a16:creationId xmlns:a16="http://schemas.microsoft.com/office/drawing/2014/main" id="{3DC1E502-D5ED-460C-DCDD-096DC031BE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5515B9-56F6-96C7-02B2-C67016A7194B}"/>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161075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836C-6728-6B6E-F655-362610681E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0BC162-A873-3914-94FC-7D727CFC5CDB}"/>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4" name="Footer Placeholder 3">
            <a:extLst>
              <a:ext uri="{FF2B5EF4-FFF2-40B4-BE49-F238E27FC236}">
                <a16:creationId xmlns:a16="http://schemas.microsoft.com/office/drawing/2014/main" id="{7548FC03-64A7-23D7-6B4E-1E57103FDA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48D0A1-A229-1DA5-0BE2-B74D2FC03CA3}"/>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316628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F6465-0BBE-BC16-5A80-4E2590787716}"/>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3" name="Footer Placeholder 2">
            <a:extLst>
              <a:ext uri="{FF2B5EF4-FFF2-40B4-BE49-F238E27FC236}">
                <a16:creationId xmlns:a16="http://schemas.microsoft.com/office/drawing/2014/main" id="{6006B39D-F2AB-A276-E2CF-C392AD632E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C7665C-BBD8-3D3B-DB71-48D9A6CC7823}"/>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217681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DC7D-179A-BDD2-D40C-68E3669E5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25915-F11E-BAD1-155E-8BCF36679E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6385-7370-7F47-266C-ACCCE3257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C3B4AB-3D19-3570-0F22-EE13EC40F2AA}"/>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6" name="Footer Placeholder 5">
            <a:extLst>
              <a:ext uri="{FF2B5EF4-FFF2-40B4-BE49-F238E27FC236}">
                <a16:creationId xmlns:a16="http://schemas.microsoft.com/office/drawing/2014/main" id="{657FDFFB-431E-AA94-F1FA-67618088A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A9DDC-11DD-F3E7-009E-7C0445FEFD56}"/>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194581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721F-13A6-191F-B077-0F1BB765E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0B7D1A-87AB-4F52-7742-72D6FE296C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B4DEBE-2739-FB6F-B477-2C3493187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B0650-C262-F963-639B-45F1804BFAA8}"/>
              </a:ext>
            </a:extLst>
          </p:cNvPr>
          <p:cNvSpPr>
            <a:spLocks noGrp="1"/>
          </p:cNvSpPr>
          <p:nvPr>
            <p:ph type="dt" sz="half" idx="10"/>
          </p:nvPr>
        </p:nvSpPr>
        <p:spPr/>
        <p:txBody>
          <a:bodyPr/>
          <a:lstStyle/>
          <a:p>
            <a:fld id="{B226AEF9-594D-4BAF-A761-32D70017A780}" type="datetimeFigureOut">
              <a:rPr lang="en-US" smtClean="0"/>
              <a:t>08/12/2024</a:t>
            </a:fld>
            <a:endParaRPr lang="en-US"/>
          </a:p>
        </p:txBody>
      </p:sp>
      <p:sp>
        <p:nvSpPr>
          <p:cNvPr id="6" name="Footer Placeholder 5">
            <a:extLst>
              <a:ext uri="{FF2B5EF4-FFF2-40B4-BE49-F238E27FC236}">
                <a16:creationId xmlns:a16="http://schemas.microsoft.com/office/drawing/2014/main" id="{B7163E71-EDAA-1B97-0BAF-EFFAFF4F5F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878982-7B1D-0843-E0E6-2B05EF1F5FFB}"/>
              </a:ext>
            </a:extLst>
          </p:cNvPr>
          <p:cNvSpPr>
            <a:spLocks noGrp="1"/>
          </p:cNvSpPr>
          <p:nvPr>
            <p:ph type="sldNum" sz="quarter" idx="12"/>
          </p:nvPr>
        </p:nvSpPr>
        <p:spPr/>
        <p:txBody>
          <a:bodyPr/>
          <a:lstStyle/>
          <a:p>
            <a:fld id="{FBC91C58-5071-4D0B-9593-F2CA4F7B6D16}" type="slidenum">
              <a:rPr lang="en-US" smtClean="0"/>
              <a:t>‹#›</a:t>
            </a:fld>
            <a:endParaRPr lang="en-US"/>
          </a:p>
        </p:txBody>
      </p:sp>
    </p:spTree>
    <p:extLst>
      <p:ext uri="{BB962C8B-B14F-4D97-AF65-F5344CB8AC3E}">
        <p14:creationId xmlns:p14="http://schemas.microsoft.com/office/powerpoint/2010/main" val="1882829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F5643-7336-4C22-532D-1F76FBB32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2AB1A-8C97-74FE-96BA-30F2C50F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3A488-CCC1-B9C6-891F-75DC6B1401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26AEF9-594D-4BAF-A761-32D70017A780}" type="datetimeFigureOut">
              <a:rPr lang="en-US" smtClean="0"/>
              <a:t>08/12/2024</a:t>
            </a:fld>
            <a:endParaRPr lang="en-US"/>
          </a:p>
        </p:txBody>
      </p:sp>
      <p:sp>
        <p:nvSpPr>
          <p:cNvPr id="5" name="Footer Placeholder 4">
            <a:extLst>
              <a:ext uri="{FF2B5EF4-FFF2-40B4-BE49-F238E27FC236}">
                <a16:creationId xmlns:a16="http://schemas.microsoft.com/office/drawing/2014/main" id="{BE1D1AA2-0F2F-26A3-B2B2-56DC8D6CC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8484A7-1ECD-6E7F-8A80-5F56901E6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91C58-5071-4D0B-9593-F2CA4F7B6D16}" type="slidenum">
              <a:rPr lang="en-US" smtClean="0"/>
              <a:t>‹#›</a:t>
            </a:fld>
            <a:endParaRPr lang="en-US"/>
          </a:p>
        </p:txBody>
      </p:sp>
    </p:spTree>
    <p:extLst>
      <p:ext uri="{BB962C8B-B14F-4D97-AF65-F5344CB8AC3E}">
        <p14:creationId xmlns:p14="http://schemas.microsoft.com/office/powerpoint/2010/main" val="1311994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slide" Target="slide27.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371" y="-995816"/>
            <a:ext cx="3559551" cy="2622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
            <a:ext cx="5664435" cy="685080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0" y="4276961"/>
            <a:ext cx="2944239" cy="24943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193" y="5211277"/>
            <a:ext cx="1944641" cy="1369928"/>
          </a:xfrm>
          <a:prstGeom prst="rect">
            <a:avLst/>
          </a:prstGeom>
          <a:effectLst>
            <a:outerShdw blurRad="50800" dist="3302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9959" y="-133037"/>
            <a:ext cx="1300509" cy="1285999"/>
          </a:xfrm>
          <a:prstGeom prst="rect">
            <a:avLst/>
          </a:prstGeom>
        </p:spPr>
      </p:pic>
      <p:grpSp>
        <p:nvGrpSpPr>
          <p:cNvPr id="9" name="Group 8"/>
          <p:cNvGrpSpPr/>
          <p:nvPr/>
        </p:nvGrpSpPr>
        <p:grpSpPr>
          <a:xfrm>
            <a:off x="4009135" y="2619025"/>
            <a:ext cx="4700200" cy="880059"/>
            <a:chOff x="2964181" y="544156"/>
            <a:chExt cx="3525150" cy="660044"/>
          </a:xfrm>
        </p:grpSpPr>
        <p:sp>
          <p:nvSpPr>
            <p:cNvPr id="12" name="Google Shape;6300;p41"/>
            <p:cNvSpPr txBox="1"/>
            <p:nvPr/>
          </p:nvSpPr>
          <p:spPr>
            <a:xfrm>
              <a:off x="2964181" y="544156"/>
              <a:ext cx="3525150" cy="4191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5200"/>
                <a:buFont typeface="Limelight"/>
                <a:buNone/>
                <a:defRPr sz="7700" b="0" i="0" u="none" strike="noStrike" cap="none">
                  <a:solidFill>
                    <a:schemeClr val="dk1"/>
                  </a:solidFill>
                  <a:latin typeface="Limelight"/>
                  <a:ea typeface="Limelight"/>
                  <a:cs typeface="Limelight"/>
                  <a:sym typeface="Limelight"/>
                </a:defRPr>
              </a:lvl1pPr>
              <a:lvl2pPr marR="0" lvl="1"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5200"/>
                <a:buFont typeface="Arial" panose="020B0604020202020204"/>
                <a:buNone/>
                <a:defRPr sz="5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defTabSz="1219200">
                <a:buClr>
                  <a:srgbClr val="FFFFFF"/>
                </a:buClr>
                <a:defRPr/>
              </a:pPr>
              <a:r>
                <a:rPr lang="en-US" sz="3735" kern="0" dirty="0">
                  <a:solidFill>
                    <a:schemeClr val="tx1"/>
                  </a:solidFill>
                  <a:latin typeface="Times New Roman" panose="02020603050405020304" pitchFamily="18" charset="0"/>
                  <a:cs typeface="Times New Roman" panose="02020603050405020304" pitchFamily="18" charset="0"/>
                </a:rPr>
                <a:t>BÀI HỌC STEM</a:t>
              </a:r>
            </a:p>
          </p:txBody>
        </p:sp>
        <mc:AlternateContent xmlns:mc="http://schemas.openxmlformats.org/markup-compatibility/2006" xmlns:p14="http://schemas.microsoft.com/office/powerpoint/2010/main">
          <mc:Choice Requires="p14">
            <p:contentPart p14:bwMode="auto" r:id="rId7">
              <p14:nvContentPartPr>
                <p14:cNvPr id="16" name="Ink 15"/>
                <p14:cNvContentPartPr/>
                <p14:nvPr/>
              </p14:nvContentPartPr>
              <p14:xfrm>
                <a:off x="4455000" y="1203840"/>
                <a:ext cx="360" cy="360"/>
              </p14:xfrm>
            </p:contentPart>
          </mc:Choice>
          <mc:Fallback xmlns="">
            <p:pic>
              <p:nvPicPr>
                <p:cNvPr id="16" name="Ink 15"/>
              </p:nvPicPr>
              <p:blipFill>
                <a:blip r:embed="rId8"/>
              </p:blipFill>
              <p:spPr>
                <a:xfrm>
                  <a:off x="4455000" y="1203840"/>
                  <a:ext cx="360" cy="360"/>
                </a:xfrm>
                <a:prstGeom prst="rect"/>
              </p:spPr>
            </p:pic>
          </mc:Fallback>
        </mc:AlternateContent>
      </p:grpSp>
      <p:sp>
        <p:nvSpPr>
          <p:cNvPr id="17" name="TextBox 16"/>
          <p:cNvSpPr txBox="1"/>
          <p:nvPr/>
        </p:nvSpPr>
        <p:spPr>
          <a:xfrm>
            <a:off x="368011" y="3274353"/>
            <a:ext cx="11982447" cy="1200329"/>
          </a:xfrm>
          <a:prstGeom prst="rect">
            <a:avLst/>
          </a:prstGeom>
          <a:noFill/>
        </p:spPr>
        <p:txBody>
          <a:bodyPr wrap="non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TÚI GIỮ NHIỆT </a:t>
            </a:r>
            <a:r>
              <a:rPr lang="en-US" sz="7200" b="1">
                <a:solidFill>
                  <a:srgbClr val="FF0000"/>
                </a:solidFill>
                <a:latin typeface="Times New Roman" panose="02020603050405020304" pitchFamily="18" charset="0"/>
                <a:cs typeface="Times New Roman" panose="02020603050405020304" pitchFamily="18" charset="0"/>
              </a:rPr>
              <a:t>ĐA NĂNG  </a:t>
            </a:r>
            <a:endParaRPr lang="en-US" sz="72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9"/>
          <a:stretch>
            <a:fillRect/>
          </a:stretch>
        </p:blipFill>
        <p:spPr>
          <a:xfrm>
            <a:off x="9451571" y="-25247"/>
            <a:ext cx="1576710" cy="1535292"/>
          </a:xfrm>
          <a:prstGeom prst="rect">
            <a:avLst/>
          </a:prstGeom>
        </p:spPr>
      </p:pic>
      <p:sp>
        <p:nvSpPr>
          <p:cNvPr id="2" name="TextBox 1"/>
          <p:cNvSpPr txBox="1"/>
          <p:nvPr/>
        </p:nvSpPr>
        <p:spPr>
          <a:xfrm>
            <a:off x="2593568" y="4539655"/>
            <a:ext cx="7531331" cy="82994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LỚP 4C</a:t>
            </a: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GIÁO VIÊN THỰC HIỆN </a:t>
            </a:r>
            <a:r>
              <a:rPr lang="en-US" sz="2400" b="1">
                <a:latin typeface="Times New Roman" panose="02020603050405020304" pitchFamily="18" charset="0"/>
                <a:cs typeface="Times New Roman" panose="02020603050405020304" pitchFamily="18" charset="0"/>
              </a:rPr>
              <a:t>: NGUYỄN THỊ LỤC</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40711" y="1480220"/>
            <a:ext cx="7433760" cy="1077218"/>
          </a:xfrm>
          <a:prstGeom prst="rect">
            <a:avLst/>
          </a:prstGeom>
          <a:noFill/>
        </p:spPr>
        <p:txBody>
          <a:bodyPr wrap="square" rtlCol="0">
            <a:spAutoFit/>
          </a:bodyPr>
          <a:lstStyle/>
          <a:p>
            <a:pPr algn="ctr"/>
            <a:r>
              <a:rPr lang="en-US" sz="3200" b="1" dirty="0">
                <a:solidFill>
                  <a:srgbClr val="00B0F0"/>
                </a:solidFill>
                <a:latin typeface="Times New Roman" panose="02020603050405020304" pitchFamily="18" charset="0"/>
                <a:cs typeface="Times New Roman" panose="02020603050405020304" pitchFamily="18" charset="0"/>
              </a:rPr>
              <a:t>CHÀO </a:t>
            </a:r>
            <a:r>
              <a:rPr lang="en-US" sz="3200" b="1">
                <a:solidFill>
                  <a:srgbClr val="00B0F0"/>
                </a:solidFill>
                <a:latin typeface="Times New Roman" panose="02020603050405020304" pitchFamily="18" charset="0"/>
                <a:cs typeface="Times New Roman" panose="02020603050405020304" pitchFamily="18" charset="0"/>
              </a:rPr>
              <a:t>MỪNG QUÝ </a:t>
            </a:r>
            <a:r>
              <a:rPr lang="en-US" sz="3200" b="1" dirty="0">
                <a:solidFill>
                  <a:srgbClr val="00B0F0"/>
                </a:solidFill>
                <a:latin typeface="Times New Roman" panose="02020603050405020304" pitchFamily="18" charset="0"/>
                <a:cs typeface="Times New Roman" panose="02020603050405020304" pitchFamily="18" charset="0"/>
              </a:rPr>
              <a:t>THẦY </a:t>
            </a:r>
            <a:r>
              <a:rPr lang="en-US" sz="3200" b="1">
                <a:solidFill>
                  <a:srgbClr val="00B0F0"/>
                </a:solidFill>
                <a:latin typeface="Times New Roman" panose="02020603050405020304" pitchFamily="18" charset="0"/>
                <a:cs typeface="Times New Roman" panose="02020603050405020304" pitchFamily="18" charset="0"/>
              </a:rPr>
              <a:t>CÔ GIÁO</a:t>
            </a:r>
          </a:p>
          <a:p>
            <a:pPr algn="ctr"/>
            <a:r>
              <a:rPr lang="en-US" sz="3200" b="1">
                <a:solidFill>
                  <a:srgbClr val="00B0F0"/>
                </a:solidFill>
                <a:latin typeface="Times New Roman" panose="02020603050405020304" pitchFamily="18" charset="0"/>
                <a:cs typeface="Times New Roman" panose="02020603050405020304" pitchFamily="18" charset="0"/>
              </a:rPr>
              <a:t> VỀ DỰ GIỜ THĂM LỚP</a:t>
            </a:r>
            <a:endParaRPr lang="en-US" sz="3200" b="1" dirty="0">
              <a:solidFill>
                <a:srgbClr val="00B0F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096199" y="776151"/>
            <a:ext cx="6031343"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TRƯỜNG TIỂU </a:t>
            </a:r>
            <a:r>
              <a:rPr lang="en-US" sz="2400" b="1">
                <a:latin typeface="Times New Roman" panose="02020603050405020304" pitchFamily="18" charset="0"/>
                <a:cs typeface="Times New Roman" panose="02020603050405020304" pitchFamily="18" charset="0"/>
              </a:rPr>
              <a:t>HỌC  ĐOÀN NGHIÊN</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064" y="1738490"/>
            <a:ext cx="11379201" cy="452431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Cho </a:t>
            </a:r>
            <a:r>
              <a:rPr lang="en-US" sz="3200" b="1" dirty="0" err="1">
                <a:solidFill>
                  <a:srgbClr val="0000FF"/>
                </a:solidFill>
                <a:latin typeface="Times New Roman" panose="02020603050405020304" pitchFamily="18" charset="0"/>
                <a:cs typeface="Times New Roman" panose="02020603050405020304" pitchFamily="18" charset="0"/>
              </a:rPr>
              <a:t>lượng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bằng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năng</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ngắn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dẫn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truyền</a:t>
            </a:r>
            <a:r>
              <a:rPr lang="en-US" sz="3200" b="1" dirty="0">
                <a:solidFill>
                  <a:srgbClr val="0000FF"/>
                </a:solidFill>
                <a:latin typeface="Times New Roman" panose="02020603050405020304" pitchFamily="18" charset="0"/>
                <a:cs typeface="Times New Roman" panose="02020603050405020304" pitchFamily="18" charset="0"/>
              </a:rPr>
              <a:t> sang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truyền</a:t>
            </a:r>
            <a:r>
              <a:rPr lang="en-US" sz="3200" b="1" dirty="0">
                <a:solidFill>
                  <a:srgbClr val="0000FF"/>
                </a:solidFill>
                <a:latin typeface="Times New Roman" panose="02020603050405020304" pitchFamily="18" charset="0"/>
                <a:cs typeface="Times New Roman" panose="02020603050405020304" pitchFamily="18" charset="0"/>
              </a:rPr>
              <a:t> sang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thấy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dẫn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tốt</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nhất, </a:t>
            </a:r>
            <a:r>
              <a:rPr lang="en-US" sz="3200" b="1" dirty="0" err="1">
                <a:solidFill>
                  <a:srgbClr val="0000FF"/>
                </a:solidFill>
                <a:latin typeface="Times New Roman" panose="02020603050405020304" pitchFamily="18" charset="0"/>
                <a:cs typeface="Times New Roman" panose="02020603050405020304" pitchFamily="18" charset="0"/>
              </a:rPr>
              <a:t>bơ</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trên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tan </a:t>
            </a:r>
            <a:r>
              <a:rPr lang="en-US" sz="3200" b="1" dirty="0" err="1">
                <a:solidFill>
                  <a:srgbClr val="0000FF"/>
                </a:solidFill>
                <a:latin typeface="Times New Roman" panose="02020603050405020304" pitchFamily="18" charset="0"/>
                <a:cs typeface="Times New Roman" panose="02020603050405020304" pitchFamily="18" charset="0"/>
              </a:rPr>
              <a:t>chảy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chậm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liệu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dẫn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nhiệt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kém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nhất</a:t>
            </a:r>
            <a:r>
              <a:rPr lang="en-US" sz="3200" b="1" dirty="0">
                <a:solidFill>
                  <a:srgbClr val="0000FF"/>
                </a:solidFill>
                <a:latin typeface="Times New Roman" panose="02020603050405020304" pitchFamily="18" charset="0"/>
                <a:cs typeface="Times New Roman" panose="02020603050405020304" pitchFamily="18" charset="0"/>
              </a:rPr>
              <a:t>.</a:t>
            </a:r>
          </a:p>
          <a:p>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91064" y="304800"/>
            <a:ext cx="10995378" cy="1076325"/>
          </a:xfrm>
          <a:prstGeom prst="rect">
            <a:avLst/>
          </a:prstGeom>
          <a:noFill/>
        </p:spPr>
        <p:txBody>
          <a:bodyPr wrap="square" rtlCol="0">
            <a:spAutoFit/>
          </a:bodyPr>
          <a:lstStyle/>
          <a:p>
            <a:r>
              <a:rPr lang="vi-VN" sz="3200" b="1" dirty="0">
                <a:solidFill>
                  <a:srgbClr val="00B050"/>
                </a:solidFill>
                <a:latin typeface="Times New Roman" panose="02020603050405020304" pitchFamily="18" charset="0"/>
                <a:cs typeface="Times New Roman" panose="02020603050405020304" pitchFamily="18" charset="0"/>
              </a:rPr>
              <a:t>b</a:t>
            </a:r>
            <a:r>
              <a:rPr lang="en-US" altLang="vi-VN" sz="3200" b="1" dirty="0">
                <a:solidFill>
                  <a:srgbClr val="00B050"/>
                </a:solidFill>
                <a:latin typeface="Times New Roman" panose="02020603050405020304" pitchFamily="18" charset="0"/>
                <a:cs typeface="Times New Roman" panose="02020603050405020304" pitchFamily="18" charset="0"/>
              </a:rPr>
              <a:t>)</a:t>
            </a:r>
            <a:r>
              <a:rPr lang="vi-VN" sz="3200" b="1" dirty="0">
                <a:solidFill>
                  <a:srgbClr val="00B050"/>
                </a:solidFill>
                <a:latin typeface="Times New Roman" panose="02020603050405020304" pitchFamily="18" charset="0"/>
                <a:cs typeface="Times New Roman" panose="02020603050405020304" pitchFamily="18" charset="0"/>
              </a:rPr>
              <a:t> Đề xuất cách làm thí nghiệm xác định các vật liệu trên là vật dẫn nhiệt tốt hay vật dẫn nhiệt kém.</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3156" y="485422"/>
            <a:ext cx="8184444" cy="583565"/>
          </a:xfrm>
          <a:prstGeom prst="rect">
            <a:avLst/>
          </a:prstGeom>
          <a:noFill/>
        </p:spPr>
        <p:txBody>
          <a:bodyPr wrap="square" rtlCol="0">
            <a:spAutoFit/>
          </a:bodyPr>
          <a:lstStyle/>
          <a:p>
            <a:r>
              <a:rPr lang="vi-VN" sz="3200" b="1" dirty="0">
                <a:solidFill>
                  <a:srgbClr val="00B050"/>
                </a:solidFill>
                <a:latin typeface="Times New Roman" panose="02020603050405020304" pitchFamily="18" charset="0"/>
                <a:cs typeface="Times New Roman" panose="02020603050405020304" pitchFamily="18" charset="0"/>
              </a:rPr>
              <a:t>c</a:t>
            </a:r>
            <a:r>
              <a:rPr lang="en-US" altLang="vi-VN" sz="3200" b="1" dirty="0">
                <a:solidFill>
                  <a:srgbClr val="00B050"/>
                </a:solidFill>
                <a:latin typeface="Times New Roman" panose="02020603050405020304" pitchFamily="18" charset="0"/>
                <a:cs typeface="Times New Roman" panose="02020603050405020304" pitchFamily="18" charset="0"/>
              </a:rPr>
              <a:t>)</a:t>
            </a:r>
            <a:r>
              <a:rPr lang="vi-VN" sz="3200" b="1" dirty="0">
                <a:solidFill>
                  <a:srgbClr val="00B050"/>
                </a:solidFill>
                <a:latin typeface="Times New Roman" panose="02020603050405020304" pitchFamily="18" charset="0"/>
                <a:cs typeface="Times New Roman" panose="02020603050405020304" pitchFamily="18" charset="0"/>
              </a:rPr>
              <a:t> Thực hiện thí nghiệm</a:t>
            </a:r>
          </a:p>
        </p:txBody>
      </p:sp>
      <p:sp>
        <p:nvSpPr>
          <p:cNvPr id="3" name="TextBox 2"/>
          <p:cNvSpPr txBox="1"/>
          <p:nvPr/>
        </p:nvSpPr>
        <p:spPr>
          <a:xfrm>
            <a:off x="553156" y="1115226"/>
            <a:ext cx="11288889" cy="1568450"/>
          </a:xfrm>
          <a:prstGeom prst="rect">
            <a:avLst/>
          </a:prstGeom>
          <a:noFill/>
        </p:spPr>
        <p:txBody>
          <a:bodyPr wrap="square" rtlCol="0">
            <a:spAutoFit/>
          </a:bodyPr>
          <a:lstStyle/>
          <a:p>
            <a:r>
              <a:rPr lang="vi-VN" sz="3200" b="1" dirty="0">
                <a:solidFill>
                  <a:srgbClr val="0000FF"/>
                </a:solidFill>
                <a:latin typeface="+mj-lt"/>
              </a:rPr>
              <a:t>Chuẩn bị: </a:t>
            </a:r>
            <a:r>
              <a:rPr lang="vi-VN" sz="3200" b="1" dirty="0">
                <a:latin typeface="+mj-lt"/>
              </a:rPr>
              <a:t>giấy xốp, giấy nhôm, tấm vải nỉ, tấm xốp hơi, bát nước nóng khoảng 60 – 70</a:t>
            </a:r>
            <a:r>
              <a:rPr lang="vi-VN" sz="3200" b="1" baseline="30000" dirty="0">
                <a:latin typeface="+mj-lt"/>
              </a:rPr>
              <a:t>0 </a:t>
            </a:r>
            <a:r>
              <a:rPr lang="vi-VN" sz="3200" b="1" dirty="0">
                <a:latin typeface="+mj-lt"/>
              </a:rPr>
              <a:t>c,  tấm bìa kính trong, bơ thực vật</a:t>
            </a:r>
          </a:p>
          <a:p>
            <a:r>
              <a:rPr lang="vi-VN" sz="3200" b="1" dirty="0">
                <a:latin typeface="+mj-lt"/>
              </a:rPr>
              <a:t>  </a:t>
            </a:r>
            <a:endParaRPr lang="en-US" sz="3200" b="1" dirty="0">
              <a:latin typeface="+mj-lt"/>
            </a:endParaRPr>
          </a:p>
        </p:txBody>
      </p:sp>
      <p:sp>
        <p:nvSpPr>
          <p:cNvPr id="4" name="TextBox 3"/>
          <p:cNvSpPr txBox="1"/>
          <p:nvPr/>
        </p:nvSpPr>
        <p:spPr>
          <a:xfrm>
            <a:off x="553156" y="2228851"/>
            <a:ext cx="7123289" cy="584775"/>
          </a:xfrm>
          <a:prstGeom prst="rect">
            <a:avLst/>
          </a:prstGeom>
          <a:noFill/>
        </p:spPr>
        <p:txBody>
          <a:bodyPr wrap="square" rtlCol="0">
            <a:spAutoFit/>
          </a:bodyPr>
          <a:lstStyle/>
          <a:p>
            <a:r>
              <a:rPr lang="vi-VN" sz="3200" b="1" dirty="0">
                <a:solidFill>
                  <a:srgbClr val="0000FF"/>
                </a:solidFill>
                <a:latin typeface="+mj-lt"/>
              </a:rPr>
              <a:t>Thực hiện:</a:t>
            </a:r>
            <a:endParaRPr lang="en-US" sz="3200" b="1" dirty="0">
              <a:solidFill>
                <a:srgbClr val="0000FF"/>
              </a:solidFill>
              <a:latin typeface="+mj-lt"/>
            </a:endParaRPr>
          </a:p>
        </p:txBody>
      </p:sp>
      <p:sp>
        <p:nvSpPr>
          <p:cNvPr id="5" name="TextBox 4"/>
          <p:cNvSpPr txBox="1"/>
          <p:nvPr/>
        </p:nvSpPr>
        <p:spPr>
          <a:xfrm>
            <a:off x="485420" y="2965632"/>
            <a:ext cx="11706580" cy="107632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Bước 1:</a:t>
            </a:r>
            <a:r>
              <a:rPr lang="vi-VN" sz="3200" b="1" dirty="0">
                <a:latin typeface="Times New Roman" panose="02020603050405020304" pitchFamily="18" charset="0"/>
                <a:cs typeface="Times New Roman" panose="02020603050405020304" pitchFamily="18" charset="0"/>
              </a:rPr>
              <a:t> Cắt các vật đó thành những miếng nhỏ </a:t>
            </a:r>
            <a:r>
              <a:rPr lang="en-US" altLang="vi-VN" sz="3200" b="1" dirty="0">
                <a:latin typeface="Times New Roman" panose="02020603050405020304" pitchFamily="18" charset="0"/>
                <a:cs typeface="Times New Roman" panose="02020603050405020304" pitchFamily="18" charset="0"/>
              </a:rPr>
              <a:t> có hình dạng và kích thước như nhau, sau đó </a:t>
            </a:r>
            <a:r>
              <a:rPr lang="vi-VN" sz="3200" b="1" dirty="0">
                <a:latin typeface="Times New Roman" panose="02020603050405020304" pitchFamily="18" charset="0"/>
                <a:cs typeface="Times New Roman" panose="02020603050405020304" pitchFamily="18" charset="0"/>
              </a:rPr>
              <a:t>dán lên </a:t>
            </a:r>
            <a:r>
              <a:rPr lang="en-US" altLang="vi-VN" sz="3200" b="1" dirty="0">
                <a:latin typeface="Times New Roman" panose="02020603050405020304" pitchFamily="18" charset="0"/>
                <a:cs typeface="Times New Roman" panose="02020603050405020304" pitchFamily="18" charset="0"/>
              </a:rPr>
              <a:t>miếng </a:t>
            </a:r>
            <a:r>
              <a:rPr lang="vi-VN" sz="3200" b="1" dirty="0">
                <a:latin typeface="Times New Roman" panose="02020603050405020304" pitchFamily="18" charset="0"/>
                <a:cs typeface="Times New Roman" panose="02020603050405020304" pitchFamily="18" charset="0"/>
              </a:rPr>
              <a:t>bìa kính trong.</a:t>
            </a:r>
            <a:endParaRPr lang="en-US"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9776" y="4083568"/>
            <a:ext cx="11435647"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Bước 2:</a:t>
            </a:r>
            <a:r>
              <a:rPr lang="vi-VN" sz="3200" b="1" dirty="0">
                <a:latin typeface="Times New Roman" panose="02020603050405020304" pitchFamily="18" charset="0"/>
                <a:cs typeface="Times New Roman" panose="02020603050405020304" pitchFamily="18" charset="0"/>
              </a:rPr>
              <a:t> Cho một lượng bơ bằng nhau lên mỗi mảnh vật liệu.</a:t>
            </a:r>
          </a:p>
        </p:txBody>
      </p:sp>
      <p:sp>
        <p:nvSpPr>
          <p:cNvPr id="7" name="TextBox 6"/>
          <p:cNvSpPr txBox="1"/>
          <p:nvPr/>
        </p:nvSpPr>
        <p:spPr>
          <a:xfrm>
            <a:off x="485420" y="4709061"/>
            <a:ext cx="11119557" cy="107632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Bước 3:</a:t>
            </a:r>
            <a:r>
              <a:rPr lang="vi-VN" sz="3200" b="1" dirty="0">
                <a:latin typeface="Times New Roman" panose="02020603050405020304" pitchFamily="18" charset="0"/>
                <a:cs typeface="Times New Roman" panose="02020603050405020304" pitchFamily="18" charset="0"/>
              </a:rPr>
              <a:t> Đặt </a:t>
            </a:r>
            <a:r>
              <a:rPr lang="en-US" altLang="vi-VN" sz="3200" b="1" dirty="0">
                <a:latin typeface="Times New Roman" panose="02020603050405020304" pitchFamily="18" charset="0"/>
                <a:cs typeface="Times New Roman" panose="02020603050405020304" pitchFamily="18" charset="0"/>
              </a:rPr>
              <a:t>miếng bìa</a:t>
            </a:r>
            <a:r>
              <a:rPr lang="vi-VN" sz="3200" b="1" dirty="0">
                <a:latin typeface="Times New Roman" panose="02020603050405020304" pitchFamily="18" charset="0"/>
                <a:cs typeface="Times New Roman" panose="02020603050405020304" pitchFamily="18" charset="0"/>
              </a:rPr>
              <a:t> kính lên bát nước nóng</a:t>
            </a:r>
            <a:r>
              <a:rPr lang="en-US" altLang="vi-VN" sz="3200" b="1" dirty="0">
                <a:latin typeface="Times New Roman" panose="02020603050405020304" pitchFamily="18" charset="0"/>
                <a:cs typeface="Times New Roman" panose="02020603050405020304" pitchFamily="18" charset="0"/>
              </a:rPr>
              <a:t> đã chuẩn bị</a:t>
            </a:r>
            <a:r>
              <a:rPr lang="vi-VN" sz="3200" b="1" dirty="0">
                <a:latin typeface="Times New Roman" panose="02020603050405020304" pitchFamily="18" charset="0"/>
                <a:cs typeface="Times New Roman" panose="02020603050405020304" pitchFamily="18" charset="0"/>
              </a:rPr>
              <a:t>, quan sát hiện tượng xảy ra </a:t>
            </a:r>
            <a:r>
              <a:rPr lang="en-US" altLang="vi-VN" sz="3200" b="1" dirty="0">
                <a:latin typeface="Times New Roman" panose="02020603050405020304" pitchFamily="18" charset="0"/>
                <a:cs typeface="Times New Roman" panose="02020603050405020304" pitchFamily="18" charset="0"/>
              </a:rPr>
              <a:t> với các viên bơ </a:t>
            </a:r>
            <a:r>
              <a:rPr lang="vi-VN" sz="3200" b="1" dirty="0">
                <a:latin typeface="Times New Roman" panose="02020603050405020304" pitchFamily="18" charset="0"/>
                <a:cs typeface="Times New Roman" panose="02020603050405020304" pitchFamily="18" charset="0"/>
              </a:rPr>
              <a:t>trong 5 phút.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3688" y="430046"/>
            <a:ext cx="4075289" cy="523220"/>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PHIẾU HỌC TẬP SỐ 2</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71687" y="935598"/>
            <a:ext cx="9403645" cy="584775"/>
          </a:xfrm>
          <a:prstGeom prst="rect">
            <a:avLst/>
          </a:prstGeom>
          <a:noFill/>
        </p:spPr>
        <p:txBody>
          <a:bodyPr wrap="square" rtlCol="0">
            <a:spAutoFit/>
          </a:bodyPr>
          <a:lstStyle/>
          <a:p>
            <a:r>
              <a:rPr lang="vi-VN" sz="3200" b="1" dirty="0">
                <a:latin typeface="+mj-lt"/>
              </a:rPr>
              <a:t>Dự đoán tính dẫn nhiệt của các vật vào ô phù hợp:</a:t>
            </a:r>
            <a:endParaRPr lang="en-US" sz="3200" b="1" dirty="0">
              <a:latin typeface="+mj-lt"/>
            </a:endParaRPr>
          </a:p>
        </p:txBody>
      </p:sp>
      <p:sp>
        <p:nvSpPr>
          <p:cNvPr id="5" name="TextBox 4"/>
          <p:cNvSpPr txBox="1"/>
          <p:nvPr/>
        </p:nvSpPr>
        <p:spPr>
          <a:xfrm>
            <a:off x="163052" y="4118119"/>
            <a:ext cx="6107290" cy="584775"/>
          </a:xfrm>
          <a:prstGeom prst="rect">
            <a:avLst/>
          </a:prstGeom>
          <a:noFill/>
        </p:spPr>
        <p:txBody>
          <a:bodyPr wrap="square" rtlCol="0">
            <a:spAutoFit/>
          </a:bodyPr>
          <a:lstStyle/>
          <a:p>
            <a:r>
              <a:rPr lang="vi-VN" sz="3200" b="1" dirty="0">
                <a:solidFill>
                  <a:srgbClr val="C00000"/>
                </a:solidFill>
                <a:latin typeface="+mj-lt"/>
              </a:rPr>
              <a:t>Vật  liệu dẫn nhiệt kém:</a:t>
            </a:r>
            <a:endParaRPr lang="en-US" sz="3200" b="1" dirty="0">
              <a:solidFill>
                <a:srgbClr val="C00000"/>
              </a:solidFill>
              <a:latin typeface="+mj-lt"/>
            </a:endParaRPr>
          </a:p>
        </p:txBody>
      </p:sp>
      <p:sp>
        <p:nvSpPr>
          <p:cNvPr id="7" name="TextBox 6"/>
          <p:cNvSpPr txBox="1"/>
          <p:nvPr/>
        </p:nvSpPr>
        <p:spPr>
          <a:xfrm>
            <a:off x="10583333" y="4446702"/>
            <a:ext cx="795867" cy="584775"/>
          </a:xfrm>
          <a:prstGeom prst="rect">
            <a:avLst/>
          </a:prstGeom>
          <a:noFill/>
        </p:spPr>
        <p:txBody>
          <a:bodyPr wrap="square" rtlCol="0">
            <a:spAutoFit/>
          </a:bodyPr>
          <a:lstStyle/>
          <a:p>
            <a:r>
              <a:rPr lang="vi-VN" sz="3200" b="1">
                <a:solidFill>
                  <a:schemeClr val="bg1"/>
                </a:solidFill>
                <a:latin typeface="+mj-lt"/>
              </a:rPr>
              <a:t>X</a:t>
            </a:r>
            <a:endParaRPr lang="en-US" sz="3200" b="1" dirty="0">
              <a:solidFill>
                <a:schemeClr val="bg1"/>
              </a:solidFill>
              <a:latin typeface="+mj-lt"/>
            </a:endParaRPr>
          </a:p>
        </p:txBody>
      </p:sp>
      <p:sp>
        <p:nvSpPr>
          <p:cNvPr id="9" name="TextBox 8"/>
          <p:cNvSpPr txBox="1"/>
          <p:nvPr/>
        </p:nvSpPr>
        <p:spPr>
          <a:xfrm>
            <a:off x="163195" y="3641090"/>
            <a:ext cx="4419600" cy="583565"/>
          </a:xfrm>
          <a:prstGeom prst="rect">
            <a:avLst/>
          </a:prstGeom>
          <a:noFill/>
        </p:spPr>
        <p:txBody>
          <a:bodyPr wrap="square" rtlCol="0">
            <a:spAutoFit/>
          </a:bodyPr>
          <a:lstStyle/>
          <a:p>
            <a:r>
              <a:rPr lang="vi-VN" sz="3200" b="1" dirty="0">
                <a:solidFill>
                  <a:srgbClr val="C00000"/>
                </a:solidFill>
                <a:latin typeface="+mj-lt"/>
              </a:rPr>
              <a:t>Vật liệu dẫn nhiệt tốt:</a:t>
            </a:r>
            <a:endParaRPr lang="en-US" sz="3200" b="1" dirty="0">
              <a:solidFill>
                <a:srgbClr val="C00000"/>
              </a:solidFill>
              <a:latin typeface="+mj-lt"/>
            </a:endParaRPr>
          </a:p>
        </p:txBody>
      </p:sp>
      <p:sp>
        <p:nvSpPr>
          <p:cNvPr id="10" name="TextBox 9"/>
          <p:cNvSpPr txBox="1"/>
          <p:nvPr/>
        </p:nvSpPr>
        <p:spPr>
          <a:xfrm>
            <a:off x="4504267" y="3748789"/>
            <a:ext cx="73039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11" name="TextBox 10"/>
          <p:cNvSpPr txBox="1"/>
          <p:nvPr/>
        </p:nvSpPr>
        <p:spPr>
          <a:xfrm>
            <a:off x="4933244" y="4262035"/>
            <a:ext cx="66943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12" name="TextBox 11"/>
          <p:cNvSpPr txBox="1"/>
          <p:nvPr/>
        </p:nvSpPr>
        <p:spPr>
          <a:xfrm>
            <a:off x="587025" y="4667560"/>
            <a:ext cx="11221152" cy="584775"/>
          </a:xfrm>
          <a:prstGeom prst="rect">
            <a:avLst/>
          </a:prstGeom>
          <a:noFill/>
        </p:spPr>
        <p:txBody>
          <a:bodyPr wrap="square" rtlCol="0">
            <a:spAutoFit/>
          </a:bodyPr>
          <a:lstStyle/>
          <a:p>
            <a:r>
              <a:rPr lang="vi-VN" sz="3200" b="1" dirty="0">
                <a:solidFill>
                  <a:srgbClr val="0033CC"/>
                </a:solidFill>
                <a:latin typeface="+mj-lt"/>
              </a:rPr>
              <a:t>Dự đoán của em có phù hợp với kết quả nhận được không?</a:t>
            </a:r>
            <a:endParaRPr lang="en-US" sz="3200" b="1" dirty="0">
              <a:solidFill>
                <a:srgbClr val="0033CC"/>
              </a:solidFill>
              <a:latin typeface="+mj-lt"/>
            </a:endParaRPr>
          </a:p>
        </p:txBody>
      </p:sp>
      <p:graphicFrame>
        <p:nvGraphicFramePr>
          <p:cNvPr id="13" name="Table 8"/>
          <p:cNvGraphicFramePr>
            <a:graphicFrameLocks noGrp="1"/>
          </p:cNvGraphicFramePr>
          <p:nvPr/>
        </p:nvGraphicFramePr>
        <p:xfrm>
          <a:off x="800131" y="1452349"/>
          <a:ext cx="9980758" cy="2091592"/>
        </p:xfrm>
        <a:graphic>
          <a:graphicData uri="http://schemas.openxmlformats.org/drawingml/2006/table">
            <a:tbl>
              <a:tblPr firstRow="1" bandRow="1">
                <a:tableStyleId>{8A107856-5554-42FB-B03E-39F5DBC370BA}</a:tableStyleId>
              </a:tblPr>
              <a:tblGrid>
                <a:gridCol w="1988225">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1614311">
                  <a:extLst>
                    <a:ext uri="{9D8B030D-6E8A-4147-A177-3AD203B41FA5}">
                      <a16:colId xmlns:a16="http://schemas.microsoft.com/office/drawing/2014/main" val="20002"/>
                    </a:ext>
                  </a:extLst>
                </a:gridCol>
                <a:gridCol w="1941689">
                  <a:extLst>
                    <a:ext uri="{9D8B030D-6E8A-4147-A177-3AD203B41FA5}">
                      <a16:colId xmlns:a16="http://schemas.microsoft.com/office/drawing/2014/main" val="20003"/>
                    </a:ext>
                  </a:extLst>
                </a:gridCol>
                <a:gridCol w="2302933">
                  <a:extLst>
                    <a:ext uri="{9D8B030D-6E8A-4147-A177-3AD203B41FA5}">
                      <a16:colId xmlns:a16="http://schemas.microsoft.com/office/drawing/2014/main" val="20004"/>
                    </a:ext>
                  </a:extLst>
                </a:gridCol>
              </a:tblGrid>
              <a:tr h="504044">
                <a:tc>
                  <a:txBody>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xốp</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nhôm</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Vải nỉ</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548835">
                <a:tc>
                  <a:txBody>
                    <a:bodyPr/>
                    <a:lstStyle/>
                    <a:p>
                      <a:pPr algn="ct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sát</a:t>
                      </a: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449" y="4102804"/>
            <a:ext cx="6107290" cy="584775"/>
          </a:xfrm>
          <a:prstGeom prst="rect">
            <a:avLst/>
          </a:prstGeom>
          <a:noFill/>
        </p:spPr>
        <p:txBody>
          <a:bodyPr wrap="square" rtlCol="0">
            <a:spAutoFit/>
          </a:bodyPr>
          <a:lstStyle/>
          <a:p>
            <a:r>
              <a:rPr lang="vi-VN" sz="3200" b="1" dirty="0">
                <a:solidFill>
                  <a:srgbClr val="C00000"/>
                </a:solidFill>
                <a:latin typeface="+mj-lt"/>
              </a:rPr>
              <a:t>Vật  liệu dẫn nhiệt kém:</a:t>
            </a:r>
            <a:endParaRPr lang="en-US" sz="3200" b="1" dirty="0">
              <a:solidFill>
                <a:srgbClr val="C00000"/>
              </a:solidFill>
              <a:latin typeface="+mj-lt"/>
            </a:endParaRPr>
          </a:p>
        </p:txBody>
      </p:sp>
      <p:sp>
        <p:nvSpPr>
          <p:cNvPr id="4" name="TextBox 3"/>
          <p:cNvSpPr txBox="1"/>
          <p:nvPr/>
        </p:nvSpPr>
        <p:spPr>
          <a:xfrm>
            <a:off x="10820400" y="4503142"/>
            <a:ext cx="795867" cy="584775"/>
          </a:xfrm>
          <a:prstGeom prst="rect">
            <a:avLst/>
          </a:prstGeom>
          <a:noFill/>
        </p:spPr>
        <p:txBody>
          <a:bodyPr wrap="square" rtlCol="0">
            <a:spAutoFit/>
          </a:bodyPr>
          <a:lstStyle/>
          <a:p>
            <a:r>
              <a:rPr lang="vi-VN" sz="3200" b="1">
                <a:solidFill>
                  <a:schemeClr val="bg1"/>
                </a:solidFill>
                <a:latin typeface="+mj-lt"/>
              </a:rPr>
              <a:t>X</a:t>
            </a:r>
            <a:endParaRPr lang="en-US" sz="3200" b="1" dirty="0">
              <a:solidFill>
                <a:schemeClr val="bg1"/>
              </a:solidFill>
              <a:latin typeface="+mj-lt"/>
            </a:endParaRPr>
          </a:p>
        </p:txBody>
      </p:sp>
      <p:sp>
        <p:nvSpPr>
          <p:cNvPr id="5" name="TextBox 4"/>
          <p:cNvSpPr txBox="1"/>
          <p:nvPr/>
        </p:nvSpPr>
        <p:spPr>
          <a:xfrm>
            <a:off x="246380" y="3697605"/>
            <a:ext cx="4573905" cy="583565"/>
          </a:xfrm>
          <a:prstGeom prst="rect">
            <a:avLst/>
          </a:prstGeom>
          <a:noFill/>
        </p:spPr>
        <p:txBody>
          <a:bodyPr wrap="square" rtlCol="0">
            <a:spAutoFit/>
          </a:bodyPr>
          <a:lstStyle/>
          <a:p>
            <a:r>
              <a:rPr lang="vi-VN" sz="3200" b="1" dirty="0">
                <a:solidFill>
                  <a:srgbClr val="C00000"/>
                </a:solidFill>
                <a:latin typeface="+mj-lt"/>
              </a:rPr>
              <a:t>Vật liệu dẫn nhiệt tốt:</a:t>
            </a:r>
            <a:endParaRPr lang="en-US" sz="3200" b="1" dirty="0">
              <a:solidFill>
                <a:srgbClr val="C00000"/>
              </a:solidFill>
              <a:latin typeface="+mj-lt"/>
            </a:endParaRPr>
          </a:p>
        </p:txBody>
      </p:sp>
      <p:sp>
        <p:nvSpPr>
          <p:cNvPr id="6" name="TextBox 5"/>
          <p:cNvSpPr txBox="1"/>
          <p:nvPr/>
        </p:nvSpPr>
        <p:spPr>
          <a:xfrm>
            <a:off x="4741334" y="3805229"/>
            <a:ext cx="73039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7" name="TextBox 6"/>
          <p:cNvSpPr txBox="1"/>
          <p:nvPr/>
        </p:nvSpPr>
        <p:spPr>
          <a:xfrm>
            <a:off x="5170311" y="4318475"/>
            <a:ext cx="6694310" cy="369332"/>
          </a:xfrm>
          <a:prstGeom prst="rect">
            <a:avLst/>
          </a:prstGeom>
          <a:noFill/>
        </p:spPr>
        <p:txBody>
          <a:bodyPr wrap="square" rtlCol="0">
            <a:spAutoFit/>
          </a:bodyPr>
          <a:lstStyle/>
          <a:p>
            <a:r>
              <a:rPr lang="vi-VN" b="1" dirty="0">
                <a:solidFill>
                  <a:srgbClr val="C00000"/>
                </a:solidFill>
              </a:rPr>
              <a:t>......................................................................................................</a:t>
            </a:r>
            <a:endParaRPr lang="en-US" b="1" dirty="0">
              <a:solidFill>
                <a:srgbClr val="C00000"/>
              </a:solidFill>
            </a:endParaRPr>
          </a:p>
        </p:txBody>
      </p:sp>
      <p:sp>
        <p:nvSpPr>
          <p:cNvPr id="8" name="TextBox 7"/>
          <p:cNvSpPr txBox="1"/>
          <p:nvPr/>
        </p:nvSpPr>
        <p:spPr>
          <a:xfrm>
            <a:off x="824092" y="4724000"/>
            <a:ext cx="11221152" cy="584775"/>
          </a:xfrm>
          <a:prstGeom prst="rect">
            <a:avLst/>
          </a:prstGeom>
          <a:noFill/>
        </p:spPr>
        <p:txBody>
          <a:bodyPr wrap="square" rtlCol="0">
            <a:spAutoFit/>
          </a:bodyPr>
          <a:lstStyle/>
          <a:p>
            <a:r>
              <a:rPr lang="vi-VN" sz="3200" b="1" dirty="0">
                <a:solidFill>
                  <a:srgbClr val="0033CC"/>
                </a:solidFill>
                <a:latin typeface="+mj-lt"/>
              </a:rPr>
              <a:t>Dự đoán của em có phù hợp với kết quả nhận được không?</a:t>
            </a:r>
            <a:endParaRPr lang="en-US" sz="3200" b="1" dirty="0">
              <a:solidFill>
                <a:srgbClr val="0033CC"/>
              </a:solidFill>
              <a:latin typeface="+mj-lt"/>
            </a:endParaRPr>
          </a:p>
        </p:txBody>
      </p:sp>
      <p:graphicFrame>
        <p:nvGraphicFramePr>
          <p:cNvPr id="9" name="Table 8"/>
          <p:cNvGraphicFramePr>
            <a:graphicFrameLocks noGrp="1"/>
          </p:cNvGraphicFramePr>
          <p:nvPr/>
        </p:nvGraphicFramePr>
        <p:xfrm>
          <a:off x="1037198" y="1508789"/>
          <a:ext cx="9980758" cy="2091592"/>
        </p:xfrm>
        <a:graphic>
          <a:graphicData uri="http://schemas.openxmlformats.org/drawingml/2006/table">
            <a:tbl>
              <a:tblPr firstRow="1" bandRow="1">
                <a:tableStyleId>{8A107856-5554-42FB-B03E-39F5DBC370BA}</a:tableStyleId>
              </a:tblPr>
              <a:tblGrid>
                <a:gridCol w="1988225">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1614311">
                  <a:extLst>
                    <a:ext uri="{9D8B030D-6E8A-4147-A177-3AD203B41FA5}">
                      <a16:colId xmlns:a16="http://schemas.microsoft.com/office/drawing/2014/main" val="20002"/>
                    </a:ext>
                  </a:extLst>
                </a:gridCol>
                <a:gridCol w="1941689">
                  <a:extLst>
                    <a:ext uri="{9D8B030D-6E8A-4147-A177-3AD203B41FA5}">
                      <a16:colId xmlns:a16="http://schemas.microsoft.com/office/drawing/2014/main" val="20003"/>
                    </a:ext>
                  </a:extLst>
                </a:gridCol>
                <a:gridCol w="2302933">
                  <a:extLst>
                    <a:ext uri="{9D8B030D-6E8A-4147-A177-3AD203B41FA5}">
                      <a16:colId xmlns:a16="http://schemas.microsoft.com/office/drawing/2014/main" val="20004"/>
                    </a:ext>
                  </a:extLst>
                </a:gridCol>
              </a:tblGrid>
              <a:tr h="504044">
                <a:tc>
                  <a:txBody>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xốp</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Giấy nhôm</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Vải nỉ</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548835">
                <a:tc>
                  <a:txBody>
                    <a:bodyPr/>
                    <a:lstStyle/>
                    <a:p>
                      <a:pPr algn="ct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sát</a:t>
                      </a: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0" name="TextBox 9"/>
          <p:cNvSpPr txBox="1"/>
          <p:nvPr/>
        </p:nvSpPr>
        <p:spPr>
          <a:xfrm>
            <a:off x="812800" y="609600"/>
            <a:ext cx="7292622" cy="583565"/>
          </a:xfrm>
          <a:prstGeom prst="rect">
            <a:avLst/>
          </a:prstGeom>
          <a:noFill/>
        </p:spPr>
        <p:txBody>
          <a:bodyPr wrap="square" rtlCol="0">
            <a:spAutoFit/>
          </a:bodyPr>
          <a:lstStyle/>
          <a:p>
            <a:r>
              <a:rPr lang="vi-VN" sz="3200" b="1" dirty="0">
                <a:solidFill>
                  <a:srgbClr val="00B050"/>
                </a:solidFill>
                <a:latin typeface="Times New Roman" panose="02020603050405020304" pitchFamily="18" charset="0"/>
                <a:cs typeface="Times New Roman" panose="02020603050405020304" pitchFamily="18" charset="0"/>
              </a:rPr>
              <a:t>d</a:t>
            </a:r>
            <a:r>
              <a:rPr lang="en-US" altLang="vi-VN" sz="3200" b="1" dirty="0">
                <a:solidFill>
                  <a:srgbClr val="00B050"/>
                </a:solidFill>
                <a:latin typeface="Times New Roman" panose="02020603050405020304" pitchFamily="18" charset="0"/>
                <a:cs typeface="Times New Roman" panose="02020603050405020304" pitchFamily="18" charset="0"/>
              </a:rPr>
              <a:t>)</a:t>
            </a:r>
            <a:r>
              <a:rPr lang="vi-VN" sz="3200" b="1" dirty="0">
                <a:solidFill>
                  <a:srgbClr val="00B050"/>
                </a:solidFill>
                <a:latin typeface="Times New Roman" panose="02020603050405020304" pitchFamily="18" charset="0"/>
                <a:cs typeface="Times New Roman" panose="02020603050405020304" pitchFamily="18" charset="0"/>
              </a:rPr>
              <a:t> Ghi nhận kết quả</a:t>
            </a:r>
          </a:p>
        </p:txBody>
      </p:sp>
      <p:sp>
        <p:nvSpPr>
          <p:cNvPr id="2" name="TextBox 3"/>
          <p:cNvSpPr txBox="1"/>
          <p:nvPr/>
        </p:nvSpPr>
        <p:spPr>
          <a:xfrm>
            <a:off x="2992403" y="2723601"/>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11" name="TextBox 5"/>
          <p:cNvSpPr txBox="1"/>
          <p:nvPr/>
        </p:nvSpPr>
        <p:spPr>
          <a:xfrm>
            <a:off x="5170170" y="2615565"/>
            <a:ext cx="1720215" cy="829945"/>
          </a:xfrm>
          <a:prstGeom prst="rect">
            <a:avLst/>
          </a:prstGeom>
          <a:noFill/>
        </p:spPr>
        <p:txBody>
          <a:bodyPr wrap="square" rtlCol="0">
            <a:spAutoFit/>
          </a:bodyPr>
          <a:lstStyle/>
          <a:p>
            <a:r>
              <a:rPr lang="vi-VN" sz="2400" b="1" dirty="0">
                <a:solidFill>
                  <a:srgbClr val="FF0000"/>
                </a:solidFill>
                <a:latin typeface="+mj-lt"/>
              </a:rPr>
              <a:t>Bơ tan chảy nhanh</a:t>
            </a:r>
            <a:endParaRPr lang="en-US" sz="2400" b="1" dirty="0">
              <a:solidFill>
                <a:srgbClr val="FF0000"/>
              </a:solidFill>
              <a:latin typeface="+mj-lt"/>
            </a:endParaRPr>
          </a:p>
        </p:txBody>
      </p:sp>
      <p:sp>
        <p:nvSpPr>
          <p:cNvPr id="14" name="TextBox 13"/>
          <p:cNvSpPr txBox="1"/>
          <p:nvPr/>
        </p:nvSpPr>
        <p:spPr>
          <a:xfrm>
            <a:off x="6890385" y="2646045"/>
            <a:ext cx="1695450" cy="829945"/>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15" name="TextBox 14"/>
          <p:cNvSpPr txBox="1"/>
          <p:nvPr/>
        </p:nvSpPr>
        <p:spPr>
          <a:xfrm>
            <a:off x="8810977" y="2723555"/>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2" grpId="0"/>
      <p:bldP spid="11"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7690" y="4797565"/>
            <a:ext cx="11068757" cy="584775"/>
          </a:xfrm>
          <a:prstGeom prst="rect">
            <a:avLst/>
          </a:prstGeom>
          <a:noFill/>
        </p:spPr>
        <p:txBody>
          <a:bodyPr wrap="square" rtlCol="0">
            <a:spAutoFit/>
          </a:bodyPr>
          <a:lstStyle/>
          <a:p>
            <a:r>
              <a:rPr lang="vi-VN" sz="3200" b="1" dirty="0">
                <a:solidFill>
                  <a:srgbClr val="C00000"/>
                </a:solidFill>
                <a:latin typeface="+mj-lt"/>
              </a:rPr>
              <a:t>Vật  liệu dẫn nhiệt kém: giấy xốp, vải nỉ, tấm xốp hơi</a:t>
            </a:r>
            <a:endParaRPr lang="en-US" sz="3200" b="1" dirty="0">
              <a:solidFill>
                <a:srgbClr val="C00000"/>
              </a:solidFill>
              <a:latin typeface="+mj-lt"/>
            </a:endParaRPr>
          </a:p>
        </p:txBody>
      </p:sp>
      <p:sp>
        <p:nvSpPr>
          <p:cNvPr id="9" name="TextBox 8"/>
          <p:cNvSpPr txBox="1"/>
          <p:nvPr/>
        </p:nvSpPr>
        <p:spPr>
          <a:xfrm>
            <a:off x="417690" y="4050994"/>
            <a:ext cx="9211731" cy="1077218"/>
          </a:xfrm>
          <a:prstGeom prst="rect">
            <a:avLst/>
          </a:prstGeom>
          <a:noFill/>
        </p:spPr>
        <p:txBody>
          <a:bodyPr wrap="square" rtlCol="0">
            <a:spAutoFit/>
          </a:bodyPr>
          <a:lstStyle/>
          <a:p>
            <a:r>
              <a:rPr lang="vi-VN" sz="3200" b="1" dirty="0">
                <a:solidFill>
                  <a:srgbClr val="C00000"/>
                </a:solidFill>
                <a:latin typeface="+mj-lt"/>
              </a:rPr>
              <a:t>Vật liệu dẫn nhiệt tốt:  giấy nhôm</a:t>
            </a:r>
            <a:endParaRPr lang="en-US" sz="3200" b="1" dirty="0">
              <a:solidFill>
                <a:srgbClr val="C00000"/>
              </a:solidFill>
              <a:latin typeface="+mj-lt"/>
            </a:endParaRPr>
          </a:p>
          <a:p>
            <a:endParaRPr lang="en-US" sz="3200" b="1" dirty="0">
              <a:solidFill>
                <a:srgbClr val="C00000"/>
              </a:solidFill>
              <a:latin typeface="+mj-lt"/>
            </a:endParaRPr>
          </a:p>
        </p:txBody>
      </p:sp>
      <p:graphicFrame>
        <p:nvGraphicFramePr>
          <p:cNvPr id="13" name="Table 8"/>
          <p:cNvGraphicFramePr>
            <a:graphicFrameLocks noGrp="1"/>
          </p:cNvGraphicFramePr>
          <p:nvPr/>
        </p:nvGraphicFramePr>
        <p:xfrm>
          <a:off x="671687" y="1569316"/>
          <a:ext cx="10876846" cy="2091592"/>
        </p:xfrm>
        <a:graphic>
          <a:graphicData uri="http://schemas.openxmlformats.org/drawingml/2006/table">
            <a:tbl>
              <a:tblPr firstRow="1" bandRow="1">
                <a:tableStyleId>{8A107856-5554-42FB-B03E-39F5DBC370BA}</a:tableStyleId>
              </a:tblPr>
              <a:tblGrid>
                <a:gridCol w="1988225">
                  <a:extLst>
                    <a:ext uri="{9D8B030D-6E8A-4147-A177-3AD203B41FA5}">
                      <a16:colId xmlns:a16="http://schemas.microsoft.com/office/drawing/2014/main" val="20000"/>
                    </a:ext>
                  </a:extLst>
                </a:gridCol>
                <a:gridCol w="2487821">
                  <a:extLst>
                    <a:ext uri="{9D8B030D-6E8A-4147-A177-3AD203B41FA5}">
                      <a16:colId xmlns:a16="http://schemas.microsoft.com/office/drawing/2014/main" val="20001"/>
                    </a:ext>
                  </a:extLst>
                </a:gridCol>
                <a:gridCol w="1964267">
                  <a:extLst>
                    <a:ext uri="{9D8B030D-6E8A-4147-A177-3AD203B41FA5}">
                      <a16:colId xmlns:a16="http://schemas.microsoft.com/office/drawing/2014/main" val="20002"/>
                    </a:ext>
                  </a:extLst>
                </a:gridCol>
                <a:gridCol w="2054578">
                  <a:extLst>
                    <a:ext uri="{9D8B030D-6E8A-4147-A177-3AD203B41FA5}">
                      <a16:colId xmlns:a16="http://schemas.microsoft.com/office/drawing/2014/main" val="20003"/>
                    </a:ext>
                  </a:extLst>
                </a:gridCol>
                <a:gridCol w="2381955">
                  <a:extLst>
                    <a:ext uri="{9D8B030D-6E8A-4147-A177-3AD203B41FA5}">
                      <a16:colId xmlns:a16="http://schemas.microsoft.com/office/drawing/2014/main" val="20004"/>
                    </a:ext>
                  </a:extLst>
                </a:gridCol>
              </a:tblGrid>
              <a:tr h="504044">
                <a:tc>
                  <a:txBody>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Giấy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nhôm</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a:latin typeface="Times New Roman" panose="02020603050405020304" pitchFamily="18" charset="0"/>
                          <a:cs typeface="Times New Roman" panose="02020603050405020304" pitchFamily="18" charset="0"/>
                        </a:rPr>
                        <a:t>Vải nỉ</a:t>
                      </a: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sz="3200" b="1" dirty="0" err="1">
                          <a:latin typeface="Times New Roman" panose="02020603050405020304" pitchFamily="18" charset="0"/>
                          <a:cs typeface="Times New Roman" panose="02020603050405020304" pitchFamily="18" charset="0"/>
                        </a:rPr>
                        <a:t>Tấm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xốp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hơi</a:t>
                      </a:r>
                      <a:endParaRPr lang="en-US" sz="3200" b="1" dirty="0">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548835">
                <a:tc>
                  <a:txBody>
                    <a:bodyPr/>
                    <a:lstStyle/>
                    <a:p>
                      <a:pPr algn="ctr"/>
                      <a:r>
                        <a:rPr lang="en-US" sz="3200" b="1" dirty="0" err="1">
                          <a:effectLst/>
                          <a:latin typeface="Times New Roman" panose="02020603050405020304" pitchFamily="18" charset="0"/>
                          <a:cs typeface="Times New Roman" panose="02020603050405020304" pitchFamily="18" charset="0"/>
                        </a:rPr>
                        <a:t>Kết</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quả</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sát</a:t>
                      </a: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effectLst/>
                        <a:latin typeface="Times New Roman" panose="02020603050405020304" pitchFamily="18" charset="0"/>
                        <a:cs typeface="Times New Roman" panose="02020603050405020304" pitchFamily="18" charset="0"/>
                      </a:endParaRPr>
                    </a:p>
                  </a:txBody>
                  <a:tcPr marL="70437" marR="70437" marT="35218" marB="35218"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b="1" dirty="0">
                        <a:latin typeface="Times New Roman" panose="02020603050405020304" pitchFamily="18" charset="0"/>
                        <a:cs typeface="Times New Roman" panose="02020603050405020304" pitchFamily="18" charset="0"/>
                      </a:endParaRPr>
                    </a:p>
                  </a:txBody>
                  <a:tcPr marL="70437" marR="70437" marT="35218" marB="35218">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822223" y="2723601"/>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6" name="TextBox 5"/>
          <p:cNvSpPr txBox="1"/>
          <p:nvPr/>
        </p:nvSpPr>
        <p:spPr>
          <a:xfrm>
            <a:off x="5113867" y="2757846"/>
            <a:ext cx="1964266" cy="830997"/>
          </a:xfrm>
          <a:prstGeom prst="rect">
            <a:avLst/>
          </a:prstGeom>
          <a:noFill/>
        </p:spPr>
        <p:txBody>
          <a:bodyPr wrap="square" rtlCol="0">
            <a:spAutoFit/>
          </a:bodyPr>
          <a:lstStyle/>
          <a:p>
            <a:r>
              <a:rPr lang="vi-VN" sz="2400" b="1" dirty="0">
                <a:solidFill>
                  <a:srgbClr val="FF0000"/>
                </a:solidFill>
                <a:latin typeface="+mj-lt"/>
              </a:rPr>
              <a:t>Bơ tan chảy nhanh</a:t>
            </a:r>
            <a:endParaRPr lang="en-US" sz="2400" b="1" dirty="0">
              <a:solidFill>
                <a:srgbClr val="FF0000"/>
              </a:solidFill>
              <a:latin typeface="+mj-lt"/>
            </a:endParaRPr>
          </a:p>
        </p:txBody>
      </p:sp>
      <p:sp>
        <p:nvSpPr>
          <p:cNvPr id="14" name="TextBox 13"/>
          <p:cNvSpPr txBox="1"/>
          <p:nvPr/>
        </p:nvSpPr>
        <p:spPr>
          <a:xfrm>
            <a:off x="7191021" y="2741799"/>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15" name="TextBox 14"/>
          <p:cNvSpPr txBox="1"/>
          <p:nvPr/>
        </p:nvSpPr>
        <p:spPr>
          <a:xfrm>
            <a:off x="9369777" y="2757845"/>
            <a:ext cx="2009422" cy="830997"/>
          </a:xfrm>
          <a:prstGeom prst="rect">
            <a:avLst/>
          </a:prstGeom>
          <a:noFill/>
        </p:spPr>
        <p:txBody>
          <a:bodyPr wrap="square" rtlCol="0">
            <a:spAutoFit/>
          </a:bodyPr>
          <a:lstStyle/>
          <a:p>
            <a:r>
              <a:rPr lang="vi-VN" sz="2400" b="1" dirty="0">
                <a:solidFill>
                  <a:srgbClr val="FF0000"/>
                </a:solidFill>
                <a:latin typeface="+mj-lt"/>
              </a:rPr>
              <a:t>Bơ không tan chảy</a:t>
            </a:r>
            <a:endParaRPr lang="en-US" sz="2400" b="1" dirty="0">
              <a:solidFill>
                <a:srgbClr val="FF0000"/>
              </a:solidFill>
              <a:latin typeface="+mj-lt"/>
            </a:endParaRPr>
          </a:p>
        </p:txBody>
      </p:sp>
      <p:sp>
        <p:nvSpPr>
          <p:cNvPr id="8" name="TextBox 7"/>
          <p:cNvSpPr txBox="1"/>
          <p:nvPr/>
        </p:nvSpPr>
        <p:spPr>
          <a:xfrm>
            <a:off x="812800" y="609600"/>
            <a:ext cx="7292622" cy="584775"/>
          </a:xfrm>
          <a:prstGeom prst="rect">
            <a:avLst/>
          </a:prstGeom>
          <a:noFill/>
        </p:spPr>
        <p:txBody>
          <a:bodyPr wrap="square" rtlCol="0">
            <a:spAutoFit/>
          </a:bodyPr>
          <a:lstStyle/>
          <a:p>
            <a:r>
              <a:rPr lang="vi-VN" sz="3200" b="1" dirty="0">
                <a:latin typeface="+mj-lt"/>
              </a:rPr>
              <a:t>d. Ghi nhận kết quả</a:t>
            </a:r>
            <a:endParaRPr lang="en-US" sz="3200" b="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6" grpId="0"/>
      <p:bldP spid="14" grpId="0"/>
      <p:bldP spid="1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p:cNvSpPr/>
          <p:nvPr/>
        </p:nvSpPr>
        <p:spPr>
          <a:xfrm>
            <a:off x="503555" y="4635500"/>
            <a:ext cx="10271760" cy="1932305"/>
          </a:xfrm>
          <a:prstGeom prst="round2Diag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Times New Roman" panose="02020603050405020304" pitchFamily="18" charset="0"/>
                <a:cs typeface="Times New Roman" panose="02020603050405020304" pitchFamily="18" charset="0"/>
              </a:rPr>
              <a:t>Vì sao các dụng cụ như nồi, ch</a:t>
            </a:r>
            <a:r>
              <a:rPr lang="en-US" sz="3200" b="1" dirty="0">
                <a:solidFill>
                  <a:schemeClr val="tx1"/>
                </a:solidFill>
                <a:latin typeface="Times New Roman" panose="02020603050405020304" pitchFamily="18" charset="0"/>
                <a:cs typeface="Times New Roman" panose="02020603050405020304" pitchFamily="18" charset="0"/>
              </a:rPr>
              <a:t>ả</a:t>
            </a:r>
            <a:r>
              <a:rPr lang="vi-VN" sz="3200" b="1" dirty="0">
                <a:solidFill>
                  <a:schemeClr val="tx1"/>
                </a:solidFill>
                <a:latin typeface="Times New Roman" panose="02020603050405020304" pitchFamily="18" charset="0"/>
                <a:cs typeface="Times New Roman" panose="02020603050405020304" pitchFamily="18" charset="0"/>
              </a:rPr>
              <a:t>o,... thường được làm bằng nhôm, thép nhưng phần tay cầm thường được làm bằng gỗ, nhựa?</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3314" name="Picture 2" descr="CHẢO GANG TAY CẦM BẰNG GỖ LE CREUSET 26CM (MÀU CAM) | Lazada.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772" y="1726784"/>
            <a:ext cx="4485614" cy="22088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ộ nồi, xoong nồi, nồi giá rẻ, đa dạng kích thước mẫu mã"/>
          <p:cNvPicPr>
            <a:picLocks noChangeAspect="1" noChangeArrowheads="1"/>
          </p:cNvPicPr>
          <p:nvPr/>
        </p:nvPicPr>
        <p:blipFill rotWithShape="1">
          <a:blip r:embed="rId3">
            <a:extLst>
              <a:ext uri="{28A0092B-C50C-407E-A947-70E740481C1C}">
                <a14:useLocalDpi xmlns:a14="http://schemas.microsoft.com/office/drawing/2010/main" val="0"/>
              </a:ext>
            </a:extLst>
          </a:blip>
          <a:srcRect b="20795"/>
          <a:stretch>
            <a:fillRect/>
          </a:stretch>
        </p:blipFill>
        <p:spPr bwMode="auto">
          <a:xfrm>
            <a:off x="1236274" y="1819110"/>
            <a:ext cx="3849512" cy="2321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Box 2"/>
          <p:cNvSpPr txBox="1"/>
          <p:nvPr/>
        </p:nvSpPr>
        <p:spPr>
          <a:xfrm>
            <a:off x="1786255" y="583565"/>
            <a:ext cx="8792210" cy="1077218"/>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a:t>
            </a:r>
            <a:r>
              <a:rPr lang="en-US" altLang="vi-VN" sz="3200" b="1">
                <a:solidFill>
                  <a:srgbClr val="FF0000"/>
                </a:solidFill>
                <a:latin typeface="Times New Roman" panose="02020603050405020304" pitchFamily="18" charset="0"/>
                <a:cs typeface="Times New Roman" panose="02020603050405020304" pitchFamily="18" charset="0"/>
              </a:rPr>
              <a:t>ĐA NĂNG</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p:cNvSpPr/>
          <p:nvPr/>
        </p:nvSpPr>
        <p:spPr>
          <a:xfrm>
            <a:off x="575945" y="1595755"/>
            <a:ext cx="10663555" cy="1758315"/>
          </a:xfrm>
          <a:prstGeom prst="round2Diag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00FF"/>
                </a:solidFill>
                <a:latin typeface="+mj-lt"/>
              </a:rPr>
              <a:t>Em thường mặc trang phục làm bằng chất liệu gì vào những ngày mùa đông lạnh giá?</a:t>
            </a:r>
            <a:endParaRPr lang="en-US" sz="3200" b="1" dirty="0">
              <a:solidFill>
                <a:srgbClr val="0000FF"/>
              </a:solidFill>
              <a:latin typeface="+mj-lt"/>
            </a:endParaRPr>
          </a:p>
        </p:txBody>
      </p:sp>
      <p:pic>
        <p:nvPicPr>
          <p:cNvPr id="23556" name="Picture 4" descr="Page 31 | Winter Clothing Images - Free Download on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853" y="3354263"/>
            <a:ext cx="2548807" cy="326968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little boy wearign winter clothes 24090517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43" y="3558733"/>
            <a:ext cx="2548807" cy="31622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4"/>
          <a:stretch>
            <a:fillRect/>
          </a:stretch>
        </p:blipFill>
        <p:spPr>
          <a:xfrm>
            <a:off x="6760210" y="3429000"/>
            <a:ext cx="3714750" cy="3429000"/>
          </a:xfrm>
          <a:prstGeom prst="rect">
            <a:avLst/>
          </a:prstGeom>
        </p:spPr>
      </p:pic>
      <p:sp>
        <p:nvSpPr>
          <p:cNvPr id="5"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Box 2"/>
          <p:cNvSpPr txBox="1"/>
          <p:nvPr/>
        </p:nvSpPr>
        <p:spPr>
          <a:xfrm>
            <a:off x="1430020" y="583565"/>
            <a:ext cx="10102215" cy="1568450"/>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ĐA </a:t>
            </a:r>
            <a:r>
              <a:rPr lang="en-US" altLang="vi-VN" sz="3200" b="1">
                <a:solidFill>
                  <a:srgbClr val="FF0000"/>
                </a:solidFill>
                <a:latin typeface="Times New Roman" panose="02020603050405020304" pitchFamily="18" charset="0"/>
                <a:cs typeface="Times New Roman" panose="02020603050405020304" pitchFamily="18" charset="0"/>
              </a:rPr>
              <a:t>NĂNG </a:t>
            </a:r>
            <a:endParaRPr lang="en-US" altLang="vi-VN" sz="3200" b="1" dirty="0">
              <a:solidFill>
                <a:srgbClr val="FF0000"/>
              </a:solidFill>
              <a:latin typeface="Times New Roman" panose="02020603050405020304" pitchFamily="18" charset="0"/>
              <a:cs typeface="Times New Roman" panose="02020603050405020304" pitchFamily="18" charset="0"/>
            </a:endParaRPr>
          </a:p>
          <a:p>
            <a:pPr algn="ct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randombar(horizont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randombar(horizontal)">
                                      <p:cBhvr>
                                        <p:cTn id="12" dur="500"/>
                                        <p:tgtEl>
                                          <p:spTgt spid="235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p:cNvSpPr/>
          <p:nvPr/>
        </p:nvSpPr>
        <p:spPr>
          <a:xfrm>
            <a:off x="732790" y="2244348"/>
            <a:ext cx="11074400" cy="2134980"/>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Những vật bằng kim loại như:  nhôm, sắt, đồng,... </a:t>
            </a:r>
            <a:r>
              <a:rPr lang="vi-VN" sz="3200" b="1" dirty="0">
                <a:solidFill>
                  <a:srgbClr val="FF0000"/>
                </a:solidFill>
                <a:latin typeface="+mj-lt"/>
              </a:rPr>
              <a:t>dẫn nhiệt tốt. </a:t>
            </a:r>
            <a:r>
              <a:rPr lang="vi-VN" sz="3200" b="1" dirty="0">
                <a:solidFill>
                  <a:schemeClr val="tx1"/>
                </a:solidFill>
                <a:latin typeface="+mj-lt"/>
              </a:rPr>
              <a:t>Những vật bằng vải, gỗ, bông... </a:t>
            </a:r>
            <a:r>
              <a:rPr lang="vi-VN" sz="3200" b="1" dirty="0">
                <a:solidFill>
                  <a:srgbClr val="FF0000"/>
                </a:solidFill>
                <a:latin typeface="+mj-lt"/>
              </a:rPr>
              <a:t>dẫn nhiệt kém</a:t>
            </a:r>
            <a:r>
              <a:rPr lang="en-US" sz="3200" b="1" dirty="0">
                <a:solidFill>
                  <a:srgbClr val="FF0000"/>
                </a:solidFill>
                <a:latin typeface="+mj-lt"/>
              </a:rPr>
              <a:t>.</a:t>
            </a:r>
            <a:endParaRPr lang="vi-VN" sz="3200" b="1" dirty="0">
              <a:solidFill>
                <a:srgbClr val="FF0000"/>
              </a:solidFill>
              <a:latin typeface="+mj-lt"/>
            </a:endParaRPr>
          </a:p>
        </p:txBody>
      </p:sp>
      <p:sp>
        <p:nvSpPr>
          <p:cNvPr id="3"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Box 2"/>
          <p:cNvSpPr txBox="1"/>
          <p:nvPr/>
        </p:nvSpPr>
        <p:spPr>
          <a:xfrm>
            <a:off x="1786255" y="583565"/>
            <a:ext cx="8792210" cy="1077218"/>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a:t>
            </a:r>
            <a:r>
              <a:rPr lang="en-US" altLang="vi-VN" sz="3200" b="1">
                <a:solidFill>
                  <a:srgbClr val="FF0000"/>
                </a:solidFill>
                <a:latin typeface="Times New Roman" panose="02020603050405020304" pitchFamily="18" charset="0"/>
                <a:cs typeface="Times New Roman" panose="02020603050405020304" pitchFamily="18" charset="0"/>
              </a:rPr>
              <a:t>ĐA NĂNG</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24"/>
          <p:cNvPicPr>
            <a:picLocks noChangeAspect="1"/>
          </p:cNvPicPr>
          <p:nvPr/>
        </p:nvPicPr>
        <p:blipFill>
          <a:blip r:embed="rId2">
            <a:extLst>
              <a:ext uri="{28A0092B-C50C-407E-A947-70E740481C1C}">
                <a14:useLocalDpi xmlns:a14="http://schemas.microsoft.com/office/drawing/2010/main" val="0"/>
              </a:ext>
            </a:extLst>
          </a:blip>
          <a:srcRect l="24948" t="4346" r="4820" b="55235"/>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7"/>
          <p:cNvPicPr>
            <a:picLocks noChangeAspect="1"/>
          </p:cNvPicPr>
          <p:nvPr/>
        </p:nvPicPr>
        <p:blipFill>
          <a:blip r:embed="rId3" cstate="print">
            <a:extLst>
              <a:ext uri="{28A0092B-C50C-407E-A947-70E740481C1C}">
                <a14:useLocalDpi xmlns:a14="http://schemas.microsoft.com/office/drawing/2010/main" val="0"/>
              </a:ext>
            </a:extLst>
          </a:blip>
          <a:srcRect l="48209" r="481" b="-2654"/>
          <a:stretch>
            <a:fillRect/>
          </a:stretch>
        </p:blipFill>
        <p:spPr bwMode="auto">
          <a:xfrm>
            <a:off x="8967788" y="0"/>
            <a:ext cx="322421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22"/>
          <p:cNvPicPr>
            <a:picLocks noChangeAspect="1"/>
          </p:cNvPicPr>
          <p:nvPr/>
        </p:nvPicPr>
        <p:blipFill>
          <a:blip r:embed="rId4" cstate="print">
            <a:extLst>
              <a:ext uri="{28A0092B-C50C-407E-A947-70E740481C1C}">
                <a14:useLocalDpi xmlns:a14="http://schemas.microsoft.com/office/drawing/2010/main" val="0"/>
              </a:ext>
            </a:extLst>
          </a:blip>
          <a:srcRect l="481" r="48209" b="-2654"/>
          <a:stretch>
            <a:fillRect/>
          </a:stretch>
        </p:blipFill>
        <p:spPr bwMode="auto">
          <a:xfrm>
            <a:off x="0" y="0"/>
            <a:ext cx="32242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itle 1"/>
          <p:cNvSpPr txBox="1"/>
          <p:nvPr/>
        </p:nvSpPr>
        <p:spPr bwMode="auto">
          <a:xfrm>
            <a:off x="10193338" y="-250825"/>
            <a:ext cx="21859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lnSpc>
                <a:spcPct val="90000"/>
              </a:lnSpc>
            </a:pPr>
            <a:r>
              <a:rPr lang="en-US" altLang="en-US" sz="9600" b="0">
                <a:solidFill>
                  <a:srgbClr val="BFE4FF"/>
                </a:solidFill>
                <a:latin typeface="SVN-Internation"/>
              </a:rPr>
              <a:t>Măng Non</a:t>
            </a:r>
          </a:p>
        </p:txBody>
      </p:sp>
      <p:sp>
        <p:nvSpPr>
          <p:cNvPr id="3"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năm</a:t>
            </a:r>
            <a:r>
              <a:rPr lang="vi-VN" sz="3200" b="1">
                <a:solidFill>
                  <a:srgbClr val="0000FF"/>
                </a:solidFill>
                <a:latin typeface="Times New Roman" panose="02020603050405020304" pitchFamily="18" charset="0"/>
                <a:cs typeface="Times New Roman" panose="02020603050405020304" pitchFamily="18" charset="0"/>
              </a:rPr>
              <a:t> ngày </a:t>
            </a:r>
            <a:r>
              <a:rPr lang="en-US" sz="3200" b="1">
                <a:solidFill>
                  <a:srgbClr val="0000FF"/>
                </a:solidFill>
                <a:latin typeface="Times New Roman" panose="02020603050405020304" pitchFamily="18" charset="0"/>
                <a:cs typeface="Times New Roman" panose="02020603050405020304" pitchFamily="18" charset="0"/>
              </a:rPr>
              <a:t>5</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TextBox 2"/>
          <p:cNvSpPr txBox="1"/>
          <p:nvPr/>
        </p:nvSpPr>
        <p:spPr>
          <a:xfrm>
            <a:off x="1786255" y="583565"/>
            <a:ext cx="8792210" cy="1077218"/>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a:t>
            </a:r>
            <a:r>
              <a:rPr lang="en-US" altLang="vi-VN" sz="3200" b="1">
                <a:solidFill>
                  <a:srgbClr val="FF0000"/>
                </a:solidFill>
                <a:latin typeface="Times New Roman" panose="02020603050405020304" pitchFamily="18" charset="0"/>
                <a:cs typeface="Times New Roman" panose="02020603050405020304" pitchFamily="18" charset="0"/>
              </a:rPr>
              <a:t>ĐA NĂNG</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21269" y="1911608"/>
            <a:ext cx="4145800" cy="1855085"/>
          </a:xfrm>
          <a:prstGeom prst="rect">
            <a:avLst/>
          </a:prstGeom>
        </p:spPr>
      </p:pic>
      <p:sp>
        <p:nvSpPr>
          <p:cNvPr id="5" name="TextBox 4">
            <a:extLst>
              <a:ext uri="{FF2B5EF4-FFF2-40B4-BE49-F238E27FC236}">
                <a16:creationId xmlns:a16="http://schemas.microsoft.com/office/drawing/2014/main" id="{006F8604-2205-D253-B69D-31468961FD70}"/>
              </a:ext>
            </a:extLst>
          </p:cNvPr>
          <p:cNvSpPr txBox="1"/>
          <p:nvPr/>
        </p:nvSpPr>
        <p:spPr>
          <a:xfrm>
            <a:off x="2513836" y="4002401"/>
            <a:ext cx="7814388" cy="1323439"/>
          </a:xfrm>
          <a:prstGeom prst="rect">
            <a:avLst/>
          </a:prstGeom>
          <a:noFill/>
        </p:spPr>
        <p:txBody>
          <a:bodyPr wrap="square" rtlCol="0">
            <a:spAutoFit/>
          </a:bodyPr>
          <a:lstStyle/>
          <a:p>
            <a:r>
              <a:rPr lang="en-US" sz="8000" b="1" spc="300">
                <a:ln w="25400" cmpd="sng">
                  <a:solidFill>
                    <a:srgbClr val="FEE1C8"/>
                  </a:solidFill>
                  <a:prstDash val="solid"/>
                </a:ln>
                <a:solidFill>
                  <a:srgbClr val="F5801C"/>
                </a:solidFill>
                <a:effectLst>
                  <a:glow rad="127000">
                    <a:srgbClr val="FDD3C0"/>
                  </a:glow>
                  <a:outerShdw blurRad="50800" dist="50800" dir="5400000" algn="ctr" rotWithShape="0">
                    <a:schemeClr val="tx1"/>
                  </a:outerShdw>
                  <a:reflection endPos="0" dist="50800" dir="5400000" sy="-100000" algn="bl" rotWithShape="0"/>
                </a:effectLst>
                <a:latin typeface="#9Slide07 IcielPony" panose="02000000000000000000" pitchFamily="2" charset="0"/>
              </a:rPr>
              <a:t>SÁNG CHẾ </a:t>
            </a:r>
            <a:r>
              <a:rPr lang="en-US" sz="8000" b="1" spc="300">
                <a:ln w="25400" cmpd="sng">
                  <a:solidFill>
                    <a:srgbClr val="FEE1C8"/>
                  </a:solidFill>
                  <a:prstDash val="solid"/>
                </a:ln>
                <a:solidFill>
                  <a:srgbClr val="F5801C"/>
                </a:solidFill>
                <a:effectLst>
                  <a:glow rad="127000">
                    <a:srgbClr val="FEE1C8"/>
                  </a:glow>
                  <a:outerShdw blurRad="50800" dist="50800" dir="5400000" algn="ctr" rotWithShape="0">
                    <a:schemeClr val="tx1"/>
                  </a:outerShdw>
                  <a:reflection endPos="0" dist="50800" dir="5400000" sy="-100000" algn="bl" rotWithShape="0"/>
                </a:effectLst>
                <a:latin typeface="#9Slide07 IcielPony" panose="02000000000000000000" pitchFamily="2" charset="0"/>
              </a:rPr>
              <a:t>STEM</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Folded Corner 11"/>
          <p:cNvSpPr/>
          <p:nvPr/>
        </p:nvSpPr>
        <p:spPr>
          <a:xfrm>
            <a:off x="941397" y="1237384"/>
            <a:ext cx="10307936" cy="4896196"/>
          </a:xfrm>
          <a:prstGeom prst="foldedCorner">
            <a:avLst>
              <a:gd name="adj" fmla="val 15988"/>
            </a:avLst>
          </a:prstGeom>
          <a:solidFill>
            <a:srgbClr val="FDF1E1"/>
          </a:solidFill>
          <a:ln w="38100">
            <a:solidFill>
              <a:srgbClr val="F5801C"/>
            </a:solidFill>
          </a:ln>
          <a:effectLst>
            <a:outerShdw blurRad="63500" sx="102000" sy="102000" algn="ctr"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8075" y="286385"/>
            <a:ext cx="4479925" cy="491490"/>
          </a:xfrm>
          <a:prstGeom prst="rect">
            <a:avLst/>
          </a:prstGeom>
          <a:noFill/>
        </p:spPr>
        <p:txBody>
          <a:bodyPr wrap="square" rtlCol="0">
            <a:spAutoFit/>
          </a:bodyPr>
          <a:lstStyle/>
          <a:p>
            <a:r>
              <a:rPr lang="en-US" sz="2600" b="1" dirty="0" err="1">
                <a:solidFill>
                  <a:srgbClr val="00B0F0"/>
                </a:solidFill>
                <a:latin typeface="Times New Roman" panose="02020603050405020304" pitchFamily="18" charset="0"/>
                <a:cs typeface="Times New Roman" panose="02020603050405020304" pitchFamily="18" charset="0"/>
              </a:rPr>
              <a:t>1. Vật</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liệu</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và</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dụng</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cụ</a:t>
            </a:r>
          </a:p>
        </p:txBody>
      </p:sp>
      <p:pic>
        <p:nvPicPr>
          <p:cNvPr id="6" name="Picture 5"/>
          <p:cNvPicPr>
            <a:picLocks noChangeAspect="1"/>
          </p:cNvPicPr>
          <p:nvPr/>
        </p:nvPicPr>
        <p:blipFill>
          <a:blip r:embed="rId2"/>
          <a:stretch>
            <a:fillRect/>
          </a:stretch>
        </p:blipFill>
        <p:spPr>
          <a:xfrm>
            <a:off x="3743575" y="1556957"/>
            <a:ext cx="4945344" cy="2142746"/>
          </a:xfrm>
          <a:prstGeom prst="rect">
            <a:avLst/>
          </a:prstGeom>
        </p:spPr>
      </p:pic>
      <p:pic>
        <p:nvPicPr>
          <p:cNvPr id="8" name="Picture 7"/>
          <p:cNvPicPr>
            <a:picLocks noChangeAspect="1"/>
          </p:cNvPicPr>
          <p:nvPr/>
        </p:nvPicPr>
        <p:blipFill>
          <a:blip r:embed="rId3"/>
          <a:stretch>
            <a:fillRect/>
          </a:stretch>
        </p:blipFill>
        <p:spPr>
          <a:xfrm>
            <a:off x="3743575" y="3626803"/>
            <a:ext cx="4766985" cy="1967327"/>
          </a:xfrm>
          <a:prstGeom prst="rect">
            <a:avLst/>
          </a:prstGeom>
        </p:spPr>
      </p:pic>
      <p:sp>
        <p:nvSpPr>
          <p:cNvPr id="9" name="TextBox 8"/>
          <p:cNvSpPr txBox="1"/>
          <p:nvPr/>
        </p:nvSpPr>
        <p:spPr>
          <a:xfrm>
            <a:off x="1699060" y="5764726"/>
            <a:ext cx="9381058" cy="368300"/>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cần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a:latin typeface="Times New Roman" panose="02020603050405020304" pitchFamily="18" charset="0"/>
                <a:cs typeface="Times New Roman" panose="02020603050405020304" pitchFamily="18" charset="0"/>
              </a:rPr>
              <a:t>thêm: </a:t>
            </a:r>
            <a:r>
              <a:rPr lang="en-US" i="1" dirty="0" err="1">
                <a:latin typeface="Times New Roman" panose="02020603050405020304" pitchFamily="18" charset="0"/>
                <a:cs typeface="Times New Roman" panose="02020603050405020304" pitchFamily="18" charset="0"/>
              </a:rPr>
              <a:t>băng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trong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mặt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bút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kéo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thước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thẳng.</a:t>
            </a:r>
            <a:endParaRPr lang="en-US"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24"/>
          <p:cNvPicPr>
            <a:picLocks noChangeAspect="1"/>
          </p:cNvPicPr>
          <p:nvPr/>
        </p:nvPicPr>
        <p:blipFill>
          <a:blip r:embed="rId2">
            <a:extLst>
              <a:ext uri="{28A0092B-C50C-407E-A947-70E740481C1C}">
                <a14:useLocalDpi xmlns:a14="http://schemas.microsoft.com/office/drawing/2010/main" val="0"/>
              </a:ext>
            </a:extLst>
          </a:blip>
          <a:srcRect l="24948" t="4346" r="4820" b="55235"/>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7"/>
          <p:cNvPicPr>
            <a:picLocks noChangeAspect="1"/>
          </p:cNvPicPr>
          <p:nvPr/>
        </p:nvPicPr>
        <p:blipFill>
          <a:blip r:embed="rId3" cstate="print">
            <a:extLst>
              <a:ext uri="{28A0092B-C50C-407E-A947-70E740481C1C}">
                <a14:useLocalDpi xmlns:a14="http://schemas.microsoft.com/office/drawing/2010/main" val="0"/>
              </a:ext>
            </a:extLst>
          </a:blip>
          <a:srcRect l="48209" r="481" b="-2654"/>
          <a:stretch>
            <a:fillRect/>
          </a:stretch>
        </p:blipFill>
        <p:spPr bwMode="auto">
          <a:xfrm>
            <a:off x="8967788" y="0"/>
            <a:ext cx="322421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22"/>
          <p:cNvPicPr>
            <a:picLocks noChangeAspect="1"/>
          </p:cNvPicPr>
          <p:nvPr/>
        </p:nvPicPr>
        <p:blipFill>
          <a:blip r:embed="rId4" cstate="print">
            <a:extLst>
              <a:ext uri="{28A0092B-C50C-407E-A947-70E740481C1C}">
                <a14:useLocalDpi xmlns:a14="http://schemas.microsoft.com/office/drawing/2010/main" val="0"/>
              </a:ext>
            </a:extLst>
          </a:blip>
          <a:srcRect l="481" r="48209" b="-2654"/>
          <a:stretch>
            <a:fillRect/>
          </a:stretch>
        </p:blipFill>
        <p:spPr bwMode="auto">
          <a:xfrm>
            <a:off x="0" y="0"/>
            <a:ext cx="32242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26"/>
          <p:cNvPicPr>
            <a:picLocks noChangeAspect="1"/>
          </p:cNvPicPr>
          <p:nvPr/>
        </p:nvPicPr>
        <p:blipFill>
          <a:blip r:embed="rId5">
            <a:extLst>
              <a:ext uri="{28A0092B-C50C-407E-A947-70E740481C1C}">
                <a14:useLocalDpi xmlns:a14="http://schemas.microsoft.com/office/drawing/2010/main" val="0"/>
              </a:ext>
            </a:extLst>
          </a:blip>
          <a:srcRect t="50047"/>
          <a:stretch>
            <a:fillRect/>
          </a:stretch>
        </p:blipFill>
        <p:spPr bwMode="auto">
          <a:xfrm>
            <a:off x="0" y="4413250"/>
            <a:ext cx="121920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图片 20"/>
          <p:cNvPicPr>
            <a:picLocks noChangeAspect="1"/>
          </p:cNvPicPr>
          <p:nvPr/>
        </p:nvPicPr>
        <p:blipFill>
          <a:blip r:embed="rId6">
            <a:extLst>
              <a:ext uri="{28A0092B-C50C-407E-A947-70E740481C1C}">
                <a14:useLocalDpi xmlns:a14="http://schemas.microsoft.com/office/drawing/2010/main" val="0"/>
              </a:ext>
            </a:extLst>
          </a:blip>
          <a:srcRect l="52106" t="35081" r="11227" b="7419"/>
          <a:stretch>
            <a:fillRect/>
          </a:stretch>
        </p:blipFill>
        <p:spPr bwMode="auto">
          <a:xfrm>
            <a:off x="9226550" y="2743200"/>
            <a:ext cx="2382838"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图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09345" y="1849120"/>
            <a:ext cx="844740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itle 1"/>
          <p:cNvSpPr txBox="1"/>
          <p:nvPr/>
        </p:nvSpPr>
        <p:spPr bwMode="auto">
          <a:xfrm>
            <a:off x="10193338" y="-250825"/>
            <a:ext cx="21859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lnSpc>
                <a:spcPct val="90000"/>
              </a:lnSpc>
            </a:pPr>
            <a:r>
              <a:rPr lang="en-US" altLang="en-US" sz="9600" b="0">
                <a:solidFill>
                  <a:srgbClr val="BFE4FF"/>
                </a:solidFill>
                <a:latin typeface="SVN-Internation"/>
              </a:rPr>
              <a:t>Măng Non</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40865" y="2431415"/>
            <a:ext cx="64563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
          <p:cNvSpPr txBox="1"/>
          <p:nvPr/>
        </p:nvSpPr>
        <p:spPr>
          <a:xfrm>
            <a:off x="2528513" y="58332"/>
            <a:ext cx="7134975"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TextBox 2"/>
          <p:cNvSpPr txBox="1"/>
          <p:nvPr/>
        </p:nvSpPr>
        <p:spPr>
          <a:xfrm>
            <a:off x="1786255" y="583565"/>
            <a:ext cx="8792210" cy="1077218"/>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ĐA </a:t>
            </a:r>
            <a:r>
              <a:rPr lang="en-US" altLang="vi-VN" sz="3200" b="1">
                <a:solidFill>
                  <a:srgbClr val="FF0000"/>
                </a:solidFill>
                <a:latin typeface="Times New Roman" panose="02020603050405020304" pitchFamily="18" charset="0"/>
                <a:cs typeface="Times New Roman" panose="02020603050405020304" pitchFamily="18" charset="0"/>
              </a:rPr>
              <a:t>NĂNG </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1"/>
            </p:custDataLst>
          </p:nvPr>
        </p:nvGraphicFramePr>
        <p:xfrm>
          <a:off x="1644650" y="438785"/>
          <a:ext cx="8469630" cy="5989320"/>
        </p:xfrm>
        <a:graphic>
          <a:graphicData uri="http://schemas.openxmlformats.org/drawingml/2006/table">
            <a:tbl>
              <a:tblPr/>
              <a:tblGrid>
                <a:gridCol w="8469630">
                  <a:extLst>
                    <a:ext uri="{9D8B030D-6E8A-4147-A177-3AD203B41FA5}">
                      <a16:colId xmlns:a16="http://schemas.microsoft.com/office/drawing/2014/main" val="20000"/>
                    </a:ext>
                  </a:extLst>
                </a:gridCol>
              </a:tblGrid>
              <a:tr h="5989320">
                <a:tc>
                  <a:txBody>
                    <a:bodyPr/>
                    <a:lstStyle/>
                    <a:p>
                      <a:pPr>
                        <a:lnSpc>
                          <a:spcPct val="130000"/>
                        </a:lnSpc>
                        <a:spcBef>
                          <a:spcPct val="0"/>
                        </a:spcBef>
                        <a:spcAft>
                          <a:spcPct val="0"/>
                        </a:spcAft>
                      </a:pPr>
                      <a:r>
                        <a:rPr sz="1300" b="1">
                          <a:latin typeface="Times New Roman" panose="02020603050405020304"/>
                          <a:ea typeface="Calibri" panose="020F0502020204030204"/>
                        </a:rPr>
                        <a:t>Phiếu học tập 2</a:t>
                      </a:r>
                    </a:p>
                    <a:p>
                      <a:pPr algn="ctr">
                        <a:lnSpc>
                          <a:spcPct val="130000"/>
                        </a:lnSpc>
                        <a:spcBef>
                          <a:spcPct val="0"/>
                        </a:spcBef>
                        <a:spcAft>
                          <a:spcPct val="0"/>
                        </a:spcAft>
                      </a:pPr>
                      <a:r>
                        <a:rPr sz="1300" b="1">
                          <a:latin typeface="Times New Roman" panose="02020603050405020304"/>
                          <a:ea typeface="Calibri" panose="020F0502020204030204"/>
                        </a:rPr>
                        <a:t>LÊN Ý TƯỞNG VÀ ĐỀ XUẤT GIẢI PHÁP</a:t>
                      </a:r>
                    </a:p>
                    <a:p>
                      <a:pPr algn="ctr">
                        <a:lnSpc>
                          <a:spcPct val="130000"/>
                        </a:lnSpc>
                        <a:spcBef>
                          <a:spcPct val="0"/>
                        </a:spcBef>
                        <a:spcAft>
                          <a:spcPct val="0"/>
                        </a:spcAft>
                      </a:pPr>
                      <a:r>
                        <a:rPr sz="1300">
                          <a:latin typeface="Times New Roman" panose="02020603050405020304"/>
                          <a:ea typeface="Calibri" panose="020F0502020204030204"/>
                        </a:rPr>
                        <a:t>Tên nhóm:………………………….</a:t>
                      </a:r>
                    </a:p>
                    <a:p>
                      <a:pPr>
                        <a:lnSpc>
                          <a:spcPct val="130000"/>
                        </a:lnSpc>
                        <a:spcBef>
                          <a:spcPct val="0"/>
                        </a:spcBef>
                        <a:spcAft>
                          <a:spcPct val="0"/>
                        </a:spcAft>
                      </a:pPr>
                      <a:endParaRPr sz="1300" b="1">
                        <a:latin typeface="Times New Roman" panose="02020603050405020304"/>
                        <a:ea typeface="Calibri" panose="020F0502020204030204"/>
                      </a:endParaRPr>
                    </a:p>
                    <a:p>
                      <a:pPr>
                        <a:lnSpc>
                          <a:spcPct val="130000"/>
                        </a:lnSpc>
                        <a:spcBef>
                          <a:spcPct val="0"/>
                        </a:spcBef>
                        <a:spcAft>
                          <a:spcPct val="0"/>
                        </a:spcAft>
                      </a:pPr>
                      <a:endParaRPr sz="1300" b="1">
                        <a:latin typeface="Times New Roman" panose="02020603050405020304"/>
                        <a:ea typeface="Calibri" panose="020F0502020204030204"/>
                      </a:endParaRPr>
                    </a:p>
                    <a:p>
                      <a:pPr>
                        <a:lnSpc>
                          <a:spcPct val="130000"/>
                        </a:lnSpc>
                        <a:spcBef>
                          <a:spcPct val="0"/>
                        </a:spcBef>
                        <a:spcAft>
                          <a:spcPct val="0"/>
                        </a:spcAft>
                      </a:pPr>
                      <a:endParaRPr sz="1300" b="1">
                        <a:latin typeface="Times New Roman" panose="02020603050405020304"/>
                        <a:ea typeface="Calibri" panose="020F0502020204030204"/>
                      </a:endParaRPr>
                    </a:p>
                    <a:p>
                      <a:pPr>
                        <a:lnSpc>
                          <a:spcPct val="130000"/>
                        </a:lnSpc>
                        <a:spcBef>
                          <a:spcPct val="0"/>
                        </a:spcBef>
                        <a:spcAft>
                          <a:spcPct val="0"/>
                        </a:spcAft>
                      </a:pPr>
                      <a:endParaRPr sz="1300" b="1">
                        <a:latin typeface="Times New Roman" panose="02020603050405020304"/>
                        <a:ea typeface="Calibri" panose="020F0502020204030204"/>
                      </a:endParaRPr>
                    </a:p>
                    <a:p>
                      <a:pPr>
                        <a:lnSpc>
                          <a:spcPct val="130000"/>
                        </a:lnSpc>
                        <a:spcBef>
                          <a:spcPct val="0"/>
                        </a:spcBef>
                        <a:spcAft>
                          <a:spcPct val="0"/>
                        </a:spcAft>
                      </a:pPr>
                      <a:endParaRPr sz="1300" b="1">
                        <a:latin typeface="Times New Roman" panose="02020603050405020304"/>
                        <a:ea typeface="Calibri" panose="020F0502020204030204"/>
                      </a:endParaRPr>
                    </a:p>
                    <a:p>
                      <a:pPr>
                        <a:lnSpc>
                          <a:spcPct val="130000"/>
                        </a:lnSpc>
                        <a:spcBef>
                          <a:spcPct val="0"/>
                        </a:spcBef>
                        <a:spcAft>
                          <a:spcPct val="0"/>
                        </a:spcAft>
                      </a:pPr>
                      <a:endParaRPr sz="1300" b="1">
                        <a:latin typeface="Times New Roman" panose="02020603050405020304"/>
                        <a:ea typeface="Calibri" panose="020F0502020204030204"/>
                      </a:endParaRPr>
                    </a:p>
                    <a:p>
                      <a:pPr>
                        <a:lnSpc>
                          <a:spcPct val="130000"/>
                        </a:lnSpc>
                        <a:spcBef>
                          <a:spcPct val="0"/>
                        </a:spcBef>
                        <a:spcAft>
                          <a:spcPct val="0"/>
                        </a:spcAft>
                      </a:pPr>
                      <a:r>
                        <a:rPr sz="1300" b="1">
                          <a:latin typeface="Times New Roman" panose="02020603050405020304"/>
                          <a:ea typeface="Calibri" panose="020F0502020204030204"/>
                        </a:rPr>
                        <a:t>Nhóm cùng nhau thảo luận theo một số câu hỏi gợi ý sau đây để thể hiện ý tưởng về nhạc cụ tự chế. </a:t>
                      </a:r>
                    </a:p>
                    <a:p>
                      <a:pPr marL="457200" indent="-228600">
                        <a:lnSpc>
                          <a:spcPct val="130000"/>
                        </a:lnSpc>
                        <a:spcBef>
                          <a:spcPct val="0"/>
                        </a:spcBef>
                        <a:spcAft>
                          <a:spcPct val="0"/>
                        </a:spcAft>
                      </a:pPr>
                      <a:r>
                        <a:rPr sz="1300">
                          <a:latin typeface="Times New Roman" panose="02020603050405020304"/>
                          <a:ea typeface="Calibri" panose="020F0502020204030204"/>
                        </a:rPr>
                        <a:t>1. Túi dùng để giữ nhiệt cho đồ vật nào?	</a:t>
                      </a:r>
                    </a:p>
                    <a:p>
                      <a:pPr marL="457200" indent="-228600">
                        <a:lnSpc>
                          <a:spcPct val="130000"/>
                        </a:lnSpc>
                        <a:spcBef>
                          <a:spcPct val="0"/>
                        </a:spcBef>
                        <a:spcAft>
                          <a:spcPct val="0"/>
                        </a:spcAft>
                      </a:pPr>
                      <a:r>
                        <a:rPr sz="1300">
                          <a:latin typeface="Times New Roman" panose="02020603050405020304"/>
                          <a:ea typeface="Calibri" panose="020F0502020204030204"/>
                        </a:rPr>
                        <a:t>2. Túi giữ nhiệt có hình gì và kích thước bao nhiêu cho phù hợp?	</a:t>
                      </a:r>
                    </a:p>
                    <a:p>
                      <a:pPr marL="457200" indent="-228600">
                        <a:lnSpc>
                          <a:spcPct val="130000"/>
                        </a:lnSpc>
                        <a:spcBef>
                          <a:spcPct val="0"/>
                        </a:spcBef>
                        <a:spcAft>
                          <a:spcPct val="0"/>
                        </a:spcAft>
                      </a:pPr>
                      <a:r>
                        <a:rPr sz="1300">
                          <a:latin typeface="Times New Roman" panose="02020603050405020304"/>
                          <a:ea typeface="Calibri" panose="020F0502020204030204"/>
                        </a:rPr>
                        <a:t>3. Túi được chế tạo bằng vật liệu gì để giữ nhiệt?	</a:t>
                      </a:r>
                    </a:p>
                    <a:p>
                      <a:pPr marL="457200" indent="-228600">
                        <a:lnSpc>
                          <a:spcPct val="130000"/>
                        </a:lnSpc>
                        <a:spcBef>
                          <a:spcPct val="0"/>
                        </a:spcBef>
                        <a:spcAft>
                          <a:spcPct val="0"/>
                        </a:spcAft>
                      </a:pPr>
                      <a:r>
                        <a:rPr sz="1300">
                          <a:latin typeface="Times New Roman" panose="02020603050405020304"/>
                          <a:ea typeface="Calibri" panose="020F0502020204030204"/>
                        </a:rPr>
                        <a:t>4. Dây xách và phần thân túi được nối với nhau như thế nào cho chắc chắn?	</a:t>
                      </a:r>
                    </a:p>
                    <a:p>
                      <a:pPr marL="457200" indent="-228600">
                        <a:lnSpc>
                          <a:spcPct val="130000"/>
                        </a:lnSpc>
                        <a:spcBef>
                          <a:spcPct val="0"/>
                        </a:spcBef>
                        <a:spcAft>
                          <a:spcPct val="0"/>
                        </a:spcAft>
                      </a:pPr>
                      <a:r>
                        <a:rPr sz="1300">
                          <a:latin typeface="Times New Roman" panose="02020603050405020304"/>
                          <a:ea typeface="Calibri" panose="020F0502020204030204"/>
                        </a:rPr>
                        <a:t>5. Phần đáy túi thiết kế như thế nào để túi không bị đổ khi đặt trên bề mặt nằm ngang?	</a:t>
                      </a:r>
                    </a:p>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Dựa vào các ý đã thống nhất, liệt kê tên các bộ phận của túi giữ nhiệt và vật liệu, dụng cụ dự kiến cho từng bộ phận vào bảng sau.</a:t>
                      </a:r>
                    </a:p>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p>
                      <a:pPr algn="just">
                        <a:lnSpc>
                          <a:spcPct val="130000"/>
                        </a:lnSpc>
                        <a:spcBef>
                          <a:spcPct val="0"/>
                        </a:spcBef>
                        <a:spcAft>
                          <a:spcPct val="0"/>
                        </a:spcAft>
                      </a:pPr>
                      <a:r>
                        <a:rPr sz="1300" b="1">
                          <a:latin typeface="Times New Roman" panose="02020603050405020304"/>
                          <a:ea typeface="Calibri" panose="020F0502020204030204"/>
                        </a:rPr>
                        <a:t>Bản vẽ thiết kế túi giữ nhiệt</a:t>
                      </a:r>
                    </a:p>
                    <a:p>
                      <a:pPr algn="just">
                        <a:lnSpc>
                          <a:spcPct val="130000"/>
                        </a:lnSpc>
                        <a:spcBef>
                          <a:spcPct val="0"/>
                        </a:spcBef>
                        <a:spcAft>
                          <a:spcPct val="0"/>
                        </a:spcAft>
                      </a:pPr>
                      <a:r>
                        <a:rPr sz="1300" i="1">
                          <a:latin typeface="Times New Roman" panose="02020603050405020304"/>
                          <a:ea typeface="Calibri" panose="020F0502020204030204"/>
                        </a:rPr>
                        <a:t>(thể hiện được hình dạng thân túi và quai xách, độ dài các phần, vật liệu được sử dụng để giữ nhiệt)</a:t>
                      </a:r>
                    </a:p>
                    <a:p>
                      <a:pPr algn="ctr">
                        <a:lnSpc>
                          <a:spcPct val="130000"/>
                        </a:lnSpc>
                        <a:spcBef>
                          <a:spcPct val="0"/>
                        </a:spcBef>
                        <a:spcAft>
                          <a:spcPct val="0"/>
                        </a:spcAft>
                      </a:pPr>
                      <a:endParaRPr sz="1300" b="1" i="1">
                        <a:solidFill>
                          <a:srgbClr val="000000"/>
                        </a:solidFill>
                        <a:latin typeface="Times New Roman" panose="02020603050405020304"/>
                        <a:ea typeface="Calibri" panose="020F0502020204030204"/>
                      </a:endParaRP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4" name="Table 3"/>
          <p:cNvGraphicFramePr/>
          <p:nvPr/>
        </p:nvGraphicFramePr>
        <p:xfrm>
          <a:off x="2502535" y="1500505"/>
          <a:ext cx="6002020" cy="1159195"/>
        </p:xfrm>
        <a:graphic>
          <a:graphicData uri="http://schemas.openxmlformats.org/drawingml/2006/table">
            <a:tbl>
              <a:tblPr/>
              <a:tblGrid>
                <a:gridCol w="556895">
                  <a:extLst>
                    <a:ext uri="{9D8B030D-6E8A-4147-A177-3AD203B41FA5}">
                      <a16:colId xmlns:a16="http://schemas.microsoft.com/office/drawing/2014/main" val="20000"/>
                    </a:ext>
                  </a:extLst>
                </a:gridCol>
                <a:gridCol w="1843405">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00785">
                  <a:extLst>
                    <a:ext uri="{9D8B030D-6E8A-4147-A177-3AD203B41FA5}">
                      <a16:colId xmlns:a16="http://schemas.microsoft.com/office/drawing/2014/main" val="20003"/>
                    </a:ext>
                  </a:extLst>
                </a:gridCol>
                <a:gridCol w="1200785">
                  <a:extLst>
                    <a:ext uri="{9D8B030D-6E8A-4147-A177-3AD203B41FA5}">
                      <a16:colId xmlns:a16="http://schemas.microsoft.com/office/drawing/2014/main" val="20004"/>
                    </a:ext>
                  </a:extLst>
                </a:gridCol>
              </a:tblGrid>
              <a:tr h="0">
                <a:tc>
                  <a:txBody>
                    <a:bodyPr/>
                    <a:lstStyle/>
                    <a:p>
                      <a:pPr algn="ctr">
                        <a:lnSpc>
                          <a:spcPct val="130000"/>
                        </a:lnSpc>
                        <a:spcBef>
                          <a:spcPct val="0"/>
                        </a:spcBef>
                        <a:spcAft>
                          <a:spcPct val="0"/>
                        </a:spcAft>
                      </a:pPr>
                      <a:r>
                        <a:rPr sz="1300">
                          <a:solidFill>
                            <a:srgbClr val="000000"/>
                          </a:solidFill>
                          <a:latin typeface="Times New Roman" panose="02020603050405020304"/>
                          <a:ea typeface="Calibri" panose="020F0502020204030204"/>
                        </a:rPr>
                        <a:t>TT</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a:lnSpc>
                          <a:spcPct val="130000"/>
                        </a:lnSpc>
                        <a:spcBef>
                          <a:spcPct val="0"/>
                        </a:spcBef>
                        <a:spcAft>
                          <a:spcPct val="0"/>
                        </a:spcAft>
                      </a:pPr>
                      <a:r>
                        <a:rPr sz="1300">
                          <a:solidFill>
                            <a:srgbClr val="000000"/>
                          </a:solidFill>
                          <a:latin typeface="Times New Roman" panose="02020603050405020304"/>
                          <a:ea typeface="Calibri" panose="020F0502020204030204"/>
                        </a:rPr>
                        <a:t>Tên bộ phận</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a:lnSpc>
                          <a:spcPct val="130000"/>
                        </a:lnSpc>
                        <a:spcBef>
                          <a:spcPct val="0"/>
                        </a:spcBef>
                        <a:spcAft>
                          <a:spcPct val="0"/>
                        </a:spcAft>
                      </a:pPr>
                      <a:r>
                        <a:rPr sz="1300">
                          <a:solidFill>
                            <a:srgbClr val="000000"/>
                          </a:solidFill>
                          <a:latin typeface="Times New Roman" panose="02020603050405020304"/>
                          <a:ea typeface="Calibri" panose="020F0502020204030204"/>
                        </a:rPr>
                        <a:t>Số lượng</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a:lnSpc>
                          <a:spcPct val="130000"/>
                        </a:lnSpc>
                        <a:spcBef>
                          <a:spcPct val="0"/>
                        </a:spcBef>
                        <a:spcAft>
                          <a:spcPct val="0"/>
                        </a:spcAft>
                      </a:pPr>
                      <a:r>
                        <a:rPr sz="1300">
                          <a:solidFill>
                            <a:srgbClr val="000000"/>
                          </a:solidFill>
                          <a:latin typeface="Times New Roman" panose="02020603050405020304"/>
                          <a:ea typeface="Calibri" panose="020F0502020204030204"/>
                        </a:rPr>
                        <a:t>Vật liệu</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ctr">
                        <a:lnSpc>
                          <a:spcPct val="130000"/>
                        </a:lnSpc>
                        <a:spcBef>
                          <a:spcPct val="0"/>
                        </a:spcBef>
                        <a:spcAft>
                          <a:spcPct val="0"/>
                        </a:spcAft>
                      </a:pPr>
                      <a:r>
                        <a:rPr sz="1300">
                          <a:solidFill>
                            <a:srgbClr val="000000"/>
                          </a:solidFill>
                          <a:latin typeface="Times New Roman" panose="02020603050405020304"/>
                          <a:ea typeface="Calibri" panose="020F0502020204030204"/>
                        </a:rPr>
                        <a:t>Dụng cụ</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0">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0">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r h="0">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3"/>
                  </a:ext>
                </a:extLst>
              </a:tr>
              <a:tr h="0">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algn="just">
                        <a:lnSpc>
                          <a:spcPct val="130000"/>
                        </a:lnSpc>
                        <a:spcBef>
                          <a:spcPct val="0"/>
                        </a:spcBef>
                        <a:spcAft>
                          <a:spcPct val="0"/>
                        </a:spcAft>
                      </a:pPr>
                      <a:r>
                        <a:rPr sz="1300" b="1">
                          <a:solidFill>
                            <a:srgbClr val="000000"/>
                          </a:solidFill>
                          <a:latin typeface="Times New Roman" panose="02020603050405020304"/>
                          <a:ea typeface="Calibri" panose="020F0502020204030204"/>
                        </a:rPr>
                        <a:t> </a:t>
                      </a:r>
                    </a:p>
                  </a:txBody>
                  <a:tcPr marL="68580" marR="68580" marT="0" marB="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9968" y="305979"/>
            <a:ext cx="533947" cy="535231"/>
          </a:xfrm>
          <a:prstGeom prst="rect">
            <a:avLst/>
          </a:prstGeom>
        </p:spPr>
      </p:pic>
      <p:sp>
        <p:nvSpPr>
          <p:cNvPr id="5" name="TextBox 4"/>
          <p:cNvSpPr txBox="1"/>
          <p:nvPr/>
        </p:nvSpPr>
        <p:spPr>
          <a:xfrm>
            <a:off x="3642820" y="305979"/>
            <a:ext cx="6601847" cy="861774"/>
          </a:xfrm>
          <a:prstGeom prst="rect">
            <a:avLst/>
          </a:prstGeom>
          <a:noFill/>
        </p:spPr>
        <p:txBody>
          <a:bodyPr wrap="square" rtlCol="0">
            <a:spAutoFit/>
          </a:bodyPr>
          <a:lstStyle/>
          <a:p>
            <a:r>
              <a:rPr lang="en-US" sz="5000" b="1" spc="300">
                <a:ln w="25400" cmpd="sng">
                  <a:solidFill>
                    <a:srgbClr val="FEE1C8"/>
                  </a:solidFill>
                  <a:prstDash val="solid"/>
                </a:ln>
                <a:solidFill>
                  <a:srgbClr val="F5801C"/>
                </a:solidFill>
                <a:effectLst>
                  <a:glow rad="127000">
                    <a:srgbClr val="FDD3C0"/>
                  </a:glow>
                  <a:outerShdw blurRad="50800" dist="50800" dir="5400000" algn="ctr" rotWithShape="0">
                    <a:schemeClr val="tx1"/>
                  </a:outerShdw>
                  <a:reflection endPos="0" dist="50800" dir="5400000" sy="-100000" algn="bl" rotWithShape="0"/>
                </a:effectLst>
                <a:latin typeface="#9Slide07 IcielPony" panose="02000000000000000000" pitchFamily="2" charset="0"/>
              </a:rPr>
              <a:t>SÁNG CHẾ </a:t>
            </a:r>
            <a:r>
              <a:rPr lang="en-US" sz="5000" b="1" spc="300">
                <a:ln w="25400" cmpd="sng">
                  <a:solidFill>
                    <a:srgbClr val="FEE1C8"/>
                  </a:solidFill>
                  <a:prstDash val="solid"/>
                </a:ln>
                <a:solidFill>
                  <a:srgbClr val="F5801C"/>
                </a:solidFill>
                <a:effectLst>
                  <a:glow rad="127000">
                    <a:srgbClr val="FEE1C8"/>
                  </a:glow>
                  <a:outerShdw blurRad="50800" dist="50800" dir="5400000" algn="ctr" rotWithShape="0">
                    <a:schemeClr val="tx1"/>
                  </a:outerShdw>
                  <a:reflection endPos="0" dist="50800" dir="5400000" sy="-100000" algn="bl" rotWithShape="0"/>
                </a:effectLst>
                <a:latin typeface="#9Slide07 IcielPony" panose="02000000000000000000" pitchFamily="2" charset="0"/>
              </a:rPr>
              <a:t>STEM</a:t>
            </a:r>
          </a:p>
        </p:txBody>
      </p:sp>
      <p:pic>
        <p:nvPicPr>
          <p:cNvPr id="14" name="Picture 13"/>
          <p:cNvPicPr>
            <a:picLocks noChangeAspect="1"/>
          </p:cNvPicPr>
          <p:nvPr/>
        </p:nvPicPr>
        <p:blipFill rotWithShape="1">
          <a:blip r:embed="rId3"/>
          <a:srcRect r="80186" b="6689"/>
          <a:stretch>
            <a:fillRect/>
          </a:stretch>
        </p:blipFill>
        <p:spPr>
          <a:xfrm>
            <a:off x="2798025" y="305979"/>
            <a:ext cx="738075" cy="785043"/>
          </a:xfrm>
          <a:prstGeom prst="rect">
            <a:avLst/>
          </a:prstGeom>
        </p:spPr>
      </p:pic>
      <p:sp>
        <p:nvSpPr>
          <p:cNvPr id="15" name="TextBox 14"/>
          <p:cNvSpPr txBox="1"/>
          <p:nvPr/>
        </p:nvSpPr>
        <p:spPr>
          <a:xfrm>
            <a:off x="798309" y="2067726"/>
            <a:ext cx="5475582" cy="2491740"/>
          </a:xfrm>
          <a:prstGeom prst="rect">
            <a:avLst/>
          </a:prstGeom>
          <a:noFill/>
        </p:spPr>
        <p:txBody>
          <a:bodyPr wrap="square" rtlCol="0">
            <a:spAutoFit/>
          </a:bodyPr>
          <a:lstStyle/>
          <a:p>
            <a:pPr>
              <a:lnSpc>
                <a:spcPct val="150000"/>
              </a:lnSpc>
            </a:pPr>
            <a:r>
              <a:rPr lang="en-US" sz="2600" b="1">
                <a:solidFill>
                  <a:srgbClr val="F5801C"/>
                </a:solidFill>
                <a:latin typeface="Times New Roman" panose="02020603050405020304" pitchFamily="18" charset="0"/>
                <a:cs typeface="Times New Roman" panose="02020603050405020304" pitchFamily="18" charset="0"/>
              </a:rPr>
              <a:t>Em hãy phác thảo túi giữ nhiệt</a:t>
            </a:r>
          </a:p>
          <a:p>
            <a:pPr>
              <a:lnSpc>
                <a:spcPct val="150000"/>
              </a:lnSpc>
            </a:pPr>
            <a:r>
              <a:rPr lang="en-US" sz="2600">
                <a:latin typeface="Times New Roman" panose="02020603050405020304" pitchFamily="18" charset="0"/>
                <a:cs typeface="Times New Roman" panose="02020603050405020304" pitchFamily="18" charset="0"/>
              </a:rPr>
              <a:t>+ Hình dạng thân túi</a:t>
            </a:r>
          </a:p>
          <a:p>
            <a:pPr>
              <a:lnSpc>
                <a:spcPct val="150000"/>
              </a:lnSpc>
            </a:pPr>
            <a:r>
              <a:rPr lang="en-US" sz="2600">
                <a:latin typeface="Times New Roman" panose="02020603050405020304" pitchFamily="18" charset="0"/>
                <a:cs typeface="Times New Roman" panose="02020603050405020304" pitchFamily="18" charset="0"/>
              </a:rPr>
              <a:t>+ Hình dạng quai xách</a:t>
            </a:r>
          </a:p>
          <a:p>
            <a:pPr>
              <a:lnSpc>
                <a:spcPct val="150000"/>
              </a:lnSpc>
            </a:pPr>
            <a:r>
              <a:rPr lang="en-US" sz="2600">
                <a:latin typeface="Times New Roman" panose="02020603050405020304" pitchFamily="18" charset="0"/>
                <a:cs typeface="Times New Roman" panose="02020603050405020304" pitchFamily="18" charset="0"/>
              </a:rPr>
              <a:t>+ Độ dài các bộ phận</a:t>
            </a:r>
          </a:p>
        </p:txBody>
      </p:sp>
      <p:sp>
        <p:nvSpPr>
          <p:cNvPr id="4" name="Rectangle: Rounded Corners 3"/>
          <p:cNvSpPr/>
          <p:nvPr/>
        </p:nvSpPr>
        <p:spPr>
          <a:xfrm>
            <a:off x="519185" y="1240309"/>
            <a:ext cx="2343012" cy="641570"/>
          </a:xfrm>
          <a:prstGeom prst="roundRect">
            <a:avLst>
              <a:gd name="adj" fmla="val 50000"/>
            </a:avLst>
          </a:prstGeom>
          <a:solidFill>
            <a:schemeClr val="bg1"/>
          </a:solidFill>
          <a:ln w="38100">
            <a:solidFill>
              <a:srgbClr val="F580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4896" y="1326463"/>
            <a:ext cx="4862945" cy="492443"/>
          </a:xfrm>
          <a:prstGeom prst="rect">
            <a:avLst/>
          </a:prstGeom>
          <a:noFill/>
        </p:spPr>
        <p:txBody>
          <a:bodyPr wrap="square" rtlCol="0">
            <a:spAutoFit/>
          </a:bodyPr>
          <a:lstStyle/>
          <a:p>
            <a:r>
              <a:rPr lang="en-US" sz="2600" b="1">
                <a:solidFill>
                  <a:srgbClr val="F5801C"/>
                </a:solidFill>
                <a:latin typeface="Times New Roman" panose="02020603050405020304" pitchFamily="18" charset="0"/>
                <a:cs typeface="Times New Roman" panose="02020603050405020304" pitchFamily="18" charset="0"/>
              </a:rPr>
              <a:t>Lên ý tưởng</a:t>
            </a:r>
          </a:p>
        </p:txBody>
      </p:sp>
      <p:pic>
        <p:nvPicPr>
          <p:cNvPr id="11" name="Picture 10"/>
          <p:cNvPicPr>
            <a:picLocks noChangeAspect="1"/>
          </p:cNvPicPr>
          <p:nvPr/>
        </p:nvPicPr>
        <p:blipFill>
          <a:blip r:embed="rId4"/>
          <a:stretch>
            <a:fillRect/>
          </a:stretch>
        </p:blipFill>
        <p:spPr>
          <a:xfrm>
            <a:off x="5918548" y="1518731"/>
            <a:ext cx="5958098" cy="4131193"/>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67783" y="4896411"/>
            <a:ext cx="1775443" cy="1942800"/>
          </a:xfrm>
          <a:prstGeom prst="rect">
            <a:avLst/>
          </a:prstGeom>
        </p:spPr>
      </p:pic>
      <p:sp>
        <p:nvSpPr>
          <p:cNvPr id="6" name="Rectangle: Diagonal Corners Rounded 19"/>
          <p:cNvSpPr/>
          <p:nvPr/>
        </p:nvSpPr>
        <p:spPr>
          <a:xfrm>
            <a:off x="6412251" y="4490697"/>
            <a:ext cx="2765370" cy="532165"/>
          </a:xfrm>
          <a:custGeom>
            <a:avLst/>
            <a:gdLst>
              <a:gd name="connsiteX0" fmla="*/ 88696 w 2765370"/>
              <a:gd name="connsiteY0" fmla="*/ 0 h 532165"/>
              <a:gd name="connsiteX1" fmla="*/ 677564 w 2765370"/>
              <a:gd name="connsiteY1" fmla="*/ 0 h 532165"/>
              <a:gd name="connsiteX2" fmla="*/ 1239666 w 2765370"/>
              <a:gd name="connsiteY2" fmla="*/ 0 h 532165"/>
              <a:gd name="connsiteX3" fmla="*/ 1828534 w 2765370"/>
              <a:gd name="connsiteY3" fmla="*/ 0 h 532165"/>
              <a:gd name="connsiteX4" fmla="*/ 2765370 w 2765370"/>
              <a:gd name="connsiteY4" fmla="*/ 0 h 532165"/>
              <a:gd name="connsiteX5" fmla="*/ 2765370 w 2765370"/>
              <a:gd name="connsiteY5" fmla="*/ 0 h 532165"/>
              <a:gd name="connsiteX6" fmla="*/ 2765370 w 2765370"/>
              <a:gd name="connsiteY6" fmla="*/ 443469 h 532165"/>
              <a:gd name="connsiteX7" fmla="*/ 2676674 w 2765370"/>
              <a:gd name="connsiteY7" fmla="*/ 532165 h 532165"/>
              <a:gd name="connsiteX8" fmla="*/ 2087806 w 2765370"/>
              <a:gd name="connsiteY8" fmla="*/ 532165 h 532165"/>
              <a:gd name="connsiteX9" fmla="*/ 1552471 w 2765370"/>
              <a:gd name="connsiteY9" fmla="*/ 532165 h 532165"/>
              <a:gd name="connsiteX10" fmla="*/ 963603 w 2765370"/>
              <a:gd name="connsiteY10" fmla="*/ 532165 h 532165"/>
              <a:gd name="connsiteX11" fmla="*/ 0 w 2765370"/>
              <a:gd name="connsiteY11" fmla="*/ 532165 h 532165"/>
              <a:gd name="connsiteX12" fmla="*/ 0 w 2765370"/>
              <a:gd name="connsiteY12" fmla="*/ 532165 h 532165"/>
              <a:gd name="connsiteX13" fmla="*/ 0 w 2765370"/>
              <a:gd name="connsiteY13" fmla="*/ 88696 h 532165"/>
              <a:gd name="connsiteX14" fmla="*/ 88696 w 2765370"/>
              <a:gd name="connsiteY14" fmla="*/ 0 h 53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5370" h="532165" fill="none" extrusionOk="0">
                <a:moveTo>
                  <a:pt x="88696" y="0"/>
                </a:moveTo>
                <a:cubicBezTo>
                  <a:pt x="312730" y="-67525"/>
                  <a:pt x="559105" y="23018"/>
                  <a:pt x="677564" y="0"/>
                </a:cubicBezTo>
                <a:cubicBezTo>
                  <a:pt x="796023" y="-23018"/>
                  <a:pt x="1090046" y="24039"/>
                  <a:pt x="1239666" y="0"/>
                </a:cubicBezTo>
                <a:cubicBezTo>
                  <a:pt x="1389286" y="-24039"/>
                  <a:pt x="1565739" y="19709"/>
                  <a:pt x="1828534" y="0"/>
                </a:cubicBezTo>
                <a:cubicBezTo>
                  <a:pt x="2091329" y="-19709"/>
                  <a:pt x="2555961" y="59423"/>
                  <a:pt x="2765370" y="0"/>
                </a:cubicBezTo>
                <a:lnTo>
                  <a:pt x="2765370" y="0"/>
                </a:lnTo>
                <a:cubicBezTo>
                  <a:pt x="2808165" y="177986"/>
                  <a:pt x="2747325" y="338391"/>
                  <a:pt x="2765370" y="443469"/>
                </a:cubicBezTo>
                <a:cubicBezTo>
                  <a:pt x="2768896" y="504350"/>
                  <a:pt x="2725514" y="538308"/>
                  <a:pt x="2676674" y="532165"/>
                </a:cubicBezTo>
                <a:cubicBezTo>
                  <a:pt x="2453843" y="576591"/>
                  <a:pt x="2306899" y="466082"/>
                  <a:pt x="2087806" y="532165"/>
                </a:cubicBezTo>
                <a:cubicBezTo>
                  <a:pt x="1868713" y="598248"/>
                  <a:pt x="1701846" y="509659"/>
                  <a:pt x="1552471" y="532165"/>
                </a:cubicBezTo>
                <a:cubicBezTo>
                  <a:pt x="1403097" y="554671"/>
                  <a:pt x="1171465" y="498043"/>
                  <a:pt x="963603" y="532165"/>
                </a:cubicBezTo>
                <a:cubicBezTo>
                  <a:pt x="755741" y="566287"/>
                  <a:pt x="329164" y="474984"/>
                  <a:pt x="0" y="532165"/>
                </a:cubicBezTo>
                <a:lnTo>
                  <a:pt x="0" y="532165"/>
                </a:lnTo>
                <a:cubicBezTo>
                  <a:pt x="-21558" y="336332"/>
                  <a:pt x="12471" y="261673"/>
                  <a:pt x="0" y="88696"/>
                </a:cubicBezTo>
                <a:cubicBezTo>
                  <a:pt x="4675" y="41786"/>
                  <a:pt x="50134" y="2074"/>
                  <a:pt x="88696" y="0"/>
                </a:cubicBezTo>
                <a:close/>
              </a:path>
              <a:path w="2765370" h="532165" stroke="0" extrusionOk="0">
                <a:moveTo>
                  <a:pt x="88696" y="0"/>
                </a:moveTo>
                <a:cubicBezTo>
                  <a:pt x="308351" y="-33917"/>
                  <a:pt x="353913" y="10909"/>
                  <a:pt x="543731" y="0"/>
                </a:cubicBezTo>
                <a:cubicBezTo>
                  <a:pt x="733549" y="-10909"/>
                  <a:pt x="920018" y="12133"/>
                  <a:pt x="1025532" y="0"/>
                </a:cubicBezTo>
                <a:cubicBezTo>
                  <a:pt x="1131046" y="-12133"/>
                  <a:pt x="1307557" y="59576"/>
                  <a:pt x="1534100" y="0"/>
                </a:cubicBezTo>
                <a:cubicBezTo>
                  <a:pt x="1760643" y="-59576"/>
                  <a:pt x="1904341" y="8304"/>
                  <a:pt x="2096202" y="0"/>
                </a:cubicBezTo>
                <a:cubicBezTo>
                  <a:pt x="2288063" y="-8304"/>
                  <a:pt x="2506307" y="27934"/>
                  <a:pt x="2765370" y="0"/>
                </a:cubicBezTo>
                <a:lnTo>
                  <a:pt x="2765370" y="0"/>
                </a:lnTo>
                <a:cubicBezTo>
                  <a:pt x="2791419" y="158532"/>
                  <a:pt x="2760172" y="230753"/>
                  <a:pt x="2765370" y="443469"/>
                </a:cubicBezTo>
                <a:cubicBezTo>
                  <a:pt x="2770073" y="492837"/>
                  <a:pt x="2715853" y="523014"/>
                  <a:pt x="2676674" y="532165"/>
                </a:cubicBezTo>
                <a:cubicBezTo>
                  <a:pt x="2566952" y="568938"/>
                  <a:pt x="2344124" y="490413"/>
                  <a:pt x="2194873" y="532165"/>
                </a:cubicBezTo>
                <a:cubicBezTo>
                  <a:pt x="2045622" y="573917"/>
                  <a:pt x="1781980" y="488915"/>
                  <a:pt x="1632771" y="532165"/>
                </a:cubicBezTo>
                <a:cubicBezTo>
                  <a:pt x="1483562" y="575415"/>
                  <a:pt x="1308585" y="471288"/>
                  <a:pt x="1043903" y="532165"/>
                </a:cubicBezTo>
                <a:cubicBezTo>
                  <a:pt x="779221" y="593042"/>
                  <a:pt x="708595" y="480345"/>
                  <a:pt x="588868" y="532165"/>
                </a:cubicBezTo>
                <a:cubicBezTo>
                  <a:pt x="469141" y="583985"/>
                  <a:pt x="131609" y="467028"/>
                  <a:pt x="0" y="532165"/>
                </a:cubicBezTo>
                <a:lnTo>
                  <a:pt x="0" y="532165"/>
                </a:lnTo>
                <a:cubicBezTo>
                  <a:pt x="-2117" y="329870"/>
                  <a:pt x="13371" y="246583"/>
                  <a:pt x="0" y="88696"/>
                </a:cubicBezTo>
                <a:cubicBezTo>
                  <a:pt x="3024" y="40922"/>
                  <a:pt x="40330" y="-3692"/>
                  <a:pt x="88696" y="0"/>
                </a:cubicBezTo>
                <a:close/>
              </a:path>
            </a:pathLst>
          </a:custGeom>
          <a:solidFill>
            <a:schemeClr val="bg1"/>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solidFill>
                  <a:srgbClr val="002060"/>
                </a:solidFill>
                <a:latin typeface="Times New Roman" panose="02020603050405020304" pitchFamily="18" charset="0"/>
                <a:cs typeface="Times New Roman" panose="02020603050405020304" pitchFamily="18" charset="0"/>
              </a:rPr>
              <a:t>Phiếu học tập 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6375"/>
          <a:stretch>
            <a:fillRect/>
          </a:stretch>
        </p:blipFill>
        <p:spPr>
          <a:xfrm>
            <a:off x="0" y="103909"/>
            <a:ext cx="8976360" cy="6650182"/>
          </a:xfrm>
          <a:prstGeom prst="rect">
            <a:avLst/>
          </a:prstGeom>
        </p:spPr>
      </p:pic>
      <p:grpSp>
        <p:nvGrpSpPr>
          <p:cNvPr id="4" name="组合 3"/>
          <p:cNvGrpSpPr/>
          <p:nvPr/>
        </p:nvGrpSpPr>
        <p:grpSpPr>
          <a:xfrm>
            <a:off x="4638675" y="1005056"/>
            <a:ext cx="6681366" cy="4562367"/>
            <a:chOff x="834764" y="380993"/>
            <a:chExt cx="5959576" cy="4562367"/>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a:fillRect/>
            </a:stretch>
          </p:blipFill>
          <p:spPr>
            <a:xfrm>
              <a:off x="834764" y="380993"/>
              <a:ext cx="5959576" cy="4562367"/>
            </a:xfrm>
            <a:prstGeom prst="rect">
              <a:avLst/>
            </a:prstGeom>
          </p:spPr>
        </p:pic>
        <p:sp>
          <p:nvSpPr>
            <p:cNvPr id="6" name="矩形: 圆角 5"/>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9" name="Picture 8"/>
          <p:cNvPicPr>
            <a:picLocks noChangeAspect="1"/>
          </p:cNvPicPr>
          <p:nvPr/>
        </p:nvPicPr>
        <p:blipFill>
          <a:blip r:embed="rId5"/>
          <a:stretch>
            <a:fillRect/>
          </a:stretch>
        </p:blipFill>
        <p:spPr>
          <a:xfrm>
            <a:off x="5660320" y="3323792"/>
            <a:ext cx="4548010"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38600" cy="6858000"/>
          </a:xfrm>
          <a:prstGeom prst="rect">
            <a:avLst/>
          </a:prstGeom>
        </p:spPr>
      </p:pic>
      <p:sp>
        <p:nvSpPr>
          <p:cNvPr id="3" name="TextBox 2"/>
          <p:cNvSpPr txBox="1"/>
          <p:nvPr/>
        </p:nvSpPr>
        <p:spPr>
          <a:xfrm>
            <a:off x="381000" y="2514600"/>
            <a:ext cx="3124200" cy="1200329"/>
          </a:xfrm>
          <a:prstGeom prst="rect">
            <a:avLst/>
          </a:prstGeom>
          <a:noFill/>
        </p:spPr>
        <p:txBody>
          <a:bodyPr wrap="square" rtlCol="0">
            <a:spAutoFit/>
          </a:bodyPr>
          <a:lstStyle/>
          <a:p>
            <a:pPr algn="ctr"/>
            <a:r>
              <a:rPr lang="en-US" sz="7200" b="1" dirty="0">
                <a:solidFill>
                  <a:srgbClr val="C00000"/>
                </a:solidFill>
              </a:rPr>
              <a:t>Ô CỬA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16841"/>
            <a:ext cx="5029200" cy="5916635"/>
          </a:xfrm>
          <a:prstGeom prst="rect">
            <a:avLst/>
          </a:prstGeom>
        </p:spPr>
      </p:pic>
      <p:sp>
        <p:nvSpPr>
          <p:cNvPr id="5" name="Flowchart: Process 4"/>
          <p:cNvSpPr/>
          <p:nvPr/>
        </p:nvSpPr>
        <p:spPr>
          <a:xfrm>
            <a:off x="3806190" y="418448"/>
            <a:ext cx="2480310" cy="3046318"/>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hlinkClick r:id="rId4" action="ppaction://hlinksldjump"/>
              </a:rPr>
              <a:t>1</a:t>
            </a:r>
            <a:endParaRPr lang="en-US" sz="16600" dirty="0"/>
          </a:p>
        </p:txBody>
      </p:sp>
      <p:sp>
        <p:nvSpPr>
          <p:cNvPr id="6" name="Flowchart: Process 5"/>
          <p:cNvSpPr/>
          <p:nvPr/>
        </p:nvSpPr>
        <p:spPr>
          <a:xfrm>
            <a:off x="6286500" y="418448"/>
            <a:ext cx="2540759" cy="2880276"/>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hlinkClick r:id="rId5" action="ppaction://hlinksldjump"/>
              </a:rPr>
              <a:t>2</a:t>
            </a:r>
            <a:endParaRPr lang="en-US" sz="16600" dirty="0"/>
          </a:p>
        </p:txBody>
      </p:sp>
      <p:sp>
        <p:nvSpPr>
          <p:cNvPr id="7" name="Flowchart: Process 6"/>
          <p:cNvSpPr/>
          <p:nvPr/>
        </p:nvSpPr>
        <p:spPr>
          <a:xfrm>
            <a:off x="3810000" y="3312372"/>
            <a:ext cx="2476500" cy="3021104"/>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hlinkClick r:id="rId6" action="ppaction://hlinksldjump"/>
              </a:rPr>
              <a:t>3</a:t>
            </a:r>
            <a:endParaRPr lang="en-US" sz="16600" dirty="0"/>
          </a:p>
        </p:txBody>
      </p:sp>
      <p:sp>
        <p:nvSpPr>
          <p:cNvPr id="8" name="Flowchart: Process 7"/>
          <p:cNvSpPr/>
          <p:nvPr/>
        </p:nvSpPr>
        <p:spPr>
          <a:xfrm>
            <a:off x="6298441" y="3313287"/>
            <a:ext cx="2540759" cy="3021103"/>
          </a:xfrm>
          <a:prstGeom prst="flowChart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hlinkClick r:id="rId7" action="ppaction://hlinksldjump"/>
              </a:rPr>
              <a:t>4</a:t>
            </a:r>
            <a:endParaRPr lang="en-US" sz="166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C0C0C"/>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6"/>
                                        </p:tgtEl>
                                        <p:attrNameLst>
                                          <p:attrName>fillcolor</p:attrName>
                                        </p:attrNameLst>
                                      </p:cBhvr>
                                      <p:to>
                                        <a:srgbClr val="0C0C0C"/>
                                      </p:to>
                                    </p:animClr>
                                    <p:set>
                                      <p:cBhvr>
                                        <p:cTn id="19" dur="2000" fill="hold"/>
                                        <p:tgtEl>
                                          <p:spTgt spid="6"/>
                                        </p:tgtEl>
                                        <p:attrNameLst>
                                          <p:attrName>fill.type</p:attrName>
                                        </p:attrNameLst>
                                      </p:cBhvr>
                                      <p:to>
                                        <p:strVal val="solid"/>
                                      </p:to>
                                    </p:set>
                                    <p:set>
                                      <p:cBhvr>
                                        <p:cTn id="20" dur="2000" fill="hold"/>
                                        <p:tgtEl>
                                          <p:spTgt spid="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rgbClr val="1D1B10"/>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grpId="0" nodeType="clickEffect">
                                  <p:stCondLst>
                                    <p:cond delay="0"/>
                                  </p:stCondLst>
                                  <p:childTnLst>
                                    <p:animEffect transition="out" filter="fade">
                                      <p:cBhvr>
                                        <p:cTn id="38" dur="2000"/>
                                        <p:tgtEl>
                                          <p:spTgt spid="7"/>
                                        </p:tgtEl>
                                      </p:cBhvr>
                                    </p:animEffect>
                                    <p:anim calcmode="lin" valueType="num">
                                      <p:cBhvr>
                                        <p:cTn id="39"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7"/>
                                        </p:tgtEl>
                                        <p:attrNameLst>
                                          <p:attrName>ppt_h</p:attrName>
                                        </p:attrNameLst>
                                      </p:cBhvr>
                                      <p:tavLst>
                                        <p:tav tm="0">
                                          <p:val>
                                            <p:strVal val="ppt_h"/>
                                          </p:val>
                                        </p:tav>
                                        <p:tav tm="100000">
                                          <p:val>
                                            <p:strVal val="ppt_h"/>
                                          </p:val>
                                        </p:tav>
                                      </p:tavLst>
                                    </p:anim>
                                    <p:set>
                                      <p:cBhvr>
                                        <p:cTn id="4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
                                        </p:tgtEl>
                                        <p:attrNameLst>
                                          <p:attrName>fillcolor</p:attrName>
                                        </p:attrNameLst>
                                      </p:cBhvr>
                                      <p:to>
                                        <a:srgbClr val="0C0C0C"/>
                                      </p:to>
                                    </p:animClr>
                                    <p:set>
                                      <p:cBhvr>
                                        <p:cTn id="47" dur="2000" fill="hold"/>
                                        <p:tgtEl>
                                          <p:spTgt spid="8"/>
                                        </p:tgtEl>
                                        <p:attrNameLst>
                                          <p:attrName>fill.type</p:attrName>
                                        </p:attrNameLst>
                                      </p:cBhvr>
                                      <p:to>
                                        <p:strVal val="solid"/>
                                      </p:to>
                                    </p:set>
                                    <p:set>
                                      <p:cBhvr>
                                        <p:cTn id="48" dur="2000" fill="hold"/>
                                        <p:tgtEl>
                                          <p:spTgt spid="8"/>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0" nodeType="clickEffect">
                                  <p:stCondLst>
                                    <p:cond delay="0"/>
                                  </p:stCondLst>
                                  <p:childTnLst>
                                    <p:animEffect transition="out" filter="wipe(down)">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18"/>
            <a:ext cx="12192000" cy="6858000"/>
          </a:xfrm>
          <a:prstGeom prst="rect">
            <a:avLst/>
          </a:prstGeom>
        </p:spPr>
      </p:pic>
      <p:sp>
        <p:nvSpPr>
          <p:cNvPr id="3" name="Rectangle 2"/>
          <p:cNvSpPr/>
          <p:nvPr/>
        </p:nvSpPr>
        <p:spPr>
          <a:xfrm>
            <a:off x="3383364" y="1729665"/>
            <a:ext cx="2728567" cy="2123658"/>
          </a:xfrm>
          <a:prstGeom prst="rect">
            <a:avLst/>
          </a:prstGeom>
          <a:noFill/>
        </p:spPr>
        <p:txBody>
          <a:bodyPr wrap="none" lIns="91440" tIns="45720" rIns="91440" bIns="45720">
            <a:spAutoFit/>
          </a:bodyPr>
          <a:lstStyle/>
          <a:p>
            <a:pPr algn="ctr"/>
            <a:r>
              <a:rPr lang="en-US" sz="6600" b="1" cap="all" spc="0" dirty="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rPr>
              <a:t>CÂU 1 </a:t>
            </a:r>
            <a:r>
              <a:rPr lang="en-US" sz="6600" b="1" cap="all" dirty="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rPr>
              <a:t>:</a:t>
            </a:r>
          </a:p>
          <a:p>
            <a:pPr algn="ctr"/>
            <a:r>
              <a:rPr lang="en-US" sz="6600" b="1" cap="all" spc="0" dirty="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rPr>
              <a:t>?</a:t>
            </a:r>
          </a:p>
        </p:txBody>
      </p:sp>
      <p:sp>
        <p:nvSpPr>
          <p:cNvPr id="4" name="Left Arrow 3">
            <a:hlinkClick r:id="rId3" action="ppaction://hlinksldjump"/>
          </p:cNvPr>
          <p:cNvSpPr/>
          <p:nvPr/>
        </p:nvSpPr>
        <p:spPr>
          <a:xfrm>
            <a:off x="10036233" y="5602512"/>
            <a:ext cx="1676400" cy="6858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3239856" y="983623"/>
            <a:ext cx="6957754" cy="5220391"/>
          </a:xfrm>
          <a:prstGeom prst="rect">
            <a:avLst/>
          </a:prstGeom>
        </p:spPr>
      </p:pic>
      <p:grpSp>
        <p:nvGrpSpPr>
          <p:cNvPr id="6" name="Group 5"/>
          <p:cNvGrpSpPr/>
          <p:nvPr/>
        </p:nvGrpSpPr>
        <p:grpSpPr>
          <a:xfrm>
            <a:off x="1469421" y="447795"/>
            <a:ext cx="5009628" cy="557769"/>
            <a:chOff x="3442453" y="958549"/>
            <a:chExt cx="5009628" cy="557769"/>
          </a:xfrm>
        </p:grpSpPr>
        <p:sp>
          <p:nvSpPr>
            <p:cNvPr id="7" name="TextBox 6"/>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8" name="TextBox 7"/>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pic>
        <p:nvPicPr>
          <p:cNvPr id="9" name="Picture 8" descr="A cartoon of a purple gear&#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l="1379" t="8116" r="5383" b="10003"/>
          <a:stretch>
            <a:fillRect/>
          </a:stretch>
        </p:blipFill>
        <p:spPr>
          <a:xfrm>
            <a:off x="654679" y="2255896"/>
            <a:ext cx="2410667" cy="2675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19956" cy="7010400"/>
          </a:xfrm>
          <a:prstGeom prst="rect">
            <a:avLst/>
          </a:prstGeom>
        </p:spPr>
      </p:pic>
      <p:sp>
        <p:nvSpPr>
          <p:cNvPr id="3" name="Left Arrow 2">
            <a:hlinkClick r:id="rId3" action="ppaction://hlinksldjump"/>
          </p:cNvPr>
          <p:cNvSpPr/>
          <p:nvPr/>
        </p:nvSpPr>
        <p:spPr>
          <a:xfrm>
            <a:off x="10104120" y="5613862"/>
            <a:ext cx="160020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34955" y="1447800"/>
            <a:ext cx="7609045" cy="2585323"/>
          </a:xfrm>
          <a:prstGeom prst="rect">
            <a:avLst/>
          </a:prstGeom>
          <a:noFill/>
        </p:spPr>
        <p:txBody>
          <a:bodyPr wrap="square" lIns="91440" tIns="45720" rIns="91440" bIns="45720">
            <a:spAutoFit/>
          </a:bodyPr>
          <a:lstStyle/>
          <a:p>
            <a:pPr algn="ctr"/>
            <a:r>
              <a:rPr lang="en-US" sz="5400" b="1" cap="none" spc="0" dirty="0">
                <a:ln w="1905"/>
                <a:solidFill>
                  <a:srgbClr val="0070C0"/>
                </a:solidFill>
                <a:effectLst>
                  <a:innerShdw blurRad="69850" dist="43180" dir="5400000">
                    <a:srgbClr val="000000">
                      <a:alpha val="65000"/>
                    </a:srgbClr>
                  </a:innerShdw>
                </a:effectLst>
              </a:rPr>
              <a:t>CÂU 2 :</a:t>
            </a:r>
          </a:p>
          <a:p>
            <a:pPr algn="ctr"/>
            <a:endParaRPr lang="en-US" sz="5400" b="1" cap="none" spc="0" dirty="0">
              <a:ln w="1905"/>
              <a:solidFill>
                <a:srgbClr val="0070C0"/>
              </a:solidFill>
              <a:effectLst>
                <a:innerShdw blurRad="69850" dist="43180" dir="5400000">
                  <a:srgbClr val="000000">
                    <a:alpha val="65000"/>
                  </a:srgbClr>
                </a:innerShdw>
              </a:effectLst>
            </a:endParaRPr>
          </a:p>
          <a:p>
            <a:pPr algn="ctr"/>
            <a:r>
              <a:rPr lang="en-US" sz="5400" b="1" cap="none" spc="0" dirty="0">
                <a:ln w="1905"/>
                <a:solidFill>
                  <a:srgbClr val="0070C0"/>
                </a:solidFill>
                <a:effectLst>
                  <a:innerShdw blurRad="69850" dist="43180" dir="5400000">
                    <a:srgbClr val="000000">
                      <a:alpha val="65000"/>
                    </a:srgbClr>
                  </a:innerShdw>
                </a:effectLst>
              </a:rPr>
              <a:t>GIA ĐÌNH ?</a:t>
            </a:r>
          </a:p>
        </p:txBody>
      </p:sp>
      <p:pic>
        <p:nvPicPr>
          <p:cNvPr id="5" name="Picture 4"/>
          <p:cNvPicPr>
            <a:picLocks noChangeAspect="1"/>
          </p:cNvPicPr>
          <p:nvPr/>
        </p:nvPicPr>
        <p:blipFill>
          <a:blip r:embed="rId4"/>
          <a:stretch>
            <a:fillRect/>
          </a:stretch>
        </p:blipFill>
        <p:spPr>
          <a:xfrm>
            <a:off x="2841944" y="1109984"/>
            <a:ext cx="7963592" cy="5365631"/>
          </a:xfrm>
          <a:prstGeom prst="rect">
            <a:avLst/>
          </a:prstGeom>
        </p:spPr>
      </p:pic>
      <p:grpSp>
        <p:nvGrpSpPr>
          <p:cNvPr id="6" name="Group 5"/>
          <p:cNvGrpSpPr/>
          <p:nvPr/>
        </p:nvGrpSpPr>
        <p:grpSpPr>
          <a:xfrm>
            <a:off x="1469421" y="447795"/>
            <a:ext cx="5009628" cy="557769"/>
            <a:chOff x="3442453" y="958549"/>
            <a:chExt cx="5009628" cy="557769"/>
          </a:xfrm>
        </p:grpSpPr>
        <p:sp>
          <p:nvSpPr>
            <p:cNvPr id="7" name="TextBox 6"/>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8" name="TextBox 7"/>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pic>
        <p:nvPicPr>
          <p:cNvPr id="9" name="Picture 8" descr="A cartoon of a purple gear&#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l="1379" t="8116" r="5383" b="10003"/>
          <a:stretch>
            <a:fillRect/>
          </a:stretch>
        </p:blipFill>
        <p:spPr>
          <a:xfrm>
            <a:off x="654679" y="2255896"/>
            <a:ext cx="2410667" cy="2675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repeatCount="5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
                                        <p:tgtEl>
                                          <p:spTgt spid="6"/>
                                        </p:tgtEl>
                                      </p:cBhvr>
                                    </p:animEffect>
                                  </p:childTnLst>
                                </p:cTn>
                              </p:par>
                              <p:par>
                                <p:cTn id="13" presetID="10" presetClass="entr" presetSubtype="0" repeatCount="5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 y="0"/>
            <a:ext cx="12192000" cy="6858000"/>
          </a:xfrm>
          <a:prstGeom prst="rect">
            <a:avLst/>
          </a:prstGeom>
        </p:spPr>
      </p:pic>
      <p:sp>
        <p:nvSpPr>
          <p:cNvPr id="3" name="Rectangle 2"/>
          <p:cNvSpPr/>
          <p:nvPr/>
        </p:nvSpPr>
        <p:spPr>
          <a:xfrm>
            <a:off x="3246146" y="1946761"/>
            <a:ext cx="2728567" cy="2123658"/>
          </a:xfrm>
          <a:prstGeom prst="rect">
            <a:avLst/>
          </a:prstGeom>
          <a:noFill/>
        </p:spPr>
        <p:txBody>
          <a:bodyPr wrap="none" lIns="91440" tIns="45720" rIns="91440" bIns="45720">
            <a:spAutoFit/>
          </a:bodyPr>
          <a:lstStyle/>
          <a:p>
            <a:pPr algn="ctr"/>
            <a:r>
              <a:rPr lang="en-US" sz="6600" b="1" cap="none" spc="0" dirty="0">
                <a:ln w="1905"/>
                <a:solidFill>
                  <a:schemeClr val="bg1"/>
                </a:solidFill>
                <a:effectLst>
                  <a:innerShdw blurRad="69850" dist="43180" dir="5400000">
                    <a:srgbClr val="000000">
                      <a:alpha val="65000"/>
                    </a:srgbClr>
                  </a:innerShdw>
                </a:effectLst>
              </a:rPr>
              <a:t>CÂU 3 :</a:t>
            </a:r>
          </a:p>
          <a:p>
            <a:pPr algn="ctr"/>
            <a:endParaRPr lang="en-US" sz="6600" b="1" dirty="0">
              <a:ln w="1905"/>
              <a:solidFill>
                <a:schemeClr val="bg1"/>
              </a:solidFill>
              <a:effectLst>
                <a:innerShdw blurRad="69850" dist="43180" dir="5400000">
                  <a:srgbClr val="000000">
                    <a:alpha val="65000"/>
                  </a:srgbClr>
                </a:innerShdw>
              </a:effectLst>
            </a:endParaRPr>
          </a:p>
        </p:txBody>
      </p:sp>
      <p:sp>
        <p:nvSpPr>
          <p:cNvPr id="4" name="Left Arrow 3">
            <a:hlinkClick r:id="rId3" action="ppaction://hlinksldjump"/>
          </p:cNvPr>
          <p:cNvSpPr/>
          <p:nvPr/>
        </p:nvSpPr>
        <p:spPr>
          <a:xfrm>
            <a:off x="10338262" y="5755178"/>
            <a:ext cx="1524000" cy="6858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057400" y="255588"/>
            <a:ext cx="7778750" cy="6315075"/>
          </a:xfrm>
          <a:prstGeom prst="rect">
            <a:avLst/>
          </a:prstGeom>
        </p:spPr>
      </p:pic>
      <p:grpSp>
        <p:nvGrpSpPr>
          <p:cNvPr id="6" name="Group 5"/>
          <p:cNvGrpSpPr/>
          <p:nvPr/>
        </p:nvGrpSpPr>
        <p:grpSpPr>
          <a:xfrm>
            <a:off x="1469421" y="447795"/>
            <a:ext cx="5009628" cy="557769"/>
            <a:chOff x="3442453" y="958549"/>
            <a:chExt cx="5009628" cy="557769"/>
          </a:xfrm>
        </p:grpSpPr>
        <p:sp>
          <p:nvSpPr>
            <p:cNvPr id="7" name="TextBox 6"/>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8" name="TextBox 7"/>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pic>
        <p:nvPicPr>
          <p:cNvPr id="9" name="Picture 8" descr="A cartoon of a purple gear&#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l="1379" t="8116" r="5383" b="10003"/>
          <a:stretch>
            <a:fillRect/>
          </a:stretch>
        </p:blipFill>
        <p:spPr>
          <a:xfrm>
            <a:off x="654679" y="2255896"/>
            <a:ext cx="2410667" cy="2675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repeatCount="5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
                                        <p:tgtEl>
                                          <p:spTgt spid="6"/>
                                        </p:tgtEl>
                                      </p:cBhvr>
                                    </p:animEffect>
                                  </p:childTnLst>
                                </p:cTn>
                              </p:par>
                              <p:par>
                                <p:cTn id="12" presetID="10" presetClass="entr" presetSubtype="0" repeatCount="500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214487" y="2090172"/>
            <a:ext cx="2715038" cy="923330"/>
          </a:xfrm>
          <a:prstGeom prst="rect">
            <a:avLst/>
          </a:prstGeom>
          <a:noFill/>
        </p:spPr>
        <p:txBody>
          <a:bodyPr wrap="none" lIns="91440" tIns="45720" rIns="91440" bIns="45720">
            <a:spAutoFit/>
          </a:bodyPr>
          <a:lstStyle/>
          <a:p>
            <a:pPr algn="ctr"/>
            <a:r>
              <a:rPr lang="en-US" sz="5400" b="1" dirty="0">
                <a:ln w="1905"/>
                <a:solidFill>
                  <a:srgbClr val="FF0066"/>
                </a:solidFill>
                <a:effectLst>
                  <a:innerShdw blurRad="69850" dist="43180" dir="5400000">
                    <a:srgbClr val="000000">
                      <a:alpha val="65000"/>
                    </a:srgbClr>
                  </a:innerShdw>
                </a:effectLst>
              </a:rPr>
              <a:t>CHUỘT ?</a:t>
            </a:r>
            <a:endParaRPr lang="en-US" sz="5400" b="1" cap="none" spc="0" dirty="0">
              <a:ln w="1905"/>
              <a:solidFill>
                <a:srgbClr val="FF0066"/>
              </a:solidFill>
              <a:effectLst>
                <a:innerShdw blurRad="69850" dist="43180" dir="5400000">
                  <a:srgbClr val="000000">
                    <a:alpha val="65000"/>
                  </a:srgbClr>
                </a:innerShdw>
              </a:effectLst>
            </a:endParaRPr>
          </a:p>
        </p:txBody>
      </p:sp>
      <p:sp>
        <p:nvSpPr>
          <p:cNvPr id="4" name="Left Arrow 3">
            <a:hlinkClick r:id="rId3" action="ppaction://hlinksldjump"/>
          </p:cNvPr>
          <p:cNvSpPr/>
          <p:nvPr/>
        </p:nvSpPr>
        <p:spPr>
          <a:xfrm>
            <a:off x="10317587" y="4548447"/>
            <a:ext cx="1524000" cy="609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3065346" y="1280160"/>
            <a:ext cx="7007631" cy="3973484"/>
          </a:xfrm>
          <a:prstGeom prst="rect">
            <a:avLst/>
          </a:prstGeom>
        </p:spPr>
      </p:pic>
      <p:grpSp>
        <p:nvGrpSpPr>
          <p:cNvPr id="6" name="Group 5"/>
          <p:cNvGrpSpPr/>
          <p:nvPr/>
        </p:nvGrpSpPr>
        <p:grpSpPr>
          <a:xfrm>
            <a:off x="1469421" y="447795"/>
            <a:ext cx="5009628" cy="557769"/>
            <a:chOff x="3442453" y="958549"/>
            <a:chExt cx="5009628" cy="557769"/>
          </a:xfrm>
        </p:grpSpPr>
        <p:sp>
          <p:nvSpPr>
            <p:cNvPr id="7" name="TextBox 6"/>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8" name="TextBox 7"/>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pic>
        <p:nvPicPr>
          <p:cNvPr id="9" name="Picture 8" descr="A cartoon of a purple gear&#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l="1379" t="8116" r="5383" b="10003"/>
          <a:stretch>
            <a:fillRect/>
          </a:stretch>
        </p:blipFill>
        <p:spPr>
          <a:xfrm>
            <a:off x="654679" y="2255896"/>
            <a:ext cx="2410667" cy="2675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0" presetClass="entr" presetSubtype="0" repeatCount="5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
                                        <p:tgtEl>
                                          <p:spTgt spid="6"/>
                                        </p:tgtEl>
                                      </p:cBhvr>
                                    </p:animEffect>
                                  </p:childTnLst>
                                </p:cTn>
                              </p:par>
                              <p:par>
                                <p:cTn id="24" presetID="10" presetClass="entr" presetSubtype="0" repeatCount="500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7505" y="326390"/>
            <a:ext cx="4921250" cy="6182360"/>
          </a:xfrm>
          <a:prstGeom prst="rect">
            <a:avLst/>
          </a:prstGeom>
        </p:spPr>
      </p:pic>
      <p:pic>
        <p:nvPicPr>
          <p:cNvPr id="6" name="Picture 5" descr="A cartoon of a purple gear&#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7" name="Picture 6"/>
          <p:cNvPicPr>
            <a:picLocks noChangeAspect="1"/>
          </p:cNvPicPr>
          <p:nvPr/>
        </p:nvPicPr>
        <p:blipFill rotWithShape="1">
          <a:blip r:embed="rId5">
            <a:clrChange>
              <a:clrFrom>
                <a:srgbClr val="FFFFFF"/>
              </a:clrFrom>
              <a:clrTo>
                <a:srgbClr val="FFFFFF">
                  <a:alpha val="0"/>
                </a:srgbClr>
              </a:clrTo>
            </a:clrChange>
          </a:blip>
          <a:srcRect l="1379" t="8116" r="5383" b="10003"/>
          <a:stretch>
            <a:fillRect/>
          </a:stretch>
        </p:blipFill>
        <p:spPr>
          <a:xfrm>
            <a:off x="654679" y="2255896"/>
            <a:ext cx="2410667" cy="2675846"/>
          </a:xfrm>
          <a:prstGeom prst="rect">
            <a:avLst/>
          </a:prstGeom>
        </p:spPr>
      </p:pic>
      <p:sp>
        <p:nvSpPr>
          <p:cNvPr id="13" name="TextBox 12"/>
          <p:cNvSpPr txBox="1"/>
          <p:nvPr/>
        </p:nvSpPr>
        <p:spPr>
          <a:xfrm>
            <a:off x="1452880" y="451485"/>
            <a:ext cx="4565650" cy="553085"/>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mj-lt"/>
                <a:ea typeface="Roboto" panose="02000000000000000000" pitchFamily="2" charset="0"/>
                <a:cs typeface="+mj-lt"/>
              </a:rPr>
              <a:t>STEM - Hành trình sáng tạo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3535" y="1712422"/>
            <a:ext cx="4276725" cy="4979323"/>
          </a:xfrm>
          <a:prstGeom prst="rect">
            <a:avLst/>
          </a:prstGeom>
        </p:spPr>
      </p:pic>
      <p:pic>
        <p:nvPicPr>
          <p:cNvPr id="5" name="Picture 4"/>
          <p:cNvPicPr>
            <a:picLocks noChangeAspect="1"/>
          </p:cNvPicPr>
          <p:nvPr/>
        </p:nvPicPr>
        <p:blipFill>
          <a:blip r:embed="rId4"/>
          <a:stretch>
            <a:fillRect/>
          </a:stretch>
        </p:blipFill>
        <p:spPr>
          <a:xfrm>
            <a:off x="4235334" y="1438102"/>
            <a:ext cx="3505200" cy="5922644"/>
          </a:xfrm>
          <a:prstGeom prst="rect">
            <a:avLst/>
          </a:prstGeom>
        </p:spPr>
      </p:pic>
      <p:pic>
        <p:nvPicPr>
          <p:cNvPr id="6" name="Picture 5"/>
          <p:cNvPicPr>
            <a:picLocks noChangeAspect="1"/>
          </p:cNvPicPr>
          <p:nvPr/>
        </p:nvPicPr>
        <p:blipFill>
          <a:blip r:embed="rId5"/>
          <a:stretch>
            <a:fillRect/>
          </a:stretch>
        </p:blipFill>
        <p:spPr>
          <a:xfrm>
            <a:off x="8670001" y="2069867"/>
            <a:ext cx="2552181" cy="5170516"/>
          </a:xfrm>
          <a:prstGeom prst="rect">
            <a:avLst/>
          </a:prstGeom>
        </p:spPr>
      </p:pic>
      <p:sp>
        <p:nvSpPr>
          <p:cNvPr id="7" name="Google Shape;2323;p57"/>
          <p:cNvSpPr/>
          <p:nvPr/>
        </p:nvSpPr>
        <p:spPr>
          <a:xfrm>
            <a:off x="562062" y="217313"/>
            <a:ext cx="10793123"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2800" b="1" dirty="0">
                <a:solidFill>
                  <a:sysClr val="windowText" lastClr="000000"/>
                </a:solidFill>
                <a:latin typeface="Times New Roman" panose="02020603050405020304" pitchFamily="18" charset="0"/>
                <a:ea typeface="Poppins"/>
                <a:cs typeface="Times New Roman" panose="02020603050405020304" pitchFamily="18" charset="0"/>
                <a:sym typeface="Poppins"/>
              </a:rPr>
              <a:t>HĐ1: QUAN SÁT VÀ TÌM HIỂU CẤU TẠO BÌNH GIỮ NHIỆT</a:t>
            </a:r>
            <a:endParaRPr sz="2800" b="1" dirty="0">
              <a:solidFill>
                <a:sysClr val="windowText" lastClr="000000"/>
              </a:solidFill>
              <a:latin typeface="Times New Roman" panose="02020603050405020304" pitchFamily="18" charset="0"/>
              <a:ea typeface="Poppins"/>
              <a:cs typeface="Times New Roman" panose="02020603050405020304" pitchFamily="18" charset="0"/>
              <a:sym typeface="Poppins"/>
            </a:endParaRPr>
          </a:p>
        </p:txBody>
      </p:sp>
      <p:sp>
        <p:nvSpPr>
          <p:cNvPr id="2" name="Oval 1"/>
          <p:cNvSpPr/>
          <p:nvPr/>
        </p:nvSpPr>
        <p:spPr>
          <a:xfrm>
            <a:off x="1872831" y="1122218"/>
            <a:ext cx="723207" cy="702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8" name="Oval 7"/>
          <p:cNvSpPr/>
          <p:nvPr/>
        </p:nvSpPr>
        <p:spPr>
          <a:xfrm>
            <a:off x="5626330" y="1122775"/>
            <a:ext cx="723207" cy="702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9" name="Oval 8"/>
          <p:cNvSpPr/>
          <p:nvPr/>
        </p:nvSpPr>
        <p:spPr>
          <a:xfrm>
            <a:off x="9733900" y="1126239"/>
            <a:ext cx="723207" cy="702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3535" y="1690447"/>
            <a:ext cx="7356765" cy="769441"/>
          </a:xfrm>
          <a:prstGeom prst="rect">
            <a:avLst/>
          </a:prstGeom>
          <a:noFill/>
          <a:ln>
            <a:noFill/>
          </a:ln>
        </p:spPr>
        <p:txBody>
          <a:bodyPr wrap="square" rtlCol="0">
            <a:spAutoFit/>
          </a:bodyPr>
          <a:lstStyle/>
          <a:p>
            <a:pPr algn="ctr"/>
            <a:r>
              <a:rPr lang="en-US" sz="4400" b="1">
                <a:ln w="34925" cmpd="sng">
                  <a:solidFill>
                    <a:srgbClr val="CAE7DE"/>
                  </a:solidFill>
                  <a:prstDash val="solid"/>
                </a:ln>
                <a:solidFill>
                  <a:srgbClr val="FF0000"/>
                </a:solidFill>
                <a:effectLst>
                  <a:glow rad="127000">
                    <a:srgbClr val="CAE7DE"/>
                  </a:glow>
                  <a:reflection endPos="0" dist="50800" dir="5400000" sy="-100000" algn="bl" rotWithShape="0"/>
                </a:effectLst>
                <a:latin typeface="#9Slide07 IcielPony" panose="02000000000000000000" pitchFamily="2" charset="0"/>
              </a:rPr>
              <a:t>CÂU CHUYỆN STEM </a:t>
            </a:r>
          </a:p>
        </p:txBody>
      </p:sp>
      <p:sp>
        <p:nvSpPr>
          <p:cNvPr id="2"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Box 2"/>
          <p:cNvSpPr txBox="1"/>
          <p:nvPr/>
        </p:nvSpPr>
        <p:spPr>
          <a:xfrm>
            <a:off x="1786255" y="583565"/>
            <a:ext cx="8792210" cy="1569660"/>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a:t>
            </a:r>
            <a:r>
              <a:rPr lang="en-US" altLang="vi-VN" sz="3200" b="1">
                <a:solidFill>
                  <a:srgbClr val="FF0000"/>
                </a:solidFill>
                <a:latin typeface="Times New Roman" panose="02020603050405020304" pitchFamily="18" charset="0"/>
                <a:cs typeface="Times New Roman" panose="02020603050405020304" pitchFamily="18" charset="0"/>
              </a:rPr>
              <a:t>ĐA NĂNG</a:t>
            </a:r>
            <a:endParaRPr lang="en-US" altLang="vi-VN" sz="3200" b="1" dirty="0">
              <a:solidFill>
                <a:srgbClr val="FF0000"/>
              </a:solidFill>
              <a:latin typeface="Times New Roman" panose="02020603050405020304" pitchFamily="18" charset="0"/>
              <a:cs typeface="Times New Roman" panose="02020603050405020304" pitchFamily="18" charset="0"/>
            </a:endParaRPr>
          </a:p>
          <a:p>
            <a:pPr algn="ct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FCE1800-479C-0094-4AD2-8901049A1DC6}"/>
              </a:ext>
            </a:extLst>
          </p:cNvPr>
          <p:cNvSpPr txBox="1"/>
          <p:nvPr/>
        </p:nvSpPr>
        <p:spPr>
          <a:xfrm>
            <a:off x="666043" y="2521444"/>
            <a:ext cx="10950223" cy="4031873"/>
          </a:xfrm>
          <a:prstGeom prst="rect">
            <a:avLst/>
          </a:prstGeom>
          <a:noFill/>
        </p:spPr>
        <p:txBody>
          <a:bodyPr wrap="square" rtlCol="0">
            <a:spAutoFit/>
          </a:bodyPr>
          <a:lstStyle/>
          <a:p>
            <a:r>
              <a:rPr lang="vi-VN" sz="3200" b="1" dirty="0">
                <a:latin typeface="+mj-lt"/>
              </a:rPr>
              <a:t>Túi giữ nhiệt bắt đầu được sử dụng ở một số các cửa hàng thực phẩm vào khoảng giữa những năm 80 của thế kỉ trước. Năm 1984, một người Mỹ đã nhận bằng sáng chế về sản phẩm túi giữ nhiệt cho bánh pizza. Túi có thể chứa đồng thời nhiều hộp nhằm giữ nóng bánh trong khi vận chuyển.</a:t>
            </a:r>
          </a:p>
          <a:p>
            <a:r>
              <a:rPr lang="vi-VN" sz="3200" b="1" dirty="0">
                <a:latin typeface="+mj-lt"/>
              </a:rPr>
              <a:t>Ngày nay, túi giữ nhiệt là một đồ dùng phổ biến với nhiều hình dạng phong phú để đáp ứng nhu cầu sử dụng của mọi người.</a:t>
            </a:r>
            <a:endParaRPr lang="en-US" sz="3200" b="1"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3;p57"/>
          <p:cNvSpPr/>
          <p:nvPr/>
        </p:nvSpPr>
        <p:spPr>
          <a:xfrm>
            <a:off x="4596630" y="217313"/>
            <a:ext cx="6611062"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2800" b="1" dirty="0">
                <a:solidFill>
                  <a:sysClr val="windowText" lastClr="000000"/>
                </a:solidFill>
                <a:latin typeface="Times New Roman" panose="02020603050405020304" pitchFamily="18" charset="0"/>
                <a:ea typeface="Poppins"/>
                <a:cs typeface="Times New Roman" panose="02020603050405020304" pitchFamily="18" charset="0"/>
                <a:sym typeface="Poppins"/>
              </a:rPr>
              <a:t>SƠ ĐỒ CẤU TẠO BÌNH GIỮ NHIỆT</a:t>
            </a:r>
            <a:endParaRPr sz="2800" b="1" dirty="0">
              <a:solidFill>
                <a:sysClr val="windowText" lastClr="000000"/>
              </a:solidFill>
              <a:latin typeface="Times New Roman" panose="02020603050405020304" pitchFamily="18" charset="0"/>
              <a:ea typeface="Poppins"/>
              <a:cs typeface="Times New Roman" panose="02020603050405020304" pitchFamily="18" charset="0"/>
              <a:sym typeface="Poppins"/>
            </a:endParaRPr>
          </a:p>
        </p:txBody>
      </p:sp>
      <p:pic>
        <p:nvPicPr>
          <p:cNvPr id="3" name="Picture 2"/>
          <p:cNvPicPr>
            <a:picLocks noChangeAspect="1"/>
          </p:cNvPicPr>
          <p:nvPr/>
        </p:nvPicPr>
        <p:blipFill>
          <a:blip r:embed="rId3"/>
          <a:stretch>
            <a:fillRect/>
          </a:stretch>
        </p:blipFill>
        <p:spPr>
          <a:xfrm>
            <a:off x="6417424" y="1117283"/>
            <a:ext cx="3133899" cy="5649278"/>
          </a:xfrm>
          <a:prstGeom prst="rect">
            <a:avLst/>
          </a:prstGeom>
        </p:spPr>
      </p:pic>
      <p:sp>
        <p:nvSpPr>
          <p:cNvPr id="14" name="Rectangle 13"/>
          <p:cNvSpPr/>
          <p:nvPr/>
        </p:nvSpPr>
        <p:spPr>
          <a:xfrm>
            <a:off x="2527069" y="3181004"/>
            <a:ext cx="3358341" cy="62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4. </a:t>
            </a:r>
            <a:r>
              <a:rPr lang="en-US" sz="3200" dirty="0" err="1">
                <a:solidFill>
                  <a:srgbClr val="FF0000"/>
                </a:solidFill>
                <a:latin typeface="Times New Roman" panose="02020603050405020304" pitchFamily="18" charset="0"/>
                <a:cs typeface="Times New Roman" panose="02020603050405020304" pitchFamily="18" charset="0"/>
              </a:rPr>
              <a:t>Bình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nươc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759517" y="4098173"/>
            <a:ext cx="3117579" cy="62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3.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523376" y="5101244"/>
            <a:ext cx="2363417" cy="62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2.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bình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733101" y="1613803"/>
            <a:ext cx="2143996" cy="623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Nắp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bình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1" name="Right Arrow 20"/>
          <p:cNvSpPr/>
          <p:nvPr/>
        </p:nvSpPr>
        <p:spPr>
          <a:xfrm>
            <a:off x="5892915" y="1935923"/>
            <a:ext cx="11388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5885410" y="3478049"/>
            <a:ext cx="103355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5885410" y="4330931"/>
            <a:ext cx="915785" cy="54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5885410" y="5324303"/>
            <a:ext cx="70658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975534" y="227547"/>
            <a:ext cx="4917381" cy="557769"/>
            <a:chOff x="3442453" y="958549"/>
            <a:chExt cx="5009628" cy="557769"/>
          </a:xfrm>
        </p:grpSpPr>
        <p:sp>
          <p:nvSpPr>
            <p:cNvPr id="15" name="TextBox 14"/>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20" name="TextBox 19"/>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1" grpId="0" animBg="1"/>
      <p:bldP spid="23"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2354" y="1169221"/>
            <a:ext cx="2859752" cy="6076431"/>
          </a:xfrm>
          <a:prstGeom prst="rect">
            <a:avLst/>
          </a:prstGeom>
        </p:spPr>
      </p:pic>
      <p:grpSp>
        <p:nvGrpSpPr>
          <p:cNvPr id="4" name="Group 3"/>
          <p:cNvGrpSpPr/>
          <p:nvPr/>
        </p:nvGrpSpPr>
        <p:grpSpPr>
          <a:xfrm>
            <a:off x="1469421" y="447795"/>
            <a:ext cx="5009628" cy="557769"/>
            <a:chOff x="3442453" y="958549"/>
            <a:chExt cx="5009628" cy="557769"/>
          </a:xfrm>
        </p:grpSpPr>
        <p:sp>
          <p:nvSpPr>
            <p:cNvPr id="5" name="TextBox 4"/>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6" name="TextBox 5"/>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sp>
        <p:nvSpPr>
          <p:cNvPr id="9" name="Text Box 18"/>
          <p:cNvSpPr txBox="1">
            <a:spLocks noChangeArrowheads="1"/>
          </p:cNvSpPr>
          <p:nvPr/>
        </p:nvSpPr>
        <p:spPr bwMode="auto">
          <a:xfrm>
            <a:off x="5203767" y="1962823"/>
            <a:ext cx="6093229" cy="2107763"/>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4000" dirty="0">
                <a:cs typeface="Times New Roman" panose="02020603050405020304" pitchFamily="18" charset="0"/>
              </a:rPr>
              <a:t>     Theo </a:t>
            </a:r>
            <a:r>
              <a:rPr lang="en-US" sz="4000" dirty="0" err="1">
                <a:cs typeface="Times New Roman" panose="02020603050405020304" pitchFamily="18" charset="0"/>
              </a:rPr>
              <a:t>em</a:t>
            </a:r>
            <a:r>
              <a:rPr lang="en-US" sz="4000" dirty="0">
                <a:cs typeface="Times New Roman" panose="02020603050405020304" pitchFamily="18" charset="0"/>
              </a:rPr>
              <a:t>, </a:t>
            </a:r>
            <a:r>
              <a:rPr lang="en-US" sz="4000" dirty="0" err="1">
                <a:cs typeface="Times New Roman" panose="02020603050405020304" pitchFamily="18" charset="0"/>
              </a:rPr>
              <a:t>bình</a:t>
            </a:r>
            <a:r>
              <a:rPr lang="en-US" sz="4000" dirty="0">
                <a:cs typeface="Times New Roman" panose="02020603050405020304" pitchFamily="18" charset="0"/>
              </a:rPr>
              <a:t> </a:t>
            </a:r>
            <a:r>
              <a:rPr lang="en-US" sz="4000" dirty="0" err="1">
                <a:cs typeface="Times New Roman" panose="02020603050405020304" pitchFamily="18" charset="0"/>
              </a:rPr>
              <a:t>thủy</a:t>
            </a:r>
            <a:r>
              <a:rPr lang="en-US" sz="4000" dirty="0">
                <a:cs typeface="Times New Roman" panose="02020603050405020304" pitchFamily="18" charset="0"/>
              </a:rPr>
              <a:t> </a:t>
            </a:r>
            <a:r>
              <a:rPr lang="en-US" sz="4000" dirty="0" err="1">
                <a:cs typeface="Times New Roman" panose="02020603050405020304" pitchFamily="18" charset="0"/>
              </a:rPr>
              <a:t>tinh</a:t>
            </a:r>
            <a:r>
              <a:rPr lang="en-US" sz="4000" dirty="0">
                <a:cs typeface="Times New Roman" panose="02020603050405020304" pitchFamily="18" charset="0"/>
              </a:rPr>
              <a:t> </a:t>
            </a:r>
            <a:r>
              <a:rPr lang="en-US" sz="4000" dirty="0" err="1">
                <a:cs typeface="Times New Roman" panose="02020603050405020304" pitchFamily="18" charset="0"/>
              </a:rPr>
              <a:t>này</a:t>
            </a:r>
            <a:r>
              <a:rPr lang="en-US" sz="4000" dirty="0">
                <a:cs typeface="Times New Roman" panose="02020603050405020304" pitchFamily="18" charset="0"/>
              </a:rPr>
              <a:t> </a:t>
            </a:r>
            <a:r>
              <a:rPr lang="en-US" sz="4000" dirty="0" err="1">
                <a:cs typeface="Times New Roman" panose="02020603050405020304" pitchFamily="18" charset="0"/>
              </a:rPr>
              <a:t>có</a:t>
            </a:r>
            <a:r>
              <a:rPr lang="en-US" sz="4000" dirty="0">
                <a:cs typeface="Times New Roman" panose="02020603050405020304" pitchFamily="18" charset="0"/>
              </a:rPr>
              <a:t> </a:t>
            </a:r>
            <a:r>
              <a:rPr lang="en-US" sz="4000" dirty="0" err="1">
                <a:cs typeface="Times New Roman" panose="02020603050405020304" pitchFamily="18" charset="0"/>
              </a:rPr>
              <a:t>giữ</a:t>
            </a:r>
            <a:r>
              <a:rPr lang="en-US" sz="4000" dirty="0">
                <a:cs typeface="Times New Roman" panose="02020603050405020304" pitchFamily="18" charset="0"/>
              </a:rPr>
              <a:t> </a:t>
            </a:r>
            <a:r>
              <a:rPr lang="en-US" sz="4000" dirty="0" err="1">
                <a:cs typeface="Times New Roman" panose="02020603050405020304" pitchFamily="18" charset="0"/>
              </a:rPr>
              <a:t>được</a:t>
            </a:r>
            <a:r>
              <a:rPr lang="en-US" sz="4000" dirty="0">
                <a:cs typeface="Times New Roman" panose="02020603050405020304" pitchFamily="18" charset="0"/>
              </a:rPr>
              <a:t> </a:t>
            </a:r>
            <a:r>
              <a:rPr lang="en-US" sz="4000" dirty="0" err="1">
                <a:cs typeface="Times New Roman" panose="02020603050405020304" pitchFamily="18" charset="0"/>
              </a:rPr>
              <a:t>nhiệt</a:t>
            </a:r>
            <a:r>
              <a:rPr lang="en-US" sz="4000" dirty="0">
                <a:cs typeface="Times New Roman" panose="02020603050405020304" pitchFamily="18" charset="0"/>
              </a:rPr>
              <a:t> </a:t>
            </a:r>
            <a:r>
              <a:rPr lang="en-US" sz="4000" dirty="0" err="1">
                <a:cs typeface="Times New Roman" panose="02020603050405020304" pitchFamily="18" charset="0"/>
              </a:rPr>
              <a:t>không</a:t>
            </a:r>
            <a:r>
              <a:rPr lang="en-US" sz="4000" dirty="0">
                <a:cs typeface="Times New Roman" panose="02020603050405020304" pitchFamily="18" charset="0"/>
              </a:rPr>
              <a:t>? </a:t>
            </a:r>
            <a:r>
              <a:rPr lang="en-US" sz="4000" dirty="0" err="1">
                <a:cs typeface="Times New Roman" panose="02020603050405020304" pitchFamily="18" charset="0"/>
              </a:rPr>
              <a:t>Vì</a:t>
            </a:r>
            <a:r>
              <a:rPr lang="en-US" sz="4000" dirty="0">
                <a:cs typeface="Times New Roman" panose="02020603050405020304" pitchFamily="18" charset="0"/>
              </a:rPr>
              <a:t> </a:t>
            </a:r>
            <a:r>
              <a:rPr lang="en-US" sz="4000" dirty="0" err="1">
                <a:cs typeface="Times New Roman" panose="02020603050405020304" pitchFamily="18" charset="0"/>
              </a:rPr>
              <a:t>sao</a:t>
            </a:r>
            <a:r>
              <a:rPr lang="en-US" sz="4000" dirty="0">
                <a:cs typeface="Times New Roman" panose="02020603050405020304" pitchFamily="18" charset="0"/>
              </a:rPr>
              <a:t>?</a:t>
            </a:r>
            <a:endParaRPr lang="en-US" altLang="en-US" sz="4000" b="1" dirty="0">
              <a:solidFill>
                <a:srgbClr val="00B050"/>
              </a:solidFill>
            </a:endParaRPr>
          </a:p>
        </p:txBody>
      </p:sp>
      <p:sp>
        <p:nvSpPr>
          <p:cNvPr id="10" name="Text Box 18"/>
          <p:cNvSpPr txBox="1">
            <a:spLocks noChangeArrowheads="1"/>
          </p:cNvSpPr>
          <p:nvPr/>
        </p:nvSpPr>
        <p:spPr bwMode="auto">
          <a:xfrm>
            <a:off x="5331228" y="3993898"/>
            <a:ext cx="6068927" cy="2107763"/>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4000" dirty="0">
                <a:cs typeface="Times New Roman" panose="02020603050405020304" pitchFamily="18" charset="0"/>
              </a:rPr>
              <a:t>    </a:t>
            </a:r>
            <a:r>
              <a:rPr lang="en-US" sz="4000" dirty="0" err="1">
                <a:cs typeface="Times New Roman" panose="02020603050405020304" pitchFamily="18" charset="0"/>
              </a:rPr>
              <a:t>Vậy</a:t>
            </a:r>
            <a:r>
              <a:rPr lang="en-US" sz="4000" dirty="0">
                <a:cs typeface="Times New Roman" panose="02020603050405020304" pitchFamily="18" charset="0"/>
              </a:rPr>
              <a:t> </a:t>
            </a:r>
            <a:r>
              <a:rPr lang="en-US" sz="4000" dirty="0" err="1">
                <a:cs typeface="Times New Roman" panose="02020603050405020304" pitchFamily="18" charset="0"/>
              </a:rPr>
              <a:t>để</a:t>
            </a:r>
            <a:r>
              <a:rPr lang="en-US" sz="4000" dirty="0">
                <a:cs typeface="Times New Roman" panose="02020603050405020304" pitchFamily="18" charset="0"/>
              </a:rPr>
              <a:t> </a:t>
            </a:r>
            <a:r>
              <a:rPr lang="en-US" sz="4000" dirty="0" err="1">
                <a:cs typeface="Times New Roman" panose="02020603050405020304" pitchFamily="18" charset="0"/>
              </a:rPr>
              <a:t>bình</a:t>
            </a:r>
            <a:r>
              <a:rPr lang="en-US" sz="4000" dirty="0">
                <a:cs typeface="Times New Roman" panose="02020603050405020304" pitchFamily="18" charset="0"/>
              </a:rPr>
              <a:t> </a:t>
            </a:r>
            <a:r>
              <a:rPr lang="en-US" sz="4000" dirty="0" err="1">
                <a:cs typeface="Times New Roman" panose="02020603050405020304" pitchFamily="18" charset="0"/>
              </a:rPr>
              <a:t>thủy</a:t>
            </a:r>
            <a:r>
              <a:rPr lang="en-US" sz="4000" dirty="0">
                <a:cs typeface="Times New Roman" panose="02020603050405020304" pitchFamily="18" charset="0"/>
              </a:rPr>
              <a:t> </a:t>
            </a:r>
            <a:r>
              <a:rPr lang="en-US" sz="4000" dirty="0" err="1">
                <a:cs typeface="Times New Roman" panose="02020603050405020304" pitchFamily="18" charset="0"/>
              </a:rPr>
              <a:t>tinh</a:t>
            </a:r>
            <a:r>
              <a:rPr lang="en-US" sz="4000" dirty="0">
                <a:cs typeface="Times New Roman" panose="02020603050405020304" pitchFamily="18" charset="0"/>
              </a:rPr>
              <a:t> </a:t>
            </a:r>
            <a:r>
              <a:rPr lang="en-US" sz="4000" dirty="0" err="1">
                <a:cs typeface="Times New Roman" panose="02020603050405020304" pitchFamily="18" charset="0"/>
              </a:rPr>
              <a:t>này</a:t>
            </a:r>
            <a:r>
              <a:rPr lang="en-US" sz="4000" dirty="0">
                <a:cs typeface="Times New Roman" panose="02020603050405020304" pitchFamily="18" charset="0"/>
              </a:rPr>
              <a:t> </a:t>
            </a:r>
            <a:r>
              <a:rPr lang="en-US" sz="4000" dirty="0" err="1">
                <a:cs typeface="Times New Roman" panose="02020603050405020304" pitchFamily="18" charset="0"/>
              </a:rPr>
              <a:t>giữ</a:t>
            </a:r>
            <a:r>
              <a:rPr lang="en-US" sz="4000" dirty="0">
                <a:cs typeface="Times New Roman" panose="02020603050405020304" pitchFamily="18" charset="0"/>
              </a:rPr>
              <a:t> </a:t>
            </a:r>
            <a:r>
              <a:rPr lang="en-US" sz="4000" dirty="0" err="1">
                <a:cs typeface="Times New Roman" panose="02020603050405020304" pitchFamily="18" charset="0"/>
              </a:rPr>
              <a:t>được</a:t>
            </a:r>
            <a:r>
              <a:rPr lang="en-US" sz="4000" dirty="0">
                <a:cs typeface="Times New Roman" panose="02020603050405020304" pitchFamily="18" charset="0"/>
              </a:rPr>
              <a:t> </a:t>
            </a:r>
            <a:r>
              <a:rPr lang="en-US" sz="4000" dirty="0" err="1">
                <a:cs typeface="Times New Roman" panose="02020603050405020304" pitchFamily="18" charset="0"/>
              </a:rPr>
              <a:t>nhiệt</a:t>
            </a:r>
            <a:r>
              <a:rPr lang="en-US" sz="4000" dirty="0">
                <a:cs typeface="Times New Roman" panose="02020603050405020304" pitchFamily="18" charset="0"/>
              </a:rPr>
              <a:t>, </a:t>
            </a:r>
            <a:r>
              <a:rPr lang="en-US" sz="4000" dirty="0" err="1">
                <a:cs typeface="Times New Roman" panose="02020603050405020304" pitchFamily="18" charset="0"/>
              </a:rPr>
              <a:t>chúng</a:t>
            </a:r>
            <a:r>
              <a:rPr lang="en-US" sz="4000" dirty="0">
                <a:cs typeface="Times New Roman" panose="02020603050405020304" pitchFamily="18" charset="0"/>
              </a:rPr>
              <a:t> ta </a:t>
            </a:r>
            <a:r>
              <a:rPr lang="en-US" sz="4000" dirty="0" err="1">
                <a:cs typeface="Times New Roman" panose="02020603050405020304" pitchFamily="18" charset="0"/>
              </a:rPr>
              <a:t>phải</a:t>
            </a:r>
            <a:r>
              <a:rPr lang="en-US" sz="4000" dirty="0">
                <a:cs typeface="Times New Roman" panose="02020603050405020304" pitchFamily="18" charset="0"/>
              </a:rPr>
              <a:t> </a:t>
            </a:r>
            <a:r>
              <a:rPr lang="en-US" sz="4000" dirty="0" err="1">
                <a:cs typeface="Times New Roman" panose="02020603050405020304" pitchFamily="18" charset="0"/>
              </a:rPr>
              <a:t>làm</a:t>
            </a:r>
            <a:r>
              <a:rPr lang="en-US" sz="4000" dirty="0">
                <a:cs typeface="Times New Roman" panose="02020603050405020304" pitchFamily="18" charset="0"/>
              </a:rPr>
              <a:t> </a:t>
            </a:r>
            <a:r>
              <a:rPr lang="en-US" sz="4000" dirty="0" err="1">
                <a:cs typeface="Times New Roman" panose="02020603050405020304" pitchFamily="18" charset="0"/>
              </a:rPr>
              <a:t>gì</a:t>
            </a:r>
            <a:r>
              <a:rPr lang="en-US" sz="4000" dirty="0">
                <a:cs typeface="Times New Roman" panose="02020603050405020304" pitchFamily="18" charset="0"/>
              </a:rPr>
              <a:t> ?</a:t>
            </a:r>
            <a:endParaRPr lang="en-US" altLang="en-US" sz="40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954987" y="1962823"/>
            <a:ext cx="10317707" cy="769501"/>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4000" dirty="0">
                <a:cs typeface="Times New Roman" panose="02020603050405020304" pitchFamily="18" charset="0"/>
              </a:rPr>
              <a:t>Theo </a:t>
            </a:r>
            <a:r>
              <a:rPr lang="en-US" sz="4000" dirty="0" err="1">
                <a:cs typeface="Times New Roman" panose="02020603050405020304" pitchFamily="18" charset="0"/>
              </a:rPr>
              <a:t>em</a:t>
            </a:r>
            <a:r>
              <a:rPr lang="en-US" sz="4000" dirty="0">
                <a:cs typeface="Times New Roman" panose="02020603050405020304" pitchFamily="18" charset="0"/>
              </a:rPr>
              <a:t>, </a:t>
            </a:r>
            <a:r>
              <a:rPr lang="en-US" sz="4000" dirty="0" err="1">
                <a:cs typeface="Times New Roman" panose="02020603050405020304" pitchFamily="18" charset="0"/>
              </a:rPr>
              <a:t>lớp</a:t>
            </a:r>
            <a:r>
              <a:rPr lang="en-US" sz="4000" dirty="0">
                <a:cs typeface="Times New Roman" panose="02020603050405020304" pitchFamily="18" charset="0"/>
              </a:rPr>
              <a:t> </a:t>
            </a:r>
            <a:r>
              <a:rPr lang="en-US" sz="4000" dirty="0" err="1">
                <a:cs typeface="Times New Roman" panose="02020603050405020304" pitchFamily="18" charset="0"/>
              </a:rPr>
              <a:t>cách</a:t>
            </a:r>
            <a:r>
              <a:rPr lang="en-US" sz="4000" dirty="0">
                <a:cs typeface="Times New Roman" panose="02020603050405020304" pitchFamily="18" charset="0"/>
              </a:rPr>
              <a:t> </a:t>
            </a:r>
            <a:r>
              <a:rPr lang="en-US" sz="4000" dirty="0" err="1">
                <a:cs typeface="Times New Roman" panose="02020603050405020304" pitchFamily="18" charset="0"/>
              </a:rPr>
              <a:t>nhiệt</a:t>
            </a:r>
            <a:r>
              <a:rPr lang="en-US" sz="4000" dirty="0">
                <a:cs typeface="Times New Roman" panose="02020603050405020304" pitchFamily="18" charset="0"/>
              </a:rPr>
              <a:t> </a:t>
            </a:r>
            <a:r>
              <a:rPr lang="en-US" sz="4000" dirty="0" err="1">
                <a:cs typeface="Times New Roman" panose="02020603050405020304" pitchFamily="18" charset="0"/>
              </a:rPr>
              <a:t>được</a:t>
            </a:r>
            <a:r>
              <a:rPr lang="en-US" sz="4000" dirty="0">
                <a:cs typeface="Times New Roman" panose="02020603050405020304" pitchFamily="18" charset="0"/>
              </a:rPr>
              <a:t> </a:t>
            </a:r>
            <a:r>
              <a:rPr lang="en-US" sz="4000" dirty="0" err="1">
                <a:cs typeface="Times New Roman" panose="02020603050405020304" pitchFamily="18" charset="0"/>
              </a:rPr>
              <a:t>làm</a:t>
            </a:r>
            <a:r>
              <a:rPr lang="en-US" sz="4000" dirty="0">
                <a:cs typeface="Times New Roman" panose="02020603050405020304" pitchFamily="18" charset="0"/>
              </a:rPr>
              <a:t> </a:t>
            </a:r>
            <a:r>
              <a:rPr lang="en-US" sz="4000" dirty="0" err="1">
                <a:cs typeface="Times New Roman" panose="02020603050405020304" pitchFamily="18" charset="0"/>
              </a:rPr>
              <a:t>từ</a:t>
            </a:r>
            <a:r>
              <a:rPr lang="en-US" sz="4000" dirty="0">
                <a:cs typeface="Times New Roman" panose="02020603050405020304" pitchFamily="18" charset="0"/>
              </a:rPr>
              <a:t> </a:t>
            </a:r>
            <a:r>
              <a:rPr lang="en-US" sz="4000" dirty="0" err="1">
                <a:cs typeface="Times New Roman" panose="02020603050405020304" pitchFamily="18" charset="0"/>
              </a:rPr>
              <a:t>vật</a:t>
            </a:r>
            <a:r>
              <a:rPr lang="en-US" sz="4000" dirty="0">
                <a:cs typeface="Times New Roman" panose="02020603050405020304" pitchFamily="18" charset="0"/>
              </a:rPr>
              <a:t> </a:t>
            </a:r>
            <a:r>
              <a:rPr lang="en-US" sz="4000" dirty="0" err="1">
                <a:cs typeface="Times New Roman" panose="02020603050405020304" pitchFamily="18" charset="0"/>
              </a:rPr>
              <a:t>liệu</a:t>
            </a:r>
            <a:r>
              <a:rPr lang="en-US" sz="4000" dirty="0">
                <a:cs typeface="Times New Roman" panose="02020603050405020304" pitchFamily="18" charset="0"/>
              </a:rPr>
              <a:t> </a:t>
            </a:r>
            <a:r>
              <a:rPr lang="en-US" sz="4000" dirty="0" err="1">
                <a:cs typeface="Times New Roman" panose="02020603050405020304" pitchFamily="18" charset="0"/>
              </a:rPr>
              <a:t>gì</a:t>
            </a:r>
            <a:r>
              <a:rPr lang="en-US" sz="4000" dirty="0">
                <a:cs typeface="Times New Roman" panose="02020603050405020304" pitchFamily="18" charset="0"/>
              </a:rPr>
              <a:t> ?</a:t>
            </a:r>
            <a:endParaRPr lang="en-US" altLang="en-US" sz="4000" b="1" dirty="0">
              <a:solidFill>
                <a:srgbClr val="00B050"/>
              </a:solidFill>
            </a:endParaRPr>
          </a:p>
        </p:txBody>
      </p:sp>
      <p:sp>
        <p:nvSpPr>
          <p:cNvPr id="5" name="Rectangle 20"/>
          <p:cNvSpPr>
            <a:spLocks noChangeArrowheads="1"/>
          </p:cNvSpPr>
          <p:nvPr/>
        </p:nvSpPr>
        <p:spPr bwMode="auto">
          <a:xfrm>
            <a:off x="838200" y="3710780"/>
            <a:ext cx="10515600" cy="2534424"/>
          </a:xfrm>
          <a:prstGeom prst="snip2DiagRect">
            <a:avLst/>
          </a:prstGeom>
          <a:ln w="5715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4400" dirty="0" err="1">
                <a:cs typeface="Times New Roman" panose="02020603050405020304" pitchFamily="18" charset="0"/>
              </a:rPr>
              <a:t>Lớp</a:t>
            </a:r>
            <a:r>
              <a:rPr lang="en-US" sz="4400" dirty="0">
                <a:cs typeface="Times New Roman" panose="02020603050405020304" pitchFamily="18" charset="0"/>
              </a:rPr>
              <a:t> </a:t>
            </a:r>
            <a:r>
              <a:rPr lang="en-US" sz="4400" dirty="0" err="1">
                <a:cs typeface="Times New Roman" panose="02020603050405020304" pitchFamily="18" charset="0"/>
              </a:rPr>
              <a:t>cách</a:t>
            </a:r>
            <a:r>
              <a:rPr lang="en-US" sz="4400" dirty="0">
                <a:cs typeface="Times New Roman" panose="02020603050405020304" pitchFamily="18" charset="0"/>
              </a:rPr>
              <a:t> </a:t>
            </a:r>
            <a:r>
              <a:rPr lang="en-US" sz="4400" dirty="0" err="1">
                <a:cs typeface="Times New Roman" panose="02020603050405020304" pitchFamily="18" charset="0"/>
              </a:rPr>
              <a:t>nhiệt</a:t>
            </a:r>
            <a:r>
              <a:rPr lang="en-US" sz="4400" dirty="0">
                <a:cs typeface="Times New Roman" panose="02020603050405020304" pitchFamily="18" charset="0"/>
              </a:rPr>
              <a:t> </a:t>
            </a:r>
            <a:r>
              <a:rPr lang="en-US" sz="4400" dirty="0" err="1">
                <a:cs typeface="Times New Roman" panose="02020603050405020304" pitchFamily="18" charset="0"/>
              </a:rPr>
              <a:t>được</a:t>
            </a:r>
            <a:r>
              <a:rPr lang="en-US" sz="4400" dirty="0">
                <a:cs typeface="Times New Roman" panose="02020603050405020304" pitchFamily="18" charset="0"/>
              </a:rPr>
              <a:t> </a:t>
            </a:r>
            <a:r>
              <a:rPr lang="en-US" sz="4400" dirty="0" err="1">
                <a:cs typeface="Times New Roman" panose="02020603050405020304" pitchFamily="18" charset="0"/>
              </a:rPr>
              <a:t>làm</a:t>
            </a:r>
            <a:r>
              <a:rPr lang="en-US" sz="4400" dirty="0">
                <a:cs typeface="Times New Roman" panose="02020603050405020304" pitchFamily="18" charset="0"/>
              </a:rPr>
              <a:t> </a:t>
            </a:r>
            <a:r>
              <a:rPr lang="en-US" sz="4400" dirty="0" err="1">
                <a:cs typeface="Times New Roman" panose="02020603050405020304" pitchFamily="18" charset="0"/>
              </a:rPr>
              <a:t>bằng</a:t>
            </a:r>
            <a:r>
              <a:rPr lang="en-US" sz="4400" dirty="0">
                <a:cs typeface="Times New Roman" panose="02020603050405020304" pitchFamily="18" charset="0"/>
              </a:rPr>
              <a:t> </a:t>
            </a:r>
            <a:r>
              <a:rPr lang="en-US" sz="4400" dirty="0" err="1">
                <a:cs typeface="Times New Roman" panose="02020603050405020304" pitchFamily="18" charset="0"/>
              </a:rPr>
              <a:t>vật</a:t>
            </a:r>
            <a:r>
              <a:rPr lang="en-US" sz="4400" dirty="0">
                <a:cs typeface="Times New Roman" panose="02020603050405020304" pitchFamily="18" charset="0"/>
              </a:rPr>
              <a:t> </a:t>
            </a:r>
            <a:r>
              <a:rPr lang="en-US" sz="4400" dirty="0" err="1">
                <a:cs typeface="Times New Roman" panose="02020603050405020304" pitchFamily="18" charset="0"/>
              </a:rPr>
              <a:t>dẫn</a:t>
            </a:r>
            <a:r>
              <a:rPr lang="en-US" sz="4400" dirty="0">
                <a:cs typeface="Times New Roman" panose="02020603050405020304" pitchFamily="18" charset="0"/>
              </a:rPr>
              <a:t> </a:t>
            </a:r>
            <a:r>
              <a:rPr lang="en-US" sz="4400" dirty="0" err="1">
                <a:cs typeface="Times New Roman" panose="02020603050405020304" pitchFamily="18" charset="0"/>
              </a:rPr>
              <a:t>nhiệt</a:t>
            </a:r>
            <a:r>
              <a:rPr lang="en-US" sz="4400" dirty="0">
                <a:cs typeface="Times New Roman" panose="02020603050405020304" pitchFamily="18" charset="0"/>
              </a:rPr>
              <a:t> </a:t>
            </a:r>
            <a:r>
              <a:rPr lang="en-US" sz="4400" dirty="0" err="1">
                <a:cs typeface="Times New Roman" panose="02020603050405020304" pitchFamily="18" charset="0"/>
              </a:rPr>
              <a:t>kém</a:t>
            </a:r>
            <a:r>
              <a:rPr lang="en-US" sz="4400" dirty="0">
                <a:cs typeface="Times New Roman" panose="02020603050405020304" pitchFamily="18" charset="0"/>
              </a:rPr>
              <a:t> </a:t>
            </a:r>
            <a:r>
              <a:rPr lang="en-US" sz="4400" dirty="0" err="1">
                <a:cs typeface="Times New Roman" panose="02020603050405020304" pitchFamily="18" charset="0"/>
              </a:rPr>
              <a:t>như</a:t>
            </a:r>
            <a:r>
              <a:rPr lang="en-US" sz="4400" dirty="0">
                <a:cs typeface="Times New Roman" panose="02020603050405020304" pitchFamily="18" charset="0"/>
              </a:rPr>
              <a:t> : </a:t>
            </a:r>
            <a:r>
              <a:rPr lang="en-US" sz="4400" dirty="0" err="1">
                <a:cs typeface="Times New Roman" panose="02020603050405020304" pitchFamily="18" charset="0"/>
              </a:rPr>
              <a:t>bông</a:t>
            </a:r>
            <a:r>
              <a:rPr lang="en-US" sz="4400" dirty="0">
                <a:cs typeface="Times New Roman" panose="02020603050405020304" pitchFamily="18" charset="0"/>
              </a:rPr>
              <a:t>, </a:t>
            </a:r>
            <a:r>
              <a:rPr lang="en-US" sz="4400" dirty="0" err="1">
                <a:cs typeface="Times New Roman" panose="02020603050405020304" pitchFamily="18" charset="0"/>
              </a:rPr>
              <a:t>giấy</a:t>
            </a:r>
            <a:r>
              <a:rPr lang="en-US" sz="4400" dirty="0">
                <a:cs typeface="Times New Roman" panose="02020603050405020304" pitchFamily="18" charset="0"/>
              </a:rPr>
              <a:t> </a:t>
            </a:r>
            <a:r>
              <a:rPr lang="en-US" sz="4400" dirty="0" err="1">
                <a:cs typeface="Times New Roman" panose="02020603050405020304" pitchFamily="18" charset="0"/>
              </a:rPr>
              <a:t>báo</a:t>
            </a:r>
            <a:r>
              <a:rPr lang="en-US" sz="4400" dirty="0">
                <a:cs typeface="Times New Roman" panose="02020603050405020304" pitchFamily="18" charset="0"/>
              </a:rPr>
              <a:t>, </a:t>
            </a:r>
            <a:r>
              <a:rPr lang="en-US" sz="4400" dirty="0" err="1">
                <a:cs typeface="Times New Roman" panose="02020603050405020304" pitchFamily="18" charset="0"/>
              </a:rPr>
              <a:t>giấy</a:t>
            </a:r>
            <a:r>
              <a:rPr lang="en-US" sz="4400" dirty="0">
                <a:cs typeface="Times New Roman" panose="02020603050405020304" pitchFamily="18" charset="0"/>
              </a:rPr>
              <a:t> </a:t>
            </a:r>
            <a:r>
              <a:rPr lang="en-US" sz="4400" dirty="0" err="1">
                <a:cs typeface="Times New Roman" panose="02020603050405020304" pitchFamily="18" charset="0"/>
              </a:rPr>
              <a:t>xốp</a:t>
            </a:r>
            <a:r>
              <a:rPr lang="en-US" sz="4400" dirty="0">
                <a:cs typeface="Times New Roman" panose="02020603050405020304" pitchFamily="18" charset="0"/>
              </a:rPr>
              <a:t>, </a:t>
            </a:r>
            <a:r>
              <a:rPr lang="en-US" sz="4400" dirty="0" err="1">
                <a:cs typeface="Times New Roman" panose="02020603050405020304" pitchFamily="18" charset="0"/>
              </a:rPr>
              <a:t>nhựa</a:t>
            </a:r>
            <a:r>
              <a:rPr lang="en-US" sz="4400" dirty="0">
                <a:cs typeface="Times New Roman" panose="02020603050405020304" pitchFamily="18" charset="0"/>
              </a:rPr>
              <a:t>, </a:t>
            </a:r>
            <a:r>
              <a:rPr lang="en-US" sz="4400" dirty="0" err="1">
                <a:cs typeface="Times New Roman" panose="02020603050405020304" pitchFamily="18" charset="0"/>
              </a:rPr>
              <a:t>vải</a:t>
            </a:r>
            <a:r>
              <a:rPr lang="en-US" sz="4400" dirty="0">
                <a:cs typeface="Times New Roman" panose="02020603050405020304" pitchFamily="18" charset="0"/>
              </a:rPr>
              <a:t>,….</a:t>
            </a:r>
            <a:endParaRPr lang="en-US" alt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323;p57"/>
          <p:cNvSpPr/>
          <p:nvPr/>
        </p:nvSpPr>
        <p:spPr>
          <a:xfrm>
            <a:off x="3103930" y="-25969"/>
            <a:ext cx="6576968" cy="999091"/>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2800" b="1" dirty="0">
                <a:solidFill>
                  <a:sysClr val="windowText" lastClr="000000"/>
                </a:solidFill>
                <a:latin typeface="Times New Roman" panose="02020603050405020304" pitchFamily="18" charset="0"/>
                <a:ea typeface="Poppins"/>
                <a:cs typeface="Times New Roman" panose="02020603050405020304" pitchFamily="18" charset="0"/>
                <a:sym typeface="Poppins"/>
              </a:rPr>
              <a:t>HĐ2 :</a:t>
            </a:r>
            <a:r>
              <a:rPr lang="vi-VN" sz="2800" b="1" dirty="0">
                <a:solidFill>
                  <a:sysClr val="windowText" lastClr="000000"/>
                </a:solidFill>
                <a:latin typeface="Times New Roman" panose="02020603050405020304" pitchFamily="18" charset="0"/>
                <a:ea typeface="Poppins"/>
                <a:cs typeface="Times New Roman" panose="02020603050405020304" pitchFamily="18" charset="0"/>
                <a:sym typeface="Poppins"/>
              </a:rPr>
              <a:t> </a:t>
            </a:r>
            <a:r>
              <a:rPr lang="en-US" sz="2800" b="1" dirty="0">
                <a:solidFill>
                  <a:sysClr val="windowText" lastClr="000000"/>
                </a:solidFill>
                <a:latin typeface="Times New Roman" panose="02020603050405020304" pitchFamily="18" charset="0"/>
                <a:ea typeface="Poppins"/>
                <a:cs typeface="Times New Roman" panose="02020603050405020304" pitchFamily="18" charset="0"/>
                <a:sym typeface="Poppins"/>
              </a:rPr>
              <a:t>ĐỀ XUẤT Ý TƯỞNG LÀM TÚI GIỮ NHIỆT CHO BÌNH THỦY TINH</a:t>
            </a:r>
            <a:endParaRPr sz="2800" b="1" dirty="0">
              <a:solidFill>
                <a:sysClr val="windowText" lastClr="000000"/>
              </a:solidFill>
              <a:latin typeface="Times New Roman" panose="02020603050405020304" pitchFamily="18" charset="0"/>
              <a:ea typeface="Poppins"/>
              <a:cs typeface="Times New Roman" panose="02020603050405020304" pitchFamily="18" charset="0"/>
              <a:sym typeface="Poppins"/>
            </a:endParaRPr>
          </a:p>
        </p:txBody>
      </p:sp>
      <p:sp>
        <p:nvSpPr>
          <p:cNvPr id="2" name="TextBox 1"/>
          <p:cNvSpPr txBox="1"/>
          <p:nvPr/>
        </p:nvSpPr>
        <p:spPr>
          <a:xfrm>
            <a:off x="1720735" y="1072343"/>
            <a:ext cx="8919556"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Theo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p>
        </p:txBody>
      </p:sp>
      <p:sp>
        <p:nvSpPr>
          <p:cNvPr id="8" name="Vertical Scroll 7"/>
          <p:cNvSpPr/>
          <p:nvPr/>
        </p:nvSpPr>
        <p:spPr>
          <a:xfrm>
            <a:off x="1230283" y="2395781"/>
            <a:ext cx="10016837" cy="4362465"/>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FF0000"/>
                </a:solidFill>
                <a:latin typeface="Times New Roman" panose="02020603050405020304" pitchFamily="18" charset="0"/>
                <a:cs typeface="Times New Roman" panose="02020603050405020304" pitchFamily="18" charset="0"/>
              </a:rPr>
              <a:t>TIÊU CHUẨN BÌNH GIỮ NHIỆT</a:t>
            </a:r>
          </a:p>
          <a:p>
            <a:endParaRPr lang="en-US" sz="3600" dirty="0">
              <a:solidFill>
                <a:srgbClr val="FFFF00"/>
              </a:solidFill>
              <a:latin typeface="Times New Roman" panose="02020603050405020304" pitchFamily="18" charset="0"/>
              <a:cs typeface="Times New Roman" panose="02020603050405020304" pitchFamily="18" charset="0"/>
            </a:endParaRPr>
          </a:p>
          <a:p>
            <a:pPr marL="342900" indent="-342900">
              <a:buAutoNum type="arabicPeriod"/>
            </a:pP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giữ</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nhiệt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có</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nắp</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chắc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chắn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chứa</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khoảng</a:t>
            </a:r>
            <a:r>
              <a:rPr lang="en-US" sz="3600" dirty="0">
                <a:solidFill>
                  <a:srgbClr val="FFFF00"/>
                </a:solidFill>
                <a:latin typeface="Times New Roman" panose="02020603050405020304" pitchFamily="18" charset="0"/>
                <a:cs typeface="Times New Roman" panose="02020603050405020304" pitchFamily="18" charset="0"/>
              </a:rPr>
              <a:t> 250 -300 ml</a:t>
            </a:r>
          </a:p>
          <a:p>
            <a:pPr marL="342900" indent="-342900">
              <a:buAutoNum type="arabicPeriod"/>
            </a:pP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có</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thể</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giữ</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được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nước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nóng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hoặc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nước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lạnh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chứa</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trong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nó</a:t>
            </a:r>
            <a:r>
              <a:rPr lang="en-US" sz="3600" dirty="0">
                <a:solidFill>
                  <a:srgbClr val="FFFF00"/>
                </a:solidFill>
                <a:latin typeface="Times New Roman" panose="02020603050405020304" pitchFamily="18" charset="0"/>
                <a:cs typeface="Times New Roman" panose="02020603050405020304" pitchFamily="18" charset="0"/>
              </a:rPr>
              <a:t>.</a:t>
            </a:r>
          </a:p>
          <a:p>
            <a:pPr marL="342900" indent="-342900">
              <a:buAutoNum type="arabicPeriod"/>
            </a:pP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trang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trí</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đẹp</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mắt</a:t>
            </a:r>
            <a:r>
              <a:rPr lang="en-US" sz="3600" dirty="0">
                <a:solidFill>
                  <a:srgbClr val="FFFF00"/>
                </a:solidFill>
                <a:latin typeface="Times New Roman" panose="02020603050405020304" pitchFamily="18" charset="0"/>
                <a:cs typeface="Times New Roman" panose="02020603050405020304" pitchFamily="18" charset="0"/>
              </a:rPr>
              <a:t>.</a:t>
            </a:r>
          </a:p>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3;p57"/>
          <p:cNvSpPr/>
          <p:nvPr/>
        </p:nvSpPr>
        <p:spPr>
          <a:xfrm>
            <a:off x="2286788" y="1429400"/>
            <a:ext cx="7680957" cy="717600"/>
          </a:xfrm>
          <a:prstGeom prst="roundRect">
            <a:avLst>
              <a:gd name="adj" fmla="val 16667"/>
            </a:avLst>
          </a:prstGeom>
          <a:solidFill>
            <a:srgbClr val="FFDB48"/>
          </a:solidFill>
          <a:ln w="38100" cap="flat" cmpd="sng">
            <a:solidFill>
              <a:srgbClr val="FFFFFF"/>
            </a:solidFill>
            <a:prstDash val="solid"/>
            <a:round/>
            <a:headEnd type="none" w="sm" len="sm"/>
            <a:tailEnd type="none" w="sm" len="sm"/>
          </a:ln>
          <a:effectLst>
            <a:outerShdw blurRad="57150" dist="19050" dir="5400000" algn="bl" rotWithShape="0">
              <a:srgbClr val="372D31">
                <a:alpha val="20000"/>
              </a:srgbClr>
            </a:outerShdw>
          </a:effectLst>
        </p:spPr>
        <p:txBody>
          <a:bodyPr spcFirstLastPara="1" wrap="square" lIns="121900" tIns="121900" rIns="121900" bIns="121900" anchor="ctr" anchorCtr="0">
            <a:noAutofit/>
          </a:bodyPr>
          <a:lstStyle/>
          <a:p>
            <a:pPr algn="ctr">
              <a:buClrTx/>
              <a:buFontTx/>
              <a:buNone/>
              <a:defRPr/>
            </a:pPr>
            <a:r>
              <a:rPr lang="en-US" sz="2800" b="1" dirty="0">
                <a:solidFill>
                  <a:sysClr val="windowText" lastClr="000000"/>
                </a:solidFill>
                <a:latin typeface="Times New Roman" panose="02020603050405020304" pitchFamily="18" charset="0"/>
                <a:ea typeface="Poppins"/>
                <a:cs typeface="Times New Roman" panose="02020603050405020304" pitchFamily="18" charset="0"/>
                <a:sym typeface="Poppins"/>
              </a:rPr>
              <a:t>BẢNG VẬT LIỆU LÀM TÚI GIỮ NHIỆT</a:t>
            </a:r>
            <a:endParaRPr sz="2800" b="1" dirty="0">
              <a:solidFill>
                <a:sysClr val="windowText" lastClr="000000"/>
              </a:solidFill>
              <a:latin typeface="Times New Roman" panose="02020603050405020304" pitchFamily="18" charset="0"/>
              <a:ea typeface="Poppins"/>
              <a:cs typeface="Times New Roman" panose="02020603050405020304" pitchFamily="18" charset="0"/>
              <a:sym typeface="Poppins"/>
            </a:endParaRPr>
          </a:p>
        </p:txBody>
      </p:sp>
      <p:graphicFrame>
        <p:nvGraphicFramePr>
          <p:cNvPr id="3" name="Table 2"/>
          <p:cNvGraphicFramePr>
            <a:graphicFrameLocks noGrp="1"/>
          </p:cNvGraphicFramePr>
          <p:nvPr/>
        </p:nvGraphicFramePr>
        <p:xfrm>
          <a:off x="2032000" y="2253754"/>
          <a:ext cx="8127999" cy="4053840"/>
        </p:xfrm>
        <a:graphic>
          <a:graphicData uri="http://schemas.openxmlformats.org/drawingml/2006/table">
            <a:tbl>
              <a:tblPr firstRow="1" bandRow="1">
                <a:tableStyleId>{5C22544A-7EE6-4342-B048-85BDC9FD1C3A}</a:tableStyleId>
              </a:tblPr>
              <a:tblGrid>
                <a:gridCol w="927331">
                  <a:extLst>
                    <a:ext uri="{9D8B030D-6E8A-4147-A177-3AD203B41FA5}">
                      <a16:colId xmlns:a16="http://schemas.microsoft.com/office/drawing/2014/main" val="20000"/>
                    </a:ext>
                  </a:extLst>
                </a:gridCol>
                <a:gridCol w="4491335">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US" sz="3200" dirty="0">
                          <a:solidFill>
                            <a:srgbClr val="FF0000"/>
                          </a:solidFill>
                          <a:latin typeface="Times New Roman" panose="02020603050405020304" pitchFamily="18" charset="0"/>
                          <a:cs typeface="Times New Roman" panose="02020603050405020304" pitchFamily="18" charset="0"/>
                        </a:rPr>
                        <a:t>TT</a:t>
                      </a:r>
                    </a:p>
                  </a:txBody>
                  <a:tcPr/>
                </a:tc>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Tên</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vật</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liệu</a:t>
                      </a:r>
                      <a:endParaRPr lang="en-US" sz="3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Số</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lượng</a:t>
                      </a:r>
                      <a:endParaRPr lang="en-US" sz="32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en-US" sz="3200" dirty="0">
                          <a:latin typeface="Times New Roman" panose="02020603050405020304" pitchFamily="18" charset="0"/>
                          <a:cs typeface="Times New Roman" panose="02020603050405020304" pitchFamily="18" charset="0"/>
                        </a:rPr>
                        <a:t>1</a:t>
                      </a:r>
                    </a:p>
                  </a:txBody>
                  <a:tcPr/>
                </a:tc>
                <a:tc>
                  <a:txBody>
                    <a:bodyPr/>
                    <a:lstStyle/>
                    <a:p>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xốp</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tờ</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en-US" sz="3200" dirty="0">
                          <a:latin typeface="Times New Roman" panose="02020603050405020304" pitchFamily="18" charset="0"/>
                          <a:cs typeface="Times New Roman" panose="02020603050405020304" pitchFamily="18" charset="0"/>
                        </a:rPr>
                        <a:t>2</a:t>
                      </a:r>
                    </a:p>
                  </a:txBody>
                  <a:tcPr/>
                </a:tc>
                <a:tc>
                  <a:txBody>
                    <a:bodyPr/>
                    <a:lstStyle/>
                    <a:p>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tờ</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en-US" sz="3200" dirty="0">
                          <a:latin typeface="Times New Roman" panose="02020603050405020304" pitchFamily="18" charset="0"/>
                          <a:cs typeface="Times New Roman" panose="02020603050405020304" pitchFamily="18" charset="0"/>
                        </a:rPr>
                        <a:t>3</a:t>
                      </a:r>
                    </a:p>
                  </a:txBody>
                  <a:tcPr/>
                </a:tc>
                <a:tc>
                  <a:txBody>
                    <a:bodyPr/>
                    <a:lstStyle/>
                    <a:p>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tờ</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algn="ctr"/>
                      <a:r>
                        <a:rPr lang="en-US" sz="3200" dirty="0">
                          <a:latin typeface="Times New Roman" panose="02020603050405020304" pitchFamily="18" charset="0"/>
                          <a:cs typeface="Times New Roman" panose="02020603050405020304" pitchFamily="18" charset="0"/>
                        </a:rPr>
                        <a:t>4</a:t>
                      </a:r>
                    </a:p>
                  </a:txBody>
                  <a:tcPr/>
                </a:tc>
                <a:tc>
                  <a:txBody>
                    <a:bodyPr/>
                    <a:lstStyle/>
                    <a:p>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quà</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tờ</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pPr algn="ctr"/>
                      <a:r>
                        <a:rPr lang="en-US" sz="3200" dirty="0">
                          <a:latin typeface="Times New Roman" panose="02020603050405020304" pitchFamily="18" charset="0"/>
                          <a:cs typeface="Times New Roman" panose="02020603050405020304" pitchFamily="18" charset="0"/>
                        </a:rPr>
                        <a:t>5</a:t>
                      </a:r>
                    </a:p>
                  </a:txBody>
                  <a:tcPr/>
                </a:tc>
                <a:tc>
                  <a:txBody>
                    <a:bodyPr/>
                    <a:lstStyle/>
                    <a:p>
                      <a:r>
                        <a:rPr lang="vi-VN" sz="3200" dirty="0">
                          <a:latin typeface="Times New Roman" panose="02020603050405020304" pitchFamily="18" charset="0"/>
                          <a:cs typeface="Times New Roman" panose="02020603050405020304" pitchFamily="18" charset="0"/>
                        </a:rPr>
                        <a:t>K</a:t>
                      </a:r>
                      <a:r>
                        <a:rPr lang="en-US" sz="3200" dirty="0" err="1">
                          <a:latin typeface="Times New Roman" panose="02020603050405020304" pitchFamily="18" charset="0"/>
                          <a:cs typeface="Times New Roman" panose="02020603050405020304" pitchFamily="18" charset="0"/>
                        </a:rPr>
                        <a:t>éo</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cái</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370840">
                <a:tc>
                  <a:txBody>
                    <a:bodyPr/>
                    <a:lstStyle/>
                    <a:p>
                      <a:pPr algn="ctr"/>
                      <a:r>
                        <a:rPr lang="en-US" sz="3200" dirty="0">
                          <a:latin typeface="Times New Roman" panose="02020603050405020304" pitchFamily="18" charset="0"/>
                          <a:cs typeface="Times New Roman" panose="02020603050405020304" pitchFamily="18" charset="0"/>
                        </a:rPr>
                        <a:t>6</a:t>
                      </a:r>
                    </a:p>
                  </a:txBody>
                  <a:tcPr/>
                </a:tc>
                <a:tc>
                  <a:txBody>
                    <a:bodyPr/>
                    <a:lstStyle/>
                    <a:p>
                      <a:r>
                        <a:rPr lang="en-US" sz="3200" dirty="0" err="1">
                          <a:latin typeface="Times New Roman" panose="02020603050405020304" pitchFamily="18" charset="0"/>
                          <a:cs typeface="Times New Roman" panose="02020603050405020304" pitchFamily="18" charset="0"/>
                        </a:rPr>
                        <a:t>Băng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keo</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trắng</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cái</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grpSp>
        <p:nvGrpSpPr>
          <p:cNvPr id="4" name="Group 3"/>
          <p:cNvGrpSpPr/>
          <p:nvPr/>
        </p:nvGrpSpPr>
        <p:grpSpPr>
          <a:xfrm>
            <a:off x="1469421" y="447795"/>
            <a:ext cx="5009628" cy="557769"/>
            <a:chOff x="3442453" y="958549"/>
            <a:chExt cx="5009628" cy="557769"/>
          </a:xfrm>
        </p:grpSpPr>
        <p:sp>
          <p:nvSpPr>
            <p:cNvPr id="5" name="TextBox 4"/>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6" name="TextBox 5"/>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2318274" y="1603650"/>
            <a:ext cx="4388030"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4000" dirty="0" err="1">
                <a:cs typeface="Times New Roman" panose="02020603050405020304" pitchFamily="18" charset="0"/>
              </a:rPr>
              <a:t>Đề</a:t>
            </a:r>
            <a:r>
              <a:rPr lang="en-US" altLang="en-US" sz="4000" dirty="0">
                <a:cs typeface="Times New Roman" panose="02020603050405020304" pitchFamily="18" charset="0"/>
              </a:rPr>
              <a:t> </a:t>
            </a:r>
            <a:r>
              <a:rPr lang="en-US" altLang="en-US" sz="4000" dirty="0" err="1">
                <a:cs typeface="Times New Roman" panose="02020603050405020304" pitchFamily="18" charset="0"/>
              </a:rPr>
              <a:t>xuất</a:t>
            </a:r>
            <a:r>
              <a:rPr lang="en-US" altLang="en-US" sz="4000" dirty="0">
                <a:cs typeface="Times New Roman" panose="02020603050405020304" pitchFamily="18" charset="0"/>
              </a:rPr>
              <a:t> ý </a:t>
            </a:r>
            <a:r>
              <a:rPr lang="en-US" altLang="en-US" sz="4000" dirty="0" err="1">
                <a:cs typeface="Times New Roman" panose="02020603050405020304" pitchFamily="18" charset="0"/>
              </a:rPr>
              <a:t>tưởng</a:t>
            </a:r>
            <a:r>
              <a:rPr lang="en-US" altLang="en-US" sz="4000" dirty="0">
                <a:cs typeface="Times New Roman" panose="02020603050405020304" pitchFamily="18" charset="0"/>
              </a:rPr>
              <a:t>, </a:t>
            </a:r>
            <a:r>
              <a:rPr lang="en-US" altLang="en-US" sz="4000" dirty="0" err="1">
                <a:cs typeface="Times New Roman" panose="02020603050405020304" pitchFamily="18" charset="0"/>
              </a:rPr>
              <a:t>vẽ</a:t>
            </a:r>
            <a:r>
              <a:rPr lang="en-US" altLang="en-US" sz="4000" dirty="0">
                <a:cs typeface="Times New Roman" panose="02020603050405020304" pitchFamily="18" charset="0"/>
              </a:rPr>
              <a:t> </a:t>
            </a:r>
            <a:r>
              <a:rPr lang="en-US" altLang="en-US" sz="4000" dirty="0" err="1">
                <a:cs typeface="Times New Roman" panose="02020603050405020304" pitchFamily="18" charset="0"/>
              </a:rPr>
              <a:t>bảng</a:t>
            </a:r>
            <a:r>
              <a:rPr lang="en-US" altLang="en-US" sz="4000" dirty="0">
                <a:cs typeface="Times New Roman" panose="02020603050405020304" pitchFamily="18" charset="0"/>
              </a:rPr>
              <a:t> </a:t>
            </a:r>
            <a:r>
              <a:rPr lang="en-US" altLang="en-US" sz="4000" dirty="0" err="1">
                <a:cs typeface="Times New Roman" panose="02020603050405020304" pitchFamily="18" charset="0"/>
              </a:rPr>
              <a:t>thiết</a:t>
            </a:r>
            <a:r>
              <a:rPr lang="en-US" altLang="en-US" sz="4000" dirty="0">
                <a:cs typeface="Times New Roman" panose="02020603050405020304" pitchFamily="18" charset="0"/>
              </a:rPr>
              <a:t> </a:t>
            </a:r>
            <a:r>
              <a:rPr lang="en-US" altLang="en-US" sz="4000" dirty="0" err="1">
                <a:cs typeface="Times New Roman" panose="02020603050405020304" pitchFamily="18" charset="0"/>
              </a:rPr>
              <a:t>kế</a:t>
            </a:r>
            <a:r>
              <a:rPr lang="en-US" altLang="en-US" sz="4000" dirty="0">
                <a:cs typeface="Times New Roman" panose="02020603050405020304" pitchFamily="18" charset="0"/>
              </a:rPr>
              <a:t>, </a:t>
            </a:r>
            <a:r>
              <a:rPr lang="en-US" altLang="en-US" sz="4000" dirty="0" err="1">
                <a:cs typeface="Times New Roman" panose="02020603050405020304" pitchFamily="18" charset="0"/>
              </a:rPr>
              <a:t>túi</a:t>
            </a:r>
            <a:r>
              <a:rPr lang="en-US" altLang="en-US" sz="4000" dirty="0">
                <a:cs typeface="Times New Roman" panose="02020603050405020304" pitchFamily="18" charset="0"/>
              </a:rPr>
              <a:t> </a:t>
            </a:r>
            <a:r>
              <a:rPr lang="en-US" altLang="en-US" sz="4000" dirty="0" err="1">
                <a:cs typeface="Times New Roman" panose="02020603050405020304" pitchFamily="18" charset="0"/>
              </a:rPr>
              <a:t>giữ</a:t>
            </a:r>
            <a:r>
              <a:rPr lang="en-US" altLang="en-US" sz="4000" dirty="0">
                <a:cs typeface="Times New Roman" panose="02020603050405020304" pitchFamily="18" charset="0"/>
              </a:rPr>
              <a:t> </a:t>
            </a:r>
            <a:r>
              <a:rPr lang="en-US" altLang="en-US" sz="4000" dirty="0" err="1">
                <a:cs typeface="Times New Roman" panose="02020603050405020304" pitchFamily="18" charset="0"/>
              </a:rPr>
              <a:t>nhiệt</a:t>
            </a:r>
            <a:r>
              <a:rPr lang="en-US" altLang="en-US" sz="4000" dirty="0">
                <a:cs typeface="Times New Roman" panose="02020603050405020304" pitchFamily="18" charset="0"/>
              </a:rPr>
              <a:t> </a:t>
            </a:r>
            <a:r>
              <a:rPr lang="en-US" altLang="en-US" sz="4000" dirty="0" err="1">
                <a:cs typeface="Times New Roman" panose="02020603050405020304" pitchFamily="18" charset="0"/>
              </a:rPr>
              <a:t>cho</a:t>
            </a:r>
            <a:r>
              <a:rPr lang="en-US" altLang="en-US" sz="4000" dirty="0">
                <a:cs typeface="Times New Roman" panose="02020603050405020304" pitchFamily="18" charset="0"/>
              </a:rPr>
              <a:t> </a:t>
            </a:r>
            <a:r>
              <a:rPr lang="en-US" altLang="en-US" sz="4000" dirty="0" err="1">
                <a:cs typeface="Times New Roman" panose="02020603050405020304" pitchFamily="18" charset="0"/>
              </a:rPr>
              <a:t>bình</a:t>
            </a:r>
            <a:r>
              <a:rPr lang="en-US" altLang="en-US" sz="4000" dirty="0">
                <a:cs typeface="Times New Roman" panose="02020603050405020304" pitchFamily="18" charset="0"/>
              </a:rPr>
              <a:t> </a:t>
            </a:r>
            <a:r>
              <a:rPr lang="en-US" altLang="en-US" sz="4000" dirty="0" err="1">
                <a:cs typeface="Times New Roman" panose="02020603050405020304" pitchFamily="18" charset="0"/>
              </a:rPr>
              <a:t>thủy</a:t>
            </a:r>
            <a:r>
              <a:rPr lang="en-US" altLang="en-US" sz="4000" dirty="0">
                <a:cs typeface="Times New Roman" panose="02020603050405020304" pitchFamily="18" charset="0"/>
              </a:rPr>
              <a:t> </a:t>
            </a:r>
            <a:r>
              <a:rPr lang="en-US" altLang="en-US" sz="4000" dirty="0" err="1">
                <a:cs typeface="Times New Roman" panose="02020603050405020304" pitchFamily="18" charset="0"/>
              </a:rPr>
              <a:t>tinh</a:t>
            </a:r>
            <a:r>
              <a:rPr lang="en-US" altLang="en-US" sz="4000" dirty="0">
                <a:cs typeface="Times New Roman" panose="02020603050405020304" pitchFamily="18" charset="0"/>
              </a:rPr>
              <a:t>.</a:t>
            </a:r>
            <a:endParaRPr lang="en-US" altLang="en-US" sz="4000" b="1" dirty="0">
              <a:solidFill>
                <a:srgbClr val="00B050"/>
              </a:solidFill>
            </a:endParaRPr>
          </a:p>
        </p:txBody>
      </p:sp>
      <p:sp>
        <p:nvSpPr>
          <p:cNvPr id="5" name="Text Box 18"/>
          <p:cNvSpPr txBox="1">
            <a:spLocks noChangeArrowheads="1"/>
          </p:cNvSpPr>
          <p:nvPr/>
        </p:nvSpPr>
        <p:spPr bwMode="auto">
          <a:xfrm>
            <a:off x="2919557" y="5138859"/>
            <a:ext cx="3489552" cy="769501"/>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dirty="0">
                <a:cs typeface="Times New Roman" panose="02020603050405020304" pitchFamily="18" charset="0"/>
              </a:rPr>
              <a:t>Chia </a:t>
            </a:r>
            <a:r>
              <a:rPr lang="en-US" altLang="en-US" sz="4000" dirty="0" err="1">
                <a:cs typeface="Times New Roman" panose="02020603050405020304" pitchFamily="18" charset="0"/>
              </a:rPr>
              <a:t>sẻ</a:t>
            </a:r>
            <a:r>
              <a:rPr lang="en-US" altLang="en-US" sz="4000" dirty="0">
                <a:cs typeface="Times New Roman" panose="02020603050405020304" pitchFamily="18" charset="0"/>
              </a:rPr>
              <a:t> ý </a:t>
            </a:r>
            <a:r>
              <a:rPr lang="en-US" altLang="en-US" sz="4000" dirty="0" err="1">
                <a:cs typeface="Times New Roman" panose="02020603050405020304" pitchFamily="18" charset="0"/>
              </a:rPr>
              <a:t>tưởng</a:t>
            </a:r>
            <a:endParaRPr lang="en-US" altLang="en-US" sz="4000" b="1" dirty="0">
              <a:solidFill>
                <a:srgbClr val="00B050"/>
              </a:solidFill>
            </a:endParaRPr>
          </a:p>
        </p:txBody>
      </p:sp>
      <p:grpSp>
        <p:nvGrpSpPr>
          <p:cNvPr id="6" name="Group 5"/>
          <p:cNvGrpSpPr/>
          <p:nvPr/>
        </p:nvGrpSpPr>
        <p:grpSpPr>
          <a:xfrm>
            <a:off x="1469421" y="447795"/>
            <a:ext cx="5009628" cy="557769"/>
            <a:chOff x="3442453" y="958549"/>
            <a:chExt cx="5009628" cy="557769"/>
          </a:xfrm>
        </p:grpSpPr>
        <p:sp>
          <p:nvSpPr>
            <p:cNvPr id="7" name="TextBox 6"/>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8" name="TextBox 7"/>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pic>
        <p:nvPicPr>
          <p:cNvPr id="11" name="Picture 10"/>
          <p:cNvPicPr>
            <a:picLocks noChangeAspect="1"/>
          </p:cNvPicPr>
          <p:nvPr/>
        </p:nvPicPr>
        <p:blipFill>
          <a:blip r:embed="rId2"/>
          <a:stretch>
            <a:fillRect/>
          </a:stretch>
        </p:blipFill>
        <p:spPr>
          <a:xfrm>
            <a:off x="6952543" y="812257"/>
            <a:ext cx="2859752" cy="6076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0" presetClass="entr" presetSubtype="0" repeatCount="5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12990" y="-288111"/>
            <a:ext cx="3344731" cy="7237400"/>
            <a:chOff x="-212990" y="-360681"/>
            <a:chExt cx="3344731" cy="7237400"/>
          </a:xfrm>
          <a:solidFill>
            <a:srgbClr val="EDE9F3"/>
          </a:solidFill>
        </p:grpSpPr>
        <p:sp>
          <p:nvSpPr>
            <p:cNvPr id="17" name="Freeform 5579"/>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15" name="Group 14"/>
            <p:cNvGrpSpPr/>
            <p:nvPr/>
          </p:nvGrpSpPr>
          <p:grpSpPr bwMode="auto">
            <a:xfrm rot="10800000">
              <a:off x="-212990" y="3356161"/>
              <a:ext cx="1489706" cy="3520558"/>
              <a:chOff x="8782" y="-151"/>
              <a:chExt cx="2159" cy="5327"/>
            </a:xfrm>
            <a:grpFill/>
          </p:grpSpPr>
          <p:sp>
            <p:nvSpPr>
              <p:cNvPr id="16" name="Freeform 5577"/>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grpSp>
        <p:nvGrpSpPr>
          <p:cNvPr id="69" name="Group 68"/>
          <p:cNvGrpSpPr/>
          <p:nvPr/>
        </p:nvGrpSpPr>
        <p:grpSpPr>
          <a:xfrm>
            <a:off x="-345470" y="-397390"/>
            <a:ext cx="3344731" cy="7346679"/>
            <a:chOff x="-345470" y="-469960"/>
            <a:chExt cx="3344731" cy="7376013"/>
          </a:xfrm>
          <a:solidFill>
            <a:srgbClr val="DED6EA"/>
          </a:solidFill>
        </p:grpSpPr>
        <p:sp>
          <p:nvSpPr>
            <p:cNvPr id="13" name="Freeform 5579"/>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11" name="Group 10"/>
            <p:cNvGrpSpPr/>
            <p:nvPr/>
          </p:nvGrpSpPr>
          <p:grpSpPr bwMode="auto">
            <a:xfrm rot="10800000">
              <a:off x="-345470" y="3280626"/>
              <a:ext cx="1489706" cy="3625427"/>
              <a:chOff x="8754" y="0"/>
              <a:chExt cx="2159" cy="5251"/>
            </a:xfrm>
            <a:grpFill/>
          </p:grpSpPr>
          <p:sp>
            <p:nvSpPr>
              <p:cNvPr id="12" name="Freeform 5577"/>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grpSp>
        <p:nvGrpSpPr>
          <p:cNvPr id="70" name="Group 69"/>
          <p:cNvGrpSpPr/>
          <p:nvPr/>
        </p:nvGrpSpPr>
        <p:grpSpPr>
          <a:xfrm>
            <a:off x="-461734" y="-526030"/>
            <a:ext cx="3344420" cy="7475319"/>
            <a:chOff x="-461734" y="-598600"/>
            <a:chExt cx="3344420" cy="7580186"/>
          </a:xfrm>
          <a:solidFill>
            <a:srgbClr val="D5CAE4"/>
          </a:solidFill>
        </p:grpSpPr>
        <p:sp>
          <p:nvSpPr>
            <p:cNvPr id="9" name="Freeform 5579"/>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7" name="Group 6"/>
            <p:cNvGrpSpPr/>
            <p:nvPr/>
          </p:nvGrpSpPr>
          <p:grpSpPr bwMode="auto">
            <a:xfrm rot="10800000">
              <a:off x="-454455" y="3232573"/>
              <a:ext cx="1489706" cy="3749013"/>
              <a:chOff x="8598" y="-179"/>
              <a:chExt cx="2159" cy="5430"/>
            </a:xfrm>
            <a:grpFill/>
          </p:grpSpPr>
          <p:sp>
            <p:nvSpPr>
              <p:cNvPr id="8" name="Freeform 5577"/>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sp>
        <p:nvSpPr>
          <p:cNvPr id="33" name="Freeform 5579"/>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32" name="Freeform 5577"/>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26" name="Group 25"/>
          <p:cNvGrpSpPr/>
          <p:nvPr/>
        </p:nvGrpSpPr>
        <p:grpSpPr bwMode="auto">
          <a:xfrm>
            <a:off x="9199717" y="104066"/>
            <a:ext cx="3344420" cy="7192286"/>
            <a:chOff x="6055" y="4723"/>
            <a:chExt cx="4847" cy="10641"/>
          </a:xfrm>
          <a:solidFill>
            <a:srgbClr val="DED6EA"/>
          </a:solidFill>
        </p:grpSpPr>
        <p:sp>
          <p:nvSpPr>
            <p:cNvPr id="29" name="Freeform 5579"/>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27" name="Group 26"/>
          <p:cNvGrpSpPr/>
          <p:nvPr/>
        </p:nvGrpSpPr>
        <p:grpSpPr bwMode="auto">
          <a:xfrm>
            <a:off x="11054742" y="-1"/>
            <a:ext cx="1489706" cy="3545765"/>
            <a:chOff x="8754" y="0"/>
            <a:chExt cx="2159" cy="5251"/>
          </a:xfrm>
          <a:solidFill>
            <a:srgbClr val="DED6EA"/>
          </a:solidFill>
        </p:grpSpPr>
        <p:sp>
          <p:nvSpPr>
            <p:cNvPr id="28" name="Freeform 5577"/>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4" name="Group 3"/>
          <p:cNvGrpSpPr/>
          <p:nvPr/>
        </p:nvGrpSpPr>
        <p:grpSpPr>
          <a:xfrm>
            <a:off x="9303872" y="-24574"/>
            <a:ext cx="3349561" cy="7449566"/>
            <a:chOff x="9303872" y="-24574"/>
            <a:chExt cx="3349561" cy="7449566"/>
          </a:xfrm>
          <a:solidFill>
            <a:srgbClr val="D5CAE4"/>
          </a:solidFill>
        </p:grpSpPr>
        <p:grpSp>
          <p:nvGrpSpPr>
            <p:cNvPr id="22" name="Group 21"/>
            <p:cNvGrpSpPr/>
            <p:nvPr/>
          </p:nvGrpSpPr>
          <p:grpSpPr bwMode="auto">
            <a:xfrm>
              <a:off x="9303872" y="78170"/>
              <a:ext cx="3344420" cy="7346822"/>
              <a:chOff x="5892" y="4723"/>
              <a:chExt cx="4847" cy="10641"/>
            </a:xfrm>
            <a:grpFill/>
          </p:grpSpPr>
          <p:sp>
            <p:nvSpPr>
              <p:cNvPr id="25" name="Freeform 5579"/>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23" name="Group 22"/>
            <p:cNvGrpSpPr/>
            <p:nvPr/>
          </p:nvGrpSpPr>
          <p:grpSpPr bwMode="auto">
            <a:xfrm>
              <a:off x="11163727" y="-24574"/>
              <a:ext cx="1489706" cy="3618393"/>
              <a:chOff x="8598" y="0"/>
              <a:chExt cx="2159" cy="5251"/>
            </a:xfrm>
            <a:grpFill/>
          </p:grpSpPr>
          <p:sp>
            <p:nvSpPr>
              <p:cNvPr id="24" name="Freeform 5577"/>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sp>
        <p:nvSpPr>
          <p:cNvPr id="5" name="Freeform: Shape 4"/>
          <p:cNvSpPr/>
          <p:nvPr/>
        </p:nvSpPr>
        <p:spPr>
          <a:xfrm>
            <a:off x="1301910" y="313877"/>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1" fmla="*/ 189518 w 2849381"/>
              <a:gd name="connsiteY0-2" fmla="*/ 13097 h 831585"/>
              <a:gd name="connsiteX1-3" fmla="*/ 1332518 w 2849381"/>
              <a:gd name="connsiteY1-4" fmla="*/ 32147 h 831585"/>
              <a:gd name="connsiteX2-5" fmla="*/ 2304068 w 2849381"/>
              <a:gd name="connsiteY2-6" fmla="*/ 13097 h 831585"/>
              <a:gd name="connsiteX3-7" fmla="*/ 2789843 w 2849381"/>
              <a:gd name="connsiteY3-8" fmla="*/ 213122 h 831585"/>
              <a:gd name="connsiteX4-9" fmla="*/ 2808893 w 2849381"/>
              <a:gd name="connsiteY4-10" fmla="*/ 594122 h 831585"/>
              <a:gd name="connsiteX5-11" fmla="*/ 2494568 w 2849381"/>
              <a:gd name="connsiteY5-12" fmla="*/ 756047 h 831585"/>
              <a:gd name="connsiteX6-13" fmla="*/ 1646843 w 2849381"/>
              <a:gd name="connsiteY6-14" fmla="*/ 803672 h 831585"/>
              <a:gd name="connsiteX7-15" fmla="*/ 1246793 w 2849381"/>
              <a:gd name="connsiteY7-16" fmla="*/ 784622 h 831585"/>
              <a:gd name="connsiteX8-17" fmla="*/ 113318 w 2849381"/>
              <a:gd name="connsiteY8-18" fmla="*/ 775097 h 831585"/>
              <a:gd name="connsiteX9-19" fmla="*/ 189518 w 2849381"/>
              <a:gd name="connsiteY9-20" fmla="*/ 13097 h 831585"/>
              <a:gd name="connsiteX0-21" fmla="*/ 178352 w 2838215"/>
              <a:gd name="connsiteY0-22" fmla="*/ 13097 h 837128"/>
              <a:gd name="connsiteX1-23" fmla="*/ 1321352 w 2838215"/>
              <a:gd name="connsiteY1-24" fmla="*/ 32147 h 837128"/>
              <a:gd name="connsiteX2-25" fmla="*/ 2292902 w 2838215"/>
              <a:gd name="connsiteY2-26" fmla="*/ 13097 h 837128"/>
              <a:gd name="connsiteX3-27" fmla="*/ 2778677 w 2838215"/>
              <a:gd name="connsiteY3-28" fmla="*/ 213122 h 837128"/>
              <a:gd name="connsiteX4-29" fmla="*/ 2797727 w 2838215"/>
              <a:gd name="connsiteY4-30" fmla="*/ 594122 h 837128"/>
              <a:gd name="connsiteX5-31" fmla="*/ 2483402 w 2838215"/>
              <a:gd name="connsiteY5-32" fmla="*/ 756047 h 837128"/>
              <a:gd name="connsiteX6-33" fmla="*/ 1635677 w 2838215"/>
              <a:gd name="connsiteY6-34" fmla="*/ 803672 h 837128"/>
              <a:gd name="connsiteX7-35" fmla="*/ 1064177 w 2838215"/>
              <a:gd name="connsiteY7-36" fmla="*/ 794147 h 837128"/>
              <a:gd name="connsiteX8-37" fmla="*/ 102152 w 2838215"/>
              <a:gd name="connsiteY8-38" fmla="*/ 775097 h 837128"/>
              <a:gd name="connsiteX9-39" fmla="*/ 178352 w 2838215"/>
              <a:gd name="connsiteY9-40" fmla="*/ 13097 h 837128"/>
              <a:gd name="connsiteX0-41" fmla="*/ 178352 w 2838215"/>
              <a:gd name="connsiteY0-42" fmla="*/ 13097 h 837128"/>
              <a:gd name="connsiteX1-43" fmla="*/ 1321352 w 2838215"/>
              <a:gd name="connsiteY1-44" fmla="*/ 32147 h 837128"/>
              <a:gd name="connsiteX2-45" fmla="*/ 2292902 w 2838215"/>
              <a:gd name="connsiteY2-46" fmla="*/ 13097 h 837128"/>
              <a:gd name="connsiteX3-47" fmla="*/ 2778677 w 2838215"/>
              <a:gd name="connsiteY3-48" fmla="*/ 213122 h 837128"/>
              <a:gd name="connsiteX4-49" fmla="*/ 2797727 w 2838215"/>
              <a:gd name="connsiteY4-50" fmla="*/ 594122 h 837128"/>
              <a:gd name="connsiteX5-51" fmla="*/ 2483402 w 2838215"/>
              <a:gd name="connsiteY5-52" fmla="*/ 756047 h 837128"/>
              <a:gd name="connsiteX6-53" fmla="*/ 1649965 w 2838215"/>
              <a:gd name="connsiteY6-54" fmla="*/ 789384 h 837128"/>
              <a:gd name="connsiteX7-55" fmla="*/ 1064177 w 2838215"/>
              <a:gd name="connsiteY7-56" fmla="*/ 794147 h 837128"/>
              <a:gd name="connsiteX8-57" fmla="*/ 102152 w 2838215"/>
              <a:gd name="connsiteY8-58" fmla="*/ 775097 h 837128"/>
              <a:gd name="connsiteX9-59" fmla="*/ 178352 w 2838215"/>
              <a:gd name="connsiteY9-60" fmla="*/ 13097 h 837128"/>
              <a:gd name="connsiteX0-61" fmla="*/ 178352 w 2827318"/>
              <a:gd name="connsiteY0-62" fmla="*/ 13097 h 837128"/>
              <a:gd name="connsiteX1-63" fmla="*/ 1321352 w 2827318"/>
              <a:gd name="connsiteY1-64" fmla="*/ 32147 h 837128"/>
              <a:gd name="connsiteX2-65" fmla="*/ 2292902 w 2827318"/>
              <a:gd name="connsiteY2-66" fmla="*/ 13097 h 837128"/>
              <a:gd name="connsiteX3-67" fmla="*/ 2778677 w 2827318"/>
              <a:gd name="connsiteY3-68" fmla="*/ 213122 h 837128"/>
              <a:gd name="connsiteX4-69" fmla="*/ 2797727 w 2827318"/>
              <a:gd name="connsiteY4-70" fmla="*/ 594122 h 837128"/>
              <a:gd name="connsiteX5-71" fmla="*/ 2483402 w 2827318"/>
              <a:gd name="connsiteY5-72" fmla="*/ 756047 h 837128"/>
              <a:gd name="connsiteX6-73" fmla="*/ 1649965 w 2827318"/>
              <a:gd name="connsiteY6-74" fmla="*/ 789384 h 837128"/>
              <a:gd name="connsiteX7-75" fmla="*/ 1064177 w 2827318"/>
              <a:gd name="connsiteY7-76" fmla="*/ 794147 h 837128"/>
              <a:gd name="connsiteX8-77" fmla="*/ 102152 w 2827318"/>
              <a:gd name="connsiteY8-78" fmla="*/ 775097 h 837128"/>
              <a:gd name="connsiteX9-79" fmla="*/ 178352 w 2827318"/>
              <a:gd name="connsiteY9-80" fmla="*/ 13097 h 837128"/>
              <a:gd name="connsiteX0-81" fmla="*/ 178352 w 2807390"/>
              <a:gd name="connsiteY0-82" fmla="*/ 13097 h 837128"/>
              <a:gd name="connsiteX1-83" fmla="*/ 1321352 w 2807390"/>
              <a:gd name="connsiteY1-84" fmla="*/ 32147 h 837128"/>
              <a:gd name="connsiteX2-85" fmla="*/ 2292902 w 2807390"/>
              <a:gd name="connsiteY2-86" fmla="*/ 13097 h 837128"/>
              <a:gd name="connsiteX3-87" fmla="*/ 2778677 w 2807390"/>
              <a:gd name="connsiteY3-88" fmla="*/ 213122 h 837128"/>
              <a:gd name="connsiteX4-89" fmla="*/ 2797727 w 2807390"/>
              <a:gd name="connsiteY4-90" fmla="*/ 594122 h 837128"/>
              <a:gd name="connsiteX5-91" fmla="*/ 2483402 w 2807390"/>
              <a:gd name="connsiteY5-92" fmla="*/ 756047 h 837128"/>
              <a:gd name="connsiteX6-93" fmla="*/ 1649965 w 2807390"/>
              <a:gd name="connsiteY6-94" fmla="*/ 789384 h 837128"/>
              <a:gd name="connsiteX7-95" fmla="*/ 1064177 w 2807390"/>
              <a:gd name="connsiteY7-96" fmla="*/ 794147 h 837128"/>
              <a:gd name="connsiteX8-97" fmla="*/ 102152 w 2807390"/>
              <a:gd name="connsiteY8-98" fmla="*/ 775097 h 837128"/>
              <a:gd name="connsiteX9-99" fmla="*/ 178352 w 2807390"/>
              <a:gd name="connsiteY9-100" fmla="*/ 13097 h 837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BDACD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6" name="Group 5"/>
          <p:cNvGrpSpPr/>
          <p:nvPr/>
        </p:nvGrpSpPr>
        <p:grpSpPr>
          <a:xfrm>
            <a:off x="1469421" y="447795"/>
            <a:ext cx="5009628" cy="557769"/>
            <a:chOff x="3442453" y="958549"/>
            <a:chExt cx="5009628" cy="557769"/>
          </a:xfrm>
        </p:grpSpPr>
        <p:sp>
          <p:nvSpPr>
            <p:cNvPr id="10" name="TextBox 9"/>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14" name="TextBox 13"/>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sp>
        <p:nvSpPr>
          <p:cNvPr id="35" name="Vertical Scroll 34"/>
          <p:cNvSpPr/>
          <p:nvPr/>
        </p:nvSpPr>
        <p:spPr>
          <a:xfrm>
            <a:off x="1362443" y="4072219"/>
            <a:ext cx="10016837" cy="1129515"/>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FF0000"/>
                </a:solidFill>
                <a:latin typeface="Times New Roman" panose="02020603050405020304" pitchFamily="18" charset="0"/>
                <a:cs typeface="Times New Roman" panose="02020603050405020304" pitchFamily="18" charset="0"/>
              </a:rPr>
              <a:t>HĐ4:THỰC HÀNH LÀM TÚI GIỮ NHIÊT</a:t>
            </a:r>
          </a:p>
        </p:txBody>
      </p:sp>
      <p:pic>
        <p:nvPicPr>
          <p:cNvPr id="37" name="Picture 3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771" y="984796"/>
            <a:ext cx="5627457" cy="2854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12990" y="-288111"/>
            <a:ext cx="3344731" cy="7237400"/>
            <a:chOff x="-212990" y="-360681"/>
            <a:chExt cx="3344731" cy="7237400"/>
          </a:xfrm>
          <a:solidFill>
            <a:srgbClr val="EDE9F3"/>
          </a:solidFill>
        </p:grpSpPr>
        <p:sp>
          <p:nvSpPr>
            <p:cNvPr id="17" name="Freeform 5579"/>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15" name="Group 14"/>
            <p:cNvGrpSpPr/>
            <p:nvPr/>
          </p:nvGrpSpPr>
          <p:grpSpPr bwMode="auto">
            <a:xfrm rot="10800000">
              <a:off x="-212990" y="3356161"/>
              <a:ext cx="1489706" cy="3520558"/>
              <a:chOff x="8782" y="-151"/>
              <a:chExt cx="2159" cy="5327"/>
            </a:xfrm>
            <a:grpFill/>
          </p:grpSpPr>
          <p:sp>
            <p:nvSpPr>
              <p:cNvPr id="16" name="Freeform 5577"/>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grpSp>
        <p:nvGrpSpPr>
          <p:cNvPr id="69" name="Group 68"/>
          <p:cNvGrpSpPr/>
          <p:nvPr/>
        </p:nvGrpSpPr>
        <p:grpSpPr>
          <a:xfrm>
            <a:off x="-345470" y="-397390"/>
            <a:ext cx="3344731" cy="7346679"/>
            <a:chOff x="-345470" y="-469960"/>
            <a:chExt cx="3344731" cy="7376013"/>
          </a:xfrm>
          <a:solidFill>
            <a:srgbClr val="DED6EA"/>
          </a:solidFill>
        </p:grpSpPr>
        <p:sp>
          <p:nvSpPr>
            <p:cNvPr id="13" name="Freeform 5579"/>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11" name="Group 10"/>
            <p:cNvGrpSpPr/>
            <p:nvPr/>
          </p:nvGrpSpPr>
          <p:grpSpPr bwMode="auto">
            <a:xfrm rot="10800000">
              <a:off x="-345470" y="3280626"/>
              <a:ext cx="1489706" cy="3625427"/>
              <a:chOff x="8754" y="0"/>
              <a:chExt cx="2159" cy="5251"/>
            </a:xfrm>
            <a:grpFill/>
          </p:grpSpPr>
          <p:sp>
            <p:nvSpPr>
              <p:cNvPr id="12" name="Freeform 5577"/>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grpSp>
        <p:nvGrpSpPr>
          <p:cNvPr id="70" name="Group 69"/>
          <p:cNvGrpSpPr/>
          <p:nvPr/>
        </p:nvGrpSpPr>
        <p:grpSpPr>
          <a:xfrm>
            <a:off x="-461734" y="-526030"/>
            <a:ext cx="3344420" cy="7475319"/>
            <a:chOff x="-461734" y="-598600"/>
            <a:chExt cx="3344420" cy="7580186"/>
          </a:xfrm>
          <a:solidFill>
            <a:srgbClr val="D5CAE4"/>
          </a:solidFill>
        </p:grpSpPr>
        <p:sp>
          <p:nvSpPr>
            <p:cNvPr id="9" name="Freeform 5579"/>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7" name="Group 6"/>
            <p:cNvGrpSpPr/>
            <p:nvPr/>
          </p:nvGrpSpPr>
          <p:grpSpPr bwMode="auto">
            <a:xfrm rot="10800000">
              <a:off x="-454455" y="3232573"/>
              <a:ext cx="1489706" cy="3749013"/>
              <a:chOff x="8598" y="-179"/>
              <a:chExt cx="2159" cy="5430"/>
            </a:xfrm>
            <a:grpFill/>
          </p:grpSpPr>
          <p:sp>
            <p:nvSpPr>
              <p:cNvPr id="8" name="Freeform 5577"/>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sp>
        <p:nvSpPr>
          <p:cNvPr id="33" name="Freeform 5579"/>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32" name="Freeform 5577"/>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26" name="Group 25"/>
          <p:cNvGrpSpPr/>
          <p:nvPr/>
        </p:nvGrpSpPr>
        <p:grpSpPr bwMode="auto">
          <a:xfrm>
            <a:off x="9199717" y="104066"/>
            <a:ext cx="3344420" cy="7192286"/>
            <a:chOff x="6055" y="4723"/>
            <a:chExt cx="4847" cy="10641"/>
          </a:xfrm>
          <a:solidFill>
            <a:srgbClr val="DED6EA"/>
          </a:solidFill>
        </p:grpSpPr>
        <p:sp>
          <p:nvSpPr>
            <p:cNvPr id="29" name="Freeform 5579"/>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27" name="Group 26"/>
          <p:cNvGrpSpPr/>
          <p:nvPr/>
        </p:nvGrpSpPr>
        <p:grpSpPr bwMode="auto">
          <a:xfrm>
            <a:off x="11054742" y="-1"/>
            <a:ext cx="1489706" cy="3545765"/>
            <a:chOff x="8754" y="0"/>
            <a:chExt cx="2159" cy="5251"/>
          </a:xfrm>
          <a:solidFill>
            <a:srgbClr val="DED6EA"/>
          </a:solidFill>
        </p:grpSpPr>
        <p:sp>
          <p:nvSpPr>
            <p:cNvPr id="28" name="Freeform 5577"/>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4" name="Group 3"/>
          <p:cNvGrpSpPr/>
          <p:nvPr/>
        </p:nvGrpSpPr>
        <p:grpSpPr>
          <a:xfrm>
            <a:off x="9303872" y="-24574"/>
            <a:ext cx="3349561" cy="7449566"/>
            <a:chOff x="9303872" y="-24574"/>
            <a:chExt cx="3349561" cy="7449566"/>
          </a:xfrm>
          <a:solidFill>
            <a:srgbClr val="D5CAE4"/>
          </a:solidFill>
        </p:grpSpPr>
        <p:grpSp>
          <p:nvGrpSpPr>
            <p:cNvPr id="22" name="Group 21"/>
            <p:cNvGrpSpPr/>
            <p:nvPr/>
          </p:nvGrpSpPr>
          <p:grpSpPr bwMode="auto">
            <a:xfrm>
              <a:off x="9303872" y="78170"/>
              <a:ext cx="3344420" cy="7346822"/>
              <a:chOff x="5892" y="4723"/>
              <a:chExt cx="4847" cy="10641"/>
            </a:xfrm>
            <a:grpFill/>
          </p:grpSpPr>
          <p:sp>
            <p:nvSpPr>
              <p:cNvPr id="25" name="Freeform 5579"/>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23" name="Group 22"/>
            <p:cNvGrpSpPr/>
            <p:nvPr/>
          </p:nvGrpSpPr>
          <p:grpSpPr bwMode="auto">
            <a:xfrm>
              <a:off x="11163727" y="-24574"/>
              <a:ext cx="1489706" cy="3618393"/>
              <a:chOff x="8598" y="0"/>
              <a:chExt cx="2159" cy="5251"/>
            </a:xfrm>
            <a:grpFill/>
          </p:grpSpPr>
          <p:sp>
            <p:nvSpPr>
              <p:cNvPr id="24" name="Freeform 5577"/>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sp>
        <p:nvSpPr>
          <p:cNvPr id="5" name="Freeform: Shape 4"/>
          <p:cNvSpPr/>
          <p:nvPr/>
        </p:nvSpPr>
        <p:spPr>
          <a:xfrm>
            <a:off x="1301910" y="313877"/>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1" fmla="*/ 189518 w 2849381"/>
              <a:gd name="connsiteY0-2" fmla="*/ 13097 h 831585"/>
              <a:gd name="connsiteX1-3" fmla="*/ 1332518 w 2849381"/>
              <a:gd name="connsiteY1-4" fmla="*/ 32147 h 831585"/>
              <a:gd name="connsiteX2-5" fmla="*/ 2304068 w 2849381"/>
              <a:gd name="connsiteY2-6" fmla="*/ 13097 h 831585"/>
              <a:gd name="connsiteX3-7" fmla="*/ 2789843 w 2849381"/>
              <a:gd name="connsiteY3-8" fmla="*/ 213122 h 831585"/>
              <a:gd name="connsiteX4-9" fmla="*/ 2808893 w 2849381"/>
              <a:gd name="connsiteY4-10" fmla="*/ 594122 h 831585"/>
              <a:gd name="connsiteX5-11" fmla="*/ 2494568 w 2849381"/>
              <a:gd name="connsiteY5-12" fmla="*/ 756047 h 831585"/>
              <a:gd name="connsiteX6-13" fmla="*/ 1646843 w 2849381"/>
              <a:gd name="connsiteY6-14" fmla="*/ 803672 h 831585"/>
              <a:gd name="connsiteX7-15" fmla="*/ 1246793 w 2849381"/>
              <a:gd name="connsiteY7-16" fmla="*/ 784622 h 831585"/>
              <a:gd name="connsiteX8-17" fmla="*/ 113318 w 2849381"/>
              <a:gd name="connsiteY8-18" fmla="*/ 775097 h 831585"/>
              <a:gd name="connsiteX9-19" fmla="*/ 189518 w 2849381"/>
              <a:gd name="connsiteY9-20" fmla="*/ 13097 h 831585"/>
              <a:gd name="connsiteX0-21" fmla="*/ 178352 w 2838215"/>
              <a:gd name="connsiteY0-22" fmla="*/ 13097 h 837128"/>
              <a:gd name="connsiteX1-23" fmla="*/ 1321352 w 2838215"/>
              <a:gd name="connsiteY1-24" fmla="*/ 32147 h 837128"/>
              <a:gd name="connsiteX2-25" fmla="*/ 2292902 w 2838215"/>
              <a:gd name="connsiteY2-26" fmla="*/ 13097 h 837128"/>
              <a:gd name="connsiteX3-27" fmla="*/ 2778677 w 2838215"/>
              <a:gd name="connsiteY3-28" fmla="*/ 213122 h 837128"/>
              <a:gd name="connsiteX4-29" fmla="*/ 2797727 w 2838215"/>
              <a:gd name="connsiteY4-30" fmla="*/ 594122 h 837128"/>
              <a:gd name="connsiteX5-31" fmla="*/ 2483402 w 2838215"/>
              <a:gd name="connsiteY5-32" fmla="*/ 756047 h 837128"/>
              <a:gd name="connsiteX6-33" fmla="*/ 1635677 w 2838215"/>
              <a:gd name="connsiteY6-34" fmla="*/ 803672 h 837128"/>
              <a:gd name="connsiteX7-35" fmla="*/ 1064177 w 2838215"/>
              <a:gd name="connsiteY7-36" fmla="*/ 794147 h 837128"/>
              <a:gd name="connsiteX8-37" fmla="*/ 102152 w 2838215"/>
              <a:gd name="connsiteY8-38" fmla="*/ 775097 h 837128"/>
              <a:gd name="connsiteX9-39" fmla="*/ 178352 w 2838215"/>
              <a:gd name="connsiteY9-40" fmla="*/ 13097 h 837128"/>
              <a:gd name="connsiteX0-41" fmla="*/ 178352 w 2838215"/>
              <a:gd name="connsiteY0-42" fmla="*/ 13097 h 837128"/>
              <a:gd name="connsiteX1-43" fmla="*/ 1321352 w 2838215"/>
              <a:gd name="connsiteY1-44" fmla="*/ 32147 h 837128"/>
              <a:gd name="connsiteX2-45" fmla="*/ 2292902 w 2838215"/>
              <a:gd name="connsiteY2-46" fmla="*/ 13097 h 837128"/>
              <a:gd name="connsiteX3-47" fmla="*/ 2778677 w 2838215"/>
              <a:gd name="connsiteY3-48" fmla="*/ 213122 h 837128"/>
              <a:gd name="connsiteX4-49" fmla="*/ 2797727 w 2838215"/>
              <a:gd name="connsiteY4-50" fmla="*/ 594122 h 837128"/>
              <a:gd name="connsiteX5-51" fmla="*/ 2483402 w 2838215"/>
              <a:gd name="connsiteY5-52" fmla="*/ 756047 h 837128"/>
              <a:gd name="connsiteX6-53" fmla="*/ 1649965 w 2838215"/>
              <a:gd name="connsiteY6-54" fmla="*/ 789384 h 837128"/>
              <a:gd name="connsiteX7-55" fmla="*/ 1064177 w 2838215"/>
              <a:gd name="connsiteY7-56" fmla="*/ 794147 h 837128"/>
              <a:gd name="connsiteX8-57" fmla="*/ 102152 w 2838215"/>
              <a:gd name="connsiteY8-58" fmla="*/ 775097 h 837128"/>
              <a:gd name="connsiteX9-59" fmla="*/ 178352 w 2838215"/>
              <a:gd name="connsiteY9-60" fmla="*/ 13097 h 837128"/>
              <a:gd name="connsiteX0-61" fmla="*/ 178352 w 2827318"/>
              <a:gd name="connsiteY0-62" fmla="*/ 13097 h 837128"/>
              <a:gd name="connsiteX1-63" fmla="*/ 1321352 w 2827318"/>
              <a:gd name="connsiteY1-64" fmla="*/ 32147 h 837128"/>
              <a:gd name="connsiteX2-65" fmla="*/ 2292902 w 2827318"/>
              <a:gd name="connsiteY2-66" fmla="*/ 13097 h 837128"/>
              <a:gd name="connsiteX3-67" fmla="*/ 2778677 w 2827318"/>
              <a:gd name="connsiteY3-68" fmla="*/ 213122 h 837128"/>
              <a:gd name="connsiteX4-69" fmla="*/ 2797727 w 2827318"/>
              <a:gd name="connsiteY4-70" fmla="*/ 594122 h 837128"/>
              <a:gd name="connsiteX5-71" fmla="*/ 2483402 w 2827318"/>
              <a:gd name="connsiteY5-72" fmla="*/ 756047 h 837128"/>
              <a:gd name="connsiteX6-73" fmla="*/ 1649965 w 2827318"/>
              <a:gd name="connsiteY6-74" fmla="*/ 789384 h 837128"/>
              <a:gd name="connsiteX7-75" fmla="*/ 1064177 w 2827318"/>
              <a:gd name="connsiteY7-76" fmla="*/ 794147 h 837128"/>
              <a:gd name="connsiteX8-77" fmla="*/ 102152 w 2827318"/>
              <a:gd name="connsiteY8-78" fmla="*/ 775097 h 837128"/>
              <a:gd name="connsiteX9-79" fmla="*/ 178352 w 2827318"/>
              <a:gd name="connsiteY9-80" fmla="*/ 13097 h 837128"/>
              <a:gd name="connsiteX0-81" fmla="*/ 178352 w 2807390"/>
              <a:gd name="connsiteY0-82" fmla="*/ 13097 h 837128"/>
              <a:gd name="connsiteX1-83" fmla="*/ 1321352 w 2807390"/>
              <a:gd name="connsiteY1-84" fmla="*/ 32147 h 837128"/>
              <a:gd name="connsiteX2-85" fmla="*/ 2292902 w 2807390"/>
              <a:gd name="connsiteY2-86" fmla="*/ 13097 h 837128"/>
              <a:gd name="connsiteX3-87" fmla="*/ 2778677 w 2807390"/>
              <a:gd name="connsiteY3-88" fmla="*/ 213122 h 837128"/>
              <a:gd name="connsiteX4-89" fmla="*/ 2797727 w 2807390"/>
              <a:gd name="connsiteY4-90" fmla="*/ 594122 h 837128"/>
              <a:gd name="connsiteX5-91" fmla="*/ 2483402 w 2807390"/>
              <a:gd name="connsiteY5-92" fmla="*/ 756047 h 837128"/>
              <a:gd name="connsiteX6-93" fmla="*/ 1649965 w 2807390"/>
              <a:gd name="connsiteY6-94" fmla="*/ 789384 h 837128"/>
              <a:gd name="connsiteX7-95" fmla="*/ 1064177 w 2807390"/>
              <a:gd name="connsiteY7-96" fmla="*/ 794147 h 837128"/>
              <a:gd name="connsiteX8-97" fmla="*/ 102152 w 2807390"/>
              <a:gd name="connsiteY8-98" fmla="*/ 775097 h 837128"/>
              <a:gd name="connsiteX9-99" fmla="*/ 178352 w 2807390"/>
              <a:gd name="connsiteY9-100" fmla="*/ 13097 h 837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BDACD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6" name="Group 5"/>
          <p:cNvGrpSpPr/>
          <p:nvPr/>
        </p:nvGrpSpPr>
        <p:grpSpPr>
          <a:xfrm>
            <a:off x="1469421" y="447795"/>
            <a:ext cx="5009628" cy="557769"/>
            <a:chOff x="3442453" y="958549"/>
            <a:chExt cx="5009628" cy="557769"/>
          </a:xfrm>
        </p:grpSpPr>
        <p:sp>
          <p:nvSpPr>
            <p:cNvPr id="10" name="TextBox 9"/>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14" name="TextBox 13"/>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sp>
        <p:nvSpPr>
          <p:cNvPr id="36" name="TextBox 35"/>
          <p:cNvSpPr txBox="1"/>
          <p:nvPr/>
        </p:nvSpPr>
        <p:spPr>
          <a:xfrm>
            <a:off x="2155241" y="1256131"/>
            <a:ext cx="8385296" cy="1077218"/>
          </a:xfrm>
          <a:prstGeom prst="rect">
            <a:avLst/>
          </a:prstGeom>
          <a:solidFill>
            <a:srgbClr val="EDE9F3"/>
          </a:solidFill>
        </p:spPr>
        <p:txBody>
          <a:bodyPr wrap="square">
            <a:spAutoFit/>
          </a:bodyPr>
          <a:lstStyle/>
          <a:p>
            <a:pPr lvl="0" algn="just"/>
            <a:r>
              <a:rPr lang="en-US" sz="3200" dirty="0">
                <a:latin typeface="Times New Roman" panose="02020603050405020304" pitchFamily="18" charset="0"/>
                <a:cs typeface="Times New Roman" panose="02020603050405020304" pitchFamily="18" charset="0"/>
              </a:rPr>
              <a:t>HĐ5:TRƯNG BÀY, ĐÁNH GIÁ VÀ BÌNH CHỌN SẢN PHẨM ĐẸP SẢN PHẨM.</a:t>
            </a:r>
            <a:endParaRPr lang="en-SG" sz="3200" dirty="0">
              <a:latin typeface="Times New Roman" panose="02020603050405020304" pitchFamily="18" charset="0"/>
              <a:cs typeface="Times New Roman" panose="02020603050405020304" pitchFamily="18" charset="0"/>
            </a:endParaRPr>
          </a:p>
        </p:txBody>
      </p:sp>
      <p:sp>
        <p:nvSpPr>
          <p:cNvPr id="34" name="Vertical Scroll 33"/>
          <p:cNvSpPr/>
          <p:nvPr/>
        </p:nvSpPr>
        <p:spPr>
          <a:xfrm>
            <a:off x="1658441" y="2390580"/>
            <a:ext cx="10016837" cy="4362465"/>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srgbClr val="FF0000"/>
                </a:solidFill>
                <a:latin typeface="Times New Roman" panose="02020603050405020304" pitchFamily="18" charset="0"/>
                <a:cs typeface="Times New Roman" panose="02020603050405020304" pitchFamily="18" charset="0"/>
              </a:rPr>
              <a:t>TIÊU CHUẨN BÌNH GIỮ NHIỆT</a:t>
            </a:r>
          </a:p>
          <a:p>
            <a:endParaRPr lang="en-US" sz="3600" dirty="0">
              <a:solidFill>
                <a:srgbClr val="FFFF00"/>
              </a:solidFill>
              <a:latin typeface="Times New Roman" panose="02020603050405020304" pitchFamily="18" charset="0"/>
              <a:cs typeface="Times New Roman" panose="02020603050405020304" pitchFamily="18" charset="0"/>
            </a:endParaRPr>
          </a:p>
          <a:p>
            <a:pPr marL="342900" indent="-342900">
              <a:buAutoNum type="arabicPeriod"/>
            </a:pP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giữ</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nhiệt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có</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nắp</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chắc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chắn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chứa</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khoảng</a:t>
            </a:r>
            <a:r>
              <a:rPr lang="en-US" sz="3600" dirty="0">
                <a:solidFill>
                  <a:srgbClr val="FFFF00"/>
                </a:solidFill>
                <a:latin typeface="Times New Roman" panose="02020603050405020304" pitchFamily="18" charset="0"/>
                <a:cs typeface="Times New Roman" panose="02020603050405020304" pitchFamily="18" charset="0"/>
              </a:rPr>
              <a:t> 250 -300 ml</a:t>
            </a:r>
          </a:p>
          <a:p>
            <a:pPr marL="342900" indent="-342900">
              <a:buAutoNum type="arabicPeriod"/>
            </a:pP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có</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thể</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giữ</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được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nước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nóng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hoặc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nước</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lạnh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chứa</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trong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nó</a:t>
            </a:r>
            <a:r>
              <a:rPr lang="en-US" sz="3600" dirty="0">
                <a:solidFill>
                  <a:srgbClr val="FFFF00"/>
                </a:solidFill>
                <a:latin typeface="Times New Roman" panose="02020603050405020304" pitchFamily="18" charset="0"/>
                <a:cs typeface="Times New Roman" panose="02020603050405020304" pitchFamily="18" charset="0"/>
              </a:rPr>
              <a:t>.</a:t>
            </a:r>
          </a:p>
          <a:p>
            <a:pPr marL="342900" indent="-342900">
              <a:buAutoNum type="arabicPeriod"/>
            </a:pP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Bình</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trang</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trí</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đẹp</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mắt.</a:t>
            </a:r>
            <a:endParaRPr lang="en-US" sz="3600" dirty="0">
              <a:solidFill>
                <a:srgbClr val="FFFF00"/>
              </a:solidFill>
              <a:latin typeface="Times New Roman" panose="02020603050405020304" pitchFamily="18" charset="0"/>
              <a:cs typeface="Times New Roman" panose="02020603050405020304" pitchFamily="18" charset="0"/>
            </a:endParaRP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990" y="-288111"/>
            <a:ext cx="3344731" cy="7237400"/>
            <a:chOff x="-212990" y="-360681"/>
            <a:chExt cx="3344731" cy="7237400"/>
          </a:xfrm>
          <a:solidFill>
            <a:srgbClr val="EDE9F3"/>
          </a:solidFill>
        </p:grpSpPr>
        <p:sp>
          <p:nvSpPr>
            <p:cNvPr id="3" name="Freeform 5579"/>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4" name="Group 3"/>
            <p:cNvGrpSpPr/>
            <p:nvPr/>
          </p:nvGrpSpPr>
          <p:grpSpPr bwMode="auto">
            <a:xfrm rot="10800000">
              <a:off x="-212990" y="3356161"/>
              <a:ext cx="1489706" cy="3520558"/>
              <a:chOff x="8782" y="-151"/>
              <a:chExt cx="2159" cy="5327"/>
            </a:xfrm>
            <a:grpFill/>
          </p:grpSpPr>
          <p:sp>
            <p:nvSpPr>
              <p:cNvPr id="5" name="Freeform 5577"/>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grpSp>
        <p:nvGrpSpPr>
          <p:cNvPr id="6" name="Group 5"/>
          <p:cNvGrpSpPr/>
          <p:nvPr/>
        </p:nvGrpSpPr>
        <p:grpSpPr>
          <a:xfrm>
            <a:off x="-345470" y="-397390"/>
            <a:ext cx="3344731" cy="7346679"/>
            <a:chOff x="-345470" y="-469960"/>
            <a:chExt cx="3344731" cy="7376013"/>
          </a:xfrm>
          <a:solidFill>
            <a:srgbClr val="DED6EA"/>
          </a:solidFill>
        </p:grpSpPr>
        <p:sp>
          <p:nvSpPr>
            <p:cNvPr id="7" name="Freeform 5579"/>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8" name="Group 7"/>
            <p:cNvGrpSpPr/>
            <p:nvPr/>
          </p:nvGrpSpPr>
          <p:grpSpPr bwMode="auto">
            <a:xfrm rot="10800000">
              <a:off x="-345470" y="3280626"/>
              <a:ext cx="1489706" cy="3625427"/>
              <a:chOff x="8754" y="0"/>
              <a:chExt cx="2159" cy="5251"/>
            </a:xfrm>
            <a:grpFill/>
          </p:grpSpPr>
          <p:sp>
            <p:nvSpPr>
              <p:cNvPr id="9" name="Freeform 5577"/>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grpSp>
        <p:nvGrpSpPr>
          <p:cNvPr id="10" name="Group 9"/>
          <p:cNvGrpSpPr/>
          <p:nvPr/>
        </p:nvGrpSpPr>
        <p:grpSpPr>
          <a:xfrm>
            <a:off x="-461734" y="-526030"/>
            <a:ext cx="3344420" cy="7475319"/>
            <a:chOff x="-461734" y="-598600"/>
            <a:chExt cx="3344420" cy="7580186"/>
          </a:xfrm>
          <a:solidFill>
            <a:srgbClr val="D5CAE4"/>
          </a:solidFill>
        </p:grpSpPr>
        <p:sp>
          <p:nvSpPr>
            <p:cNvPr id="11" name="Freeform 5579"/>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nvGrpSpPr>
            <p:cNvPr id="12" name="Group 11"/>
            <p:cNvGrpSpPr/>
            <p:nvPr/>
          </p:nvGrpSpPr>
          <p:grpSpPr bwMode="auto">
            <a:xfrm rot="10800000">
              <a:off x="-454455" y="3232573"/>
              <a:ext cx="1489706" cy="3749013"/>
              <a:chOff x="8598" y="-179"/>
              <a:chExt cx="2159" cy="5430"/>
            </a:xfrm>
            <a:grpFill/>
          </p:grpSpPr>
          <p:sp>
            <p:nvSpPr>
              <p:cNvPr id="13" name="Freeform 5577"/>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sp>
        <p:nvSpPr>
          <p:cNvPr id="14" name="Freeform 5579"/>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15" name="Freeform 5577"/>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16" name="Group 15"/>
          <p:cNvGrpSpPr/>
          <p:nvPr/>
        </p:nvGrpSpPr>
        <p:grpSpPr bwMode="auto">
          <a:xfrm>
            <a:off x="9199717" y="104066"/>
            <a:ext cx="3344420" cy="7192286"/>
            <a:chOff x="6055" y="4723"/>
            <a:chExt cx="4847" cy="10641"/>
          </a:xfrm>
          <a:solidFill>
            <a:srgbClr val="DED6EA"/>
          </a:solidFill>
        </p:grpSpPr>
        <p:sp>
          <p:nvSpPr>
            <p:cNvPr id="17" name="Freeform 5579"/>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18" name="Group 17"/>
          <p:cNvGrpSpPr/>
          <p:nvPr/>
        </p:nvGrpSpPr>
        <p:grpSpPr bwMode="auto">
          <a:xfrm>
            <a:off x="11054742" y="-1"/>
            <a:ext cx="1489706" cy="3545765"/>
            <a:chOff x="8754" y="0"/>
            <a:chExt cx="2159" cy="5251"/>
          </a:xfrm>
          <a:solidFill>
            <a:srgbClr val="DED6EA"/>
          </a:solidFill>
        </p:grpSpPr>
        <p:sp>
          <p:nvSpPr>
            <p:cNvPr id="19" name="Freeform 5577"/>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20" name="Group 19"/>
          <p:cNvGrpSpPr/>
          <p:nvPr/>
        </p:nvGrpSpPr>
        <p:grpSpPr>
          <a:xfrm>
            <a:off x="9303872" y="-24574"/>
            <a:ext cx="3349561" cy="7449566"/>
            <a:chOff x="9303872" y="-24574"/>
            <a:chExt cx="3349561" cy="7449566"/>
          </a:xfrm>
          <a:solidFill>
            <a:srgbClr val="D5CAE4"/>
          </a:solidFill>
        </p:grpSpPr>
        <p:grpSp>
          <p:nvGrpSpPr>
            <p:cNvPr id="21" name="Group 20"/>
            <p:cNvGrpSpPr/>
            <p:nvPr/>
          </p:nvGrpSpPr>
          <p:grpSpPr bwMode="auto">
            <a:xfrm>
              <a:off x="9303872" y="78170"/>
              <a:ext cx="3344420" cy="7346822"/>
              <a:chOff x="5892" y="4723"/>
              <a:chExt cx="4847" cy="10641"/>
            </a:xfrm>
            <a:grpFill/>
          </p:grpSpPr>
          <p:sp>
            <p:nvSpPr>
              <p:cNvPr id="24" name="Freeform 5579"/>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nvGrpSpPr>
            <p:cNvPr id="22" name="Group 21"/>
            <p:cNvGrpSpPr/>
            <p:nvPr/>
          </p:nvGrpSpPr>
          <p:grpSpPr bwMode="auto">
            <a:xfrm>
              <a:off x="11163727" y="-24574"/>
              <a:ext cx="1489706" cy="3618393"/>
              <a:chOff x="8598" y="0"/>
              <a:chExt cx="2159" cy="5251"/>
            </a:xfrm>
            <a:grpFill/>
          </p:grpSpPr>
          <p:sp>
            <p:nvSpPr>
              <p:cNvPr id="23" name="Freeform 5577"/>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rot="0" vert="horz" wrap="square" lIns="91440" tIns="45720" rIns="91440" bIns="45720" anchor="t" anchorCtr="0" upright="1">
                <a:noAutofit/>
              </a:bodyPr>
              <a:lstStyle/>
              <a:p>
                <a:endParaRPr lang="en-US" b="1"/>
              </a:p>
            </p:txBody>
          </p:sp>
        </p:grpSp>
      </p:grpSp>
      <p:sp>
        <p:nvSpPr>
          <p:cNvPr id="25" name="Freeform: Shape 4"/>
          <p:cNvSpPr/>
          <p:nvPr/>
        </p:nvSpPr>
        <p:spPr>
          <a:xfrm>
            <a:off x="204930" y="1655058"/>
            <a:ext cx="4318000" cy="910929"/>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1" fmla="*/ 189518 w 2849381"/>
              <a:gd name="connsiteY0-2" fmla="*/ 13097 h 831585"/>
              <a:gd name="connsiteX1-3" fmla="*/ 1332518 w 2849381"/>
              <a:gd name="connsiteY1-4" fmla="*/ 32147 h 831585"/>
              <a:gd name="connsiteX2-5" fmla="*/ 2304068 w 2849381"/>
              <a:gd name="connsiteY2-6" fmla="*/ 13097 h 831585"/>
              <a:gd name="connsiteX3-7" fmla="*/ 2789843 w 2849381"/>
              <a:gd name="connsiteY3-8" fmla="*/ 213122 h 831585"/>
              <a:gd name="connsiteX4-9" fmla="*/ 2808893 w 2849381"/>
              <a:gd name="connsiteY4-10" fmla="*/ 594122 h 831585"/>
              <a:gd name="connsiteX5-11" fmla="*/ 2494568 w 2849381"/>
              <a:gd name="connsiteY5-12" fmla="*/ 756047 h 831585"/>
              <a:gd name="connsiteX6-13" fmla="*/ 1646843 w 2849381"/>
              <a:gd name="connsiteY6-14" fmla="*/ 803672 h 831585"/>
              <a:gd name="connsiteX7-15" fmla="*/ 1246793 w 2849381"/>
              <a:gd name="connsiteY7-16" fmla="*/ 784622 h 831585"/>
              <a:gd name="connsiteX8-17" fmla="*/ 113318 w 2849381"/>
              <a:gd name="connsiteY8-18" fmla="*/ 775097 h 831585"/>
              <a:gd name="connsiteX9-19" fmla="*/ 189518 w 2849381"/>
              <a:gd name="connsiteY9-20" fmla="*/ 13097 h 831585"/>
              <a:gd name="connsiteX0-21" fmla="*/ 178352 w 2838215"/>
              <a:gd name="connsiteY0-22" fmla="*/ 13097 h 837128"/>
              <a:gd name="connsiteX1-23" fmla="*/ 1321352 w 2838215"/>
              <a:gd name="connsiteY1-24" fmla="*/ 32147 h 837128"/>
              <a:gd name="connsiteX2-25" fmla="*/ 2292902 w 2838215"/>
              <a:gd name="connsiteY2-26" fmla="*/ 13097 h 837128"/>
              <a:gd name="connsiteX3-27" fmla="*/ 2778677 w 2838215"/>
              <a:gd name="connsiteY3-28" fmla="*/ 213122 h 837128"/>
              <a:gd name="connsiteX4-29" fmla="*/ 2797727 w 2838215"/>
              <a:gd name="connsiteY4-30" fmla="*/ 594122 h 837128"/>
              <a:gd name="connsiteX5-31" fmla="*/ 2483402 w 2838215"/>
              <a:gd name="connsiteY5-32" fmla="*/ 756047 h 837128"/>
              <a:gd name="connsiteX6-33" fmla="*/ 1635677 w 2838215"/>
              <a:gd name="connsiteY6-34" fmla="*/ 803672 h 837128"/>
              <a:gd name="connsiteX7-35" fmla="*/ 1064177 w 2838215"/>
              <a:gd name="connsiteY7-36" fmla="*/ 794147 h 837128"/>
              <a:gd name="connsiteX8-37" fmla="*/ 102152 w 2838215"/>
              <a:gd name="connsiteY8-38" fmla="*/ 775097 h 837128"/>
              <a:gd name="connsiteX9-39" fmla="*/ 178352 w 2838215"/>
              <a:gd name="connsiteY9-40" fmla="*/ 13097 h 837128"/>
              <a:gd name="connsiteX0-41" fmla="*/ 178352 w 2838215"/>
              <a:gd name="connsiteY0-42" fmla="*/ 13097 h 837128"/>
              <a:gd name="connsiteX1-43" fmla="*/ 1321352 w 2838215"/>
              <a:gd name="connsiteY1-44" fmla="*/ 32147 h 837128"/>
              <a:gd name="connsiteX2-45" fmla="*/ 2292902 w 2838215"/>
              <a:gd name="connsiteY2-46" fmla="*/ 13097 h 837128"/>
              <a:gd name="connsiteX3-47" fmla="*/ 2778677 w 2838215"/>
              <a:gd name="connsiteY3-48" fmla="*/ 213122 h 837128"/>
              <a:gd name="connsiteX4-49" fmla="*/ 2797727 w 2838215"/>
              <a:gd name="connsiteY4-50" fmla="*/ 594122 h 837128"/>
              <a:gd name="connsiteX5-51" fmla="*/ 2483402 w 2838215"/>
              <a:gd name="connsiteY5-52" fmla="*/ 756047 h 837128"/>
              <a:gd name="connsiteX6-53" fmla="*/ 1649965 w 2838215"/>
              <a:gd name="connsiteY6-54" fmla="*/ 789384 h 837128"/>
              <a:gd name="connsiteX7-55" fmla="*/ 1064177 w 2838215"/>
              <a:gd name="connsiteY7-56" fmla="*/ 794147 h 837128"/>
              <a:gd name="connsiteX8-57" fmla="*/ 102152 w 2838215"/>
              <a:gd name="connsiteY8-58" fmla="*/ 775097 h 837128"/>
              <a:gd name="connsiteX9-59" fmla="*/ 178352 w 2838215"/>
              <a:gd name="connsiteY9-60" fmla="*/ 13097 h 837128"/>
              <a:gd name="connsiteX0-61" fmla="*/ 178352 w 2827318"/>
              <a:gd name="connsiteY0-62" fmla="*/ 13097 h 837128"/>
              <a:gd name="connsiteX1-63" fmla="*/ 1321352 w 2827318"/>
              <a:gd name="connsiteY1-64" fmla="*/ 32147 h 837128"/>
              <a:gd name="connsiteX2-65" fmla="*/ 2292902 w 2827318"/>
              <a:gd name="connsiteY2-66" fmla="*/ 13097 h 837128"/>
              <a:gd name="connsiteX3-67" fmla="*/ 2778677 w 2827318"/>
              <a:gd name="connsiteY3-68" fmla="*/ 213122 h 837128"/>
              <a:gd name="connsiteX4-69" fmla="*/ 2797727 w 2827318"/>
              <a:gd name="connsiteY4-70" fmla="*/ 594122 h 837128"/>
              <a:gd name="connsiteX5-71" fmla="*/ 2483402 w 2827318"/>
              <a:gd name="connsiteY5-72" fmla="*/ 756047 h 837128"/>
              <a:gd name="connsiteX6-73" fmla="*/ 1649965 w 2827318"/>
              <a:gd name="connsiteY6-74" fmla="*/ 789384 h 837128"/>
              <a:gd name="connsiteX7-75" fmla="*/ 1064177 w 2827318"/>
              <a:gd name="connsiteY7-76" fmla="*/ 794147 h 837128"/>
              <a:gd name="connsiteX8-77" fmla="*/ 102152 w 2827318"/>
              <a:gd name="connsiteY8-78" fmla="*/ 775097 h 837128"/>
              <a:gd name="connsiteX9-79" fmla="*/ 178352 w 2827318"/>
              <a:gd name="connsiteY9-80" fmla="*/ 13097 h 837128"/>
              <a:gd name="connsiteX0-81" fmla="*/ 178352 w 2807390"/>
              <a:gd name="connsiteY0-82" fmla="*/ 13097 h 837128"/>
              <a:gd name="connsiteX1-83" fmla="*/ 1321352 w 2807390"/>
              <a:gd name="connsiteY1-84" fmla="*/ 32147 h 837128"/>
              <a:gd name="connsiteX2-85" fmla="*/ 2292902 w 2807390"/>
              <a:gd name="connsiteY2-86" fmla="*/ 13097 h 837128"/>
              <a:gd name="connsiteX3-87" fmla="*/ 2778677 w 2807390"/>
              <a:gd name="connsiteY3-88" fmla="*/ 213122 h 837128"/>
              <a:gd name="connsiteX4-89" fmla="*/ 2797727 w 2807390"/>
              <a:gd name="connsiteY4-90" fmla="*/ 594122 h 837128"/>
              <a:gd name="connsiteX5-91" fmla="*/ 2483402 w 2807390"/>
              <a:gd name="connsiteY5-92" fmla="*/ 756047 h 837128"/>
              <a:gd name="connsiteX6-93" fmla="*/ 1649965 w 2807390"/>
              <a:gd name="connsiteY6-94" fmla="*/ 789384 h 837128"/>
              <a:gd name="connsiteX7-95" fmla="*/ 1064177 w 2807390"/>
              <a:gd name="connsiteY7-96" fmla="*/ 794147 h 837128"/>
              <a:gd name="connsiteX8-97" fmla="*/ 102152 w 2807390"/>
              <a:gd name="connsiteY8-98" fmla="*/ 775097 h 837128"/>
              <a:gd name="connsiteX9-99" fmla="*/ 178352 w 2807390"/>
              <a:gd name="connsiteY9-100" fmla="*/ 13097 h 8371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BDACD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26" name="Group 25"/>
          <p:cNvGrpSpPr/>
          <p:nvPr/>
        </p:nvGrpSpPr>
        <p:grpSpPr>
          <a:xfrm>
            <a:off x="398046" y="1796624"/>
            <a:ext cx="5009628" cy="606942"/>
            <a:chOff x="3442453" y="958549"/>
            <a:chExt cx="5009628" cy="557769"/>
          </a:xfrm>
        </p:grpSpPr>
        <p:sp>
          <p:nvSpPr>
            <p:cNvPr id="27" name="TextBox 26"/>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28" name="TextBox 27"/>
            <p:cNvSpPr txBox="1"/>
            <p:nvPr/>
          </p:nvSpPr>
          <p:spPr>
            <a:xfrm>
              <a:off x="3442453" y="958549"/>
              <a:ext cx="4565619" cy="553998"/>
            </a:xfrm>
            <a:prstGeom prst="rect">
              <a:avLst/>
            </a:prstGeom>
            <a:noFill/>
            <a:effectLst/>
          </p:spPr>
          <p:txBody>
            <a:bodyPr wrap="square" rtlCol="0">
              <a:spAutoFit/>
            </a:bodyPr>
            <a:lstStyle/>
            <a:p>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STEm</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và</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cuộc</a:t>
              </a:r>
              <a:r>
                <a:rPr lang="en-US" sz="3000" b="1" spc="50" dirty="0">
                  <a:ln w="9525" cmpd="sng">
                    <a:noFill/>
                    <a:prstDash val="solid"/>
                  </a:ln>
                  <a:solidFill>
                    <a:srgbClr val="7E3E98"/>
                  </a:solidFill>
                  <a:effectLst/>
                  <a:latin typeface="SVN-SAF" panose="02040603050506020204" pitchFamily="18" charset="0"/>
                  <a:ea typeface="Roboto" panose="02000000000000000000" pitchFamily="2" charset="0"/>
                </a:rPr>
                <a:t> </a:t>
              </a:r>
              <a:r>
                <a:rPr lang="en-US" sz="3000" b="1" spc="50" dirty="0" err="1">
                  <a:ln w="9525" cmpd="sng">
                    <a:noFill/>
                    <a:prstDash val="solid"/>
                  </a:ln>
                  <a:solidFill>
                    <a:srgbClr val="7E3E98"/>
                  </a:solidFill>
                  <a:effectLst/>
                  <a:latin typeface="SVN-SAF" panose="02040603050506020204" pitchFamily="18" charset="0"/>
                  <a:ea typeface="Roboto" panose="02000000000000000000" pitchFamily="2" charset="0"/>
                </a:rPr>
                <a:t>sống</a:t>
              </a:r>
              <a:endParaRPr lang="en-US" sz="3000" b="1" spc="50" dirty="0">
                <a:ln w="9525" cmpd="sng">
                  <a:noFill/>
                  <a:prstDash val="solid"/>
                </a:ln>
                <a:solidFill>
                  <a:srgbClr val="7E3E98"/>
                </a:solidFill>
                <a:effectLst/>
                <a:latin typeface="SVN-SAF" panose="02040603050506020204" pitchFamily="18" charset="0"/>
                <a:ea typeface="Roboto" panose="02000000000000000000" pitchFamily="2" charset="0"/>
              </a:endParaRPr>
            </a:p>
          </p:txBody>
        </p:sp>
      </p:grpSp>
      <p:sp>
        <p:nvSpPr>
          <p:cNvPr id="31" name="TextBox 30"/>
          <p:cNvSpPr txBox="1"/>
          <p:nvPr/>
        </p:nvSpPr>
        <p:spPr>
          <a:xfrm>
            <a:off x="4267630" y="5447526"/>
            <a:ext cx="5062714" cy="523220"/>
          </a:xfrm>
          <a:prstGeom prst="rect">
            <a:avLst/>
          </a:prstGeom>
          <a:solidFill>
            <a:srgbClr val="EDE9F3"/>
          </a:solidFill>
        </p:spPr>
        <p:txBody>
          <a:bodyPr wrap="square">
            <a:spAutoFit/>
          </a:bodyPr>
          <a:lstStyle/>
          <a:p>
            <a:pPr lvl="0" algn="just">
              <a:spcAft>
                <a:spcPts val="600"/>
              </a:spcAft>
            </a:pPr>
            <a:r>
              <a:rPr lang="en-US" sz="2800" dirty="0">
                <a:latin typeface="Times New Roman" panose="02020603050405020304" pitchFamily="18" charset="0"/>
                <a:cs typeface="Times New Roman" panose="02020603050405020304" pitchFamily="18" charset="0"/>
              </a:rPr>
              <a:t>BÌNH CHỌN SẢN PHẨM ĐẸP</a:t>
            </a:r>
            <a:endParaRPr lang="en-SG" sz="2800" dirty="0">
              <a:latin typeface="Times New Roman" panose="02020603050405020304" pitchFamily="18" charset="0"/>
              <a:cs typeface="Times New Roman" panose="02020603050405020304" pitchFamily="18" charset="0"/>
            </a:endParaRPr>
          </a:p>
        </p:txBody>
      </p:sp>
      <p:pic>
        <p:nvPicPr>
          <p:cNvPr id="37" name="Picture 36"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89" y="2408954"/>
            <a:ext cx="5627457" cy="2854172"/>
          </a:xfrm>
          <a:prstGeom prst="rect">
            <a:avLst/>
          </a:prstGeom>
        </p:spPr>
      </p:pic>
      <p:sp>
        <p:nvSpPr>
          <p:cNvPr id="29" name="TextBox 1">
            <a:extLst>
              <a:ext uri="{FF2B5EF4-FFF2-40B4-BE49-F238E27FC236}">
                <a16:creationId xmlns:a16="http://schemas.microsoft.com/office/drawing/2014/main" id="{E1F9F6D1-EAD7-E519-9ABB-61BE8AC5A916}"/>
              </a:ext>
            </a:extLst>
          </p:cNvPr>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năm</a:t>
            </a:r>
            <a:r>
              <a:rPr lang="vi-VN" sz="3200" b="1">
                <a:solidFill>
                  <a:srgbClr val="0000FF"/>
                </a:solidFill>
                <a:latin typeface="Times New Roman" panose="02020603050405020304" pitchFamily="18" charset="0"/>
                <a:cs typeface="Times New Roman" panose="02020603050405020304" pitchFamily="18" charset="0"/>
              </a:rPr>
              <a:t> ngày </a:t>
            </a:r>
            <a:r>
              <a:rPr lang="en-US" sz="3200" b="1">
                <a:solidFill>
                  <a:srgbClr val="0000FF"/>
                </a:solidFill>
                <a:latin typeface="Times New Roman" panose="02020603050405020304" pitchFamily="18" charset="0"/>
                <a:cs typeface="Times New Roman" panose="02020603050405020304" pitchFamily="18" charset="0"/>
              </a:rPr>
              <a:t>5</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30" name="TextBox 2">
            <a:extLst>
              <a:ext uri="{FF2B5EF4-FFF2-40B4-BE49-F238E27FC236}">
                <a16:creationId xmlns:a16="http://schemas.microsoft.com/office/drawing/2014/main" id="{DFFC8C5D-D77D-F02C-474D-D71F2881B628}"/>
              </a:ext>
            </a:extLst>
          </p:cNvPr>
          <p:cNvSpPr txBox="1"/>
          <p:nvPr/>
        </p:nvSpPr>
        <p:spPr>
          <a:xfrm>
            <a:off x="1786255" y="583565"/>
            <a:ext cx="8792210" cy="1076325"/>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ĐA NĂNG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32"/>
          <p:cNvGrpSpPr/>
          <p:nvPr/>
        </p:nvGrpSpPr>
        <p:grpSpPr>
          <a:xfrm>
            <a:off x="0" y="4131674"/>
            <a:ext cx="12191999" cy="3225796"/>
            <a:chOff x="0" y="4119048"/>
            <a:chExt cx="10174922" cy="3716848"/>
          </a:xfrm>
        </p:grpSpPr>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5"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6" name="组合 2"/>
          <p:cNvGrpSpPr/>
          <p:nvPr/>
        </p:nvGrpSpPr>
        <p:grpSpPr>
          <a:xfrm>
            <a:off x="0" y="0"/>
            <a:ext cx="12192000" cy="2526469"/>
            <a:chOff x="0" y="0"/>
            <a:chExt cx="12192000" cy="2526469"/>
          </a:xfrm>
        </p:grpSpPr>
        <p:pic>
          <p:nvPicPr>
            <p:cNvPr id="7"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8"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9" name="图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11" name="图片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12" name="图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3" name="组合 18"/>
          <p:cNvGrpSpPr/>
          <p:nvPr/>
        </p:nvGrpSpPr>
        <p:grpSpPr>
          <a:xfrm>
            <a:off x="1" y="5744572"/>
            <a:ext cx="12191999" cy="1113427"/>
            <a:chOff x="1" y="5605056"/>
            <a:chExt cx="13719705" cy="1252944"/>
          </a:xfrm>
        </p:grpSpPr>
        <p:pic>
          <p:nvPicPr>
            <p:cNvPr id="1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16" name="Picture 15" descr="Picture15"/>
          <p:cNvPicPr>
            <a:picLocks noChangeAspect="1"/>
          </p:cNvPicPr>
          <p:nvPr/>
        </p:nvPicPr>
        <p:blipFill>
          <a:blip r:embed="rId12"/>
          <a:stretch>
            <a:fillRect/>
          </a:stretch>
        </p:blipFill>
        <p:spPr>
          <a:xfrm>
            <a:off x="1877695" y="2081530"/>
            <a:ext cx="8436610" cy="2694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75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7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75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75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Effect transition="in" filter="fade">
                                      <p:cBhvr>
                                        <p:cTn id="24" dur="750"/>
                                        <p:tgtEl>
                                          <p:spTgt spid="12"/>
                                        </p:tgtEl>
                                      </p:cBhvr>
                                    </p:animEffect>
                                  </p:childTnLst>
                                </p:cTn>
                              </p:par>
                              <p:par>
                                <p:cTn id="25" presetID="2" presetClass="entr" presetSubtype="9"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0-#ppt_w/2"/>
                                          </p:val>
                                        </p:tav>
                                        <p:tav tm="100000">
                                          <p:val>
                                            <p:strVal val="#ppt_x"/>
                                          </p:val>
                                        </p:tav>
                                      </p:tavLst>
                                    </p:anim>
                                    <p:anim calcmode="lin" valueType="num">
                                      <p:cBhvr additive="base">
                                        <p:cTn id="28" dur="750" fill="hold"/>
                                        <p:tgtEl>
                                          <p:spTgt spid="11"/>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16"/>
                                        </p:tgtEl>
                                        <p:attrNameLst>
                                          <p:attrName>style.visibility</p:attrName>
                                        </p:attrNameLst>
                                      </p:cBhvr>
                                      <p:to>
                                        <p:strVal val="visible"/>
                                      </p:to>
                                    </p:set>
                                    <p:animEffect transition="in" filter="randombar(horizontal)">
                                      <p:cBhvr>
                                        <p:cTn id="31" dur="1000"/>
                                        <p:tgtEl>
                                          <p:spTgt spid="16"/>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50495" y="2327910"/>
            <a:ext cx="4835525" cy="2553335"/>
          </a:xfrm>
          <a:prstGeom prst="rect">
            <a:avLst/>
          </a:prstGeom>
          <a:noFill/>
        </p:spPr>
        <p:txBody>
          <a:bodyPr wrap="square" rtlCol="0">
            <a:spAutoFit/>
          </a:bodyPr>
          <a:lstStyle/>
          <a:p>
            <a:r>
              <a:rPr lang="en-US" altLang="vi-VN" sz="4000" b="1" dirty="0">
                <a:solidFill>
                  <a:schemeClr val="tx1"/>
                </a:solidFill>
                <a:latin typeface="Times New Roman" panose="02020603050405020304" pitchFamily="18" charset="0"/>
                <a:cs typeface="Times New Roman" panose="02020603050405020304" pitchFamily="18" charset="0"/>
              </a:rPr>
              <a:t>Túi giữ nhiệt được làm bằng các vật liệu có tính chất như thế nào?</a:t>
            </a:r>
          </a:p>
        </p:txBody>
      </p:sp>
      <p:pic>
        <p:nvPicPr>
          <p:cNvPr id="4" name="Picture 3"/>
          <p:cNvPicPr/>
          <p:nvPr/>
        </p:nvPicPr>
        <p:blipFill>
          <a:blip r:embed="rId2"/>
          <a:stretch>
            <a:fillRect/>
          </a:stretch>
        </p:blipFill>
        <p:spPr>
          <a:xfrm>
            <a:off x="150495" y="57785"/>
            <a:ext cx="2460625" cy="2440940"/>
          </a:xfrm>
          <a:prstGeom prst="rect">
            <a:avLst/>
          </a:prstGeom>
        </p:spPr>
      </p:pic>
      <p:pic>
        <p:nvPicPr>
          <p:cNvPr id="5" name="Picture 4"/>
          <p:cNvPicPr/>
          <p:nvPr/>
        </p:nvPicPr>
        <p:blipFill>
          <a:blip r:embed="rId3"/>
          <a:stretch>
            <a:fillRect/>
          </a:stretch>
        </p:blipFill>
        <p:spPr>
          <a:xfrm>
            <a:off x="5619750" y="672465"/>
            <a:ext cx="5829300" cy="3625215"/>
          </a:xfrm>
          <a:prstGeom prst="rect">
            <a:avLst/>
          </a:prstGeom>
        </p:spPr>
      </p:pic>
      <p:sp>
        <p:nvSpPr>
          <p:cNvPr id="6" name="TextBox 1"/>
          <p:cNvSpPr txBox="1"/>
          <p:nvPr/>
        </p:nvSpPr>
        <p:spPr>
          <a:xfrm>
            <a:off x="258445" y="4822825"/>
            <a:ext cx="11365230" cy="1485265"/>
          </a:xfrm>
          <a:prstGeom prst="rect">
            <a:avLst/>
          </a:prstGeom>
          <a:noFill/>
        </p:spPr>
        <p:txBody>
          <a:bodyPr wrap="square" rtlCol="0">
            <a:noAutofit/>
          </a:bodyPr>
          <a:lstStyle/>
          <a:p>
            <a:r>
              <a:rPr lang="en-US" altLang="vi-VN" sz="2600" b="1" dirty="0">
                <a:solidFill>
                  <a:schemeClr val="accent2"/>
                </a:solidFill>
                <a:latin typeface="Times New Roman" panose="02020603050405020304" pitchFamily="18" charset="0"/>
                <a:cs typeface="Times New Roman" panose="02020603050405020304" pitchFamily="18" charset="0"/>
              </a:rPr>
              <a:t>Túi giữ nhiệt được là sản phẩm được thiết kế để giữ nhiệt độ các vật phẩm bên trong bằng cách: cách ly và giữ ổn định nhiệt độ bên trong. Để làm được điều đó túi được làm từ chất liệu xốp cách nhiệt, vải táng nhôm,… Chúng thường được làm lớp đệm bên trong để giữ nhiệt. Đây được xem là lớp quan trọng nhất của túi.</a:t>
            </a:r>
          </a:p>
        </p:txBody>
      </p:sp>
      <p:sp>
        <p:nvSpPr>
          <p:cNvPr id="7" name="TextBox 1"/>
          <p:cNvSpPr txBox="1"/>
          <p:nvPr/>
        </p:nvSpPr>
        <p:spPr>
          <a:xfrm>
            <a:off x="6753225" y="4297680"/>
            <a:ext cx="356235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a:t>
            </a:r>
            <a:r>
              <a:rPr lang="en-US" altLang="vi-VN" sz="3200" b="1">
                <a:solidFill>
                  <a:srgbClr val="0000FF"/>
                </a:solidFill>
                <a:latin typeface="Times New Roman" panose="02020603050405020304" pitchFamily="18" charset="0"/>
                <a:cs typeface="Times New Roman" panose="02020603050405020304" pitchFamily="18" charset="0"/>
              </a:rPr>
              <a:t>úi giữ nhiệt</a:t>
            </a:r>
            <a:endParaRPr lang="en-US" altLang="vi-VN" sz="32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24"/>
          <p:cNvPicPr>
            <a:picLocks noChangeAspect="1"/>
          </p:cNvPicPr>
          <p:nvPr/>
        </p:nvPicPr>
        <p:blipFill>
          <a:blip r:embed="rId2">
            <a:extLst>
              <a:ext uri="{28A0092B-C50C-407E-A947-70E740481C1C}">
                <a14:useLocalDpi xmlns:a14="http://schemas.microsoft.com/office/drawing/2010/main" val="0"/>
              </a:ext>
            </a:extLst>
          </a:blip>
          <a:srcRect l="24948" t="4346" r="4820" b="55235"/>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7"/>
          <p:cNvPicPr>
            <a:picLocks noChangeAspect="1"/>
          </p:cNvPicPr>
          <p:nvPr/>
        </p:nvPicPr>
        <p:blipFill>
          <a:blip r:embed="rId3" cstate="print">
            <a:extLst>
              <a:ext uri="{28A0092B-C50C-407E-A947-70E740481C1C}">
                <a14:useLocalDpi xmlns:a14="http://schemas.microsoft.com/office/drawing/2010/main" val="0"/>
              </a:ext>
            </a:extLst>
          </a:blip>
          <a:srcRect l="48209" r="481" b="-2654"/>
          <a:stretch>
            <a:fillRect/>
          </a:stretch>
        </p:blipFill>
        <p:spPr bwMode="auto">
          <a:xfrm>
            <a:off x="8967788" y="0"/>
            <a:ext cx="322421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22"/>
          <p:cNvPicPr>
            <a:picLocks noChangeAspect="1"/>
          </p:cNvPicPr>
          <p:nvPr/>
        </p:nvPicPr>
        <p:blipFill>
          <a:blip r:embed="rId4" cstate="print">
            <a:extLst>
              <a:ext uri="{28A0092B-C50C-407E-A947-70E740481C1C}">
                <a14:useLocalDpi xmlns:a14="http://schemas.microsoft.com/office/drawing/2010/main" val="0"/>
              </a:ext>
            </a:extLst>
          </a:blip>
          <a:srcRect l="481" r="48209" b="-2654"/>
          <a:stretch>
            <a:fillRect/>
          </a:stretch>
        </p:blipFill>
        <p:spPr bwMode="auto">
          <a:xfrm>
            <a:off x="0" y="0"/>
            <a:ext cx="32242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26"/>
          <p:cNvPicPr>
            <a:picLocks noChangeAspect="1"/>
          </p:cNvPicPr>
          <p:nvPr/>
        </p:nvPicPr>
        <p:blipFill>
          <a:blip r:embed="rId5">
            <a:extLst>
              <a:ext uri="{28A0092B-C50C-407E-A947-70E740481C1C}">
                <a14:useLocalDpi xmlns:a14="http://schemas.microsoft.com/office/drawing/2010/main" val="0"/>
              </a:ext>
            </a:extLst>
          </a:blip>
          <a:srcRect t="50047"/>
          <a:stretch>
            <a:fillRect/>
          </a:stretch>
        </p:blipFill>
        <p:spPr bwMode="auto">
          <a:xfrm>
            <a:off x="0" y="4413250"/>
            <a:ext cx="121920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9345" y="1849120"/>
            <a:ext cx="844740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itle 1"/>
          <p:cNvSpPr txBox="1"/>
          <p:nvPr/>
        </p:nvSpPr>
        <p:spPr bwMode="auto">
          <a:xfrm>
            <a:off x="10193338" y="-250825"/>
            <a:ext cx="21859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lnSpc>
                <a:spcPct val="90000"/>
              </a:lnSpc>
            </a:pPr>
            <a:r>
              <a:rPr lang="en-US" altLang="en-US" sz="9600" b="0">
                <a:solidFill>
                  <a:srgbClr val="BFE4FF"/>
                </a:solidFill>
                <a:latin typeface="SVN-Internation"/>
              </a:rPr>
              <a:t>Măng Non</a:t>
            </a:r>
          </a:p>
        </p:txBody>
      </p:sp>
      <p:sp>
        <p:nvSpPr>
          <p:cNvPr id="3"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TextBox 2"/>
          <p:cNvSpPr txBox="1"/>
          <p:nvPr/>
        </p:nvSpPr>
        <p:spPr>
          <a:xfrm>
            <a:off x="1786255" y="583565"/>
            <a:ext cx="8792210" cy="1076325"/>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ĐA NĂNG</a:t>
            </a:r>
          </a:p>
        </p:txBody>
      </p:sp>
      <p:pic>
        <p:nvPicPr>
          <p:cNvPr id="5" name="Picture 4"/>
          <p:cNvPicPr>
            <a:picLocks noChangeAspect="1"/>
          </p:cNvPicPr>
          <p:nvPr/>
        </p:nvPicPr>
        <p:blipFill>
          <a:blip r:embed="rId7"/>
          <a:stretch>
            <a:fillRect/>
          </a:stretch>
        </p:blipFill>
        <p:spPr>
          <a:xfrm>
            <a:off x="2833636" y="2062919"/>
            <a:ext cx="4712616" cy="3359187"/>
          </a:xfrm>
          <a:prstGeom prst="rect">
            <a:avLst/>
          </a:prstGeom>
        </p:spPr>
      </p:pic>
      <p:pic>
        <p:nvPicPr>
          <p:cNvPr id="6" name="Picture 5"/>
          <p:cNvPicPr/>
          <p:nvPr/>
        </p:nvPicPr>
        <p:blipFill>
          <a:blip r:embed="rId8"/>
          <a:stretch>
            <a:fillRect/>
          </a:stretch>
        </p:blipFill>
        <p:spPr>
          <a:xfrm>
            <a:off x="8670925" y="3882390"/>
            <a:ext cx="3455035" cy="2767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1672" y="1580248"/>
            <a:ext cx="5983238" cy="769441"/>
          </a:xfrm>
          <a:prstGeom prst="rect">
            <a:avLst/>
          </a:prstGeom>
          <a:noFill/>
        </p:spPr>
        <p:txBody>
          <a:bodyPr wrap="square" rtlCol="0">
            <a:spAutoFit/>
          </a:bodyPr>
          <a:lstStyle/>
          <a:p>
            <a:r>
              <a:rPr lang="en-US" sz="4400" b="1" spc="300">
                <a:ln w="25400" cmpd="sng">
                  <a:solidFill>
                    <a:srgbClr val="FDD3C0"/>
                  </a:solidFill>
                  <a:prstDash val="solid"/>
                </a:ln>
                <a:solidFill>
                  <a:srgbClr val="EF5263"/>
                </a:solidFill>
                <a:effectLst>
                  <a:glow rad="127000">
                    <a:srgbClr val="FDD3C0"/>
                  </a:glow>
                  <a:outerShdw blurRad="50800" dist="50800" dir="5400000" algn="ctr" rotWithShape="0">
                    <a:schemeClr val="tx1"/>
                  </a:outerShdw>
                  <a:reflection endPos="0" dist="50800" dir="5400000" sy="-100000" algn="bl" rotWithShape="0"/>
                </a:effectLst>
                <a:latin typeface="#9Slide07 IcielPony" panose="02000000000000000000" pitchFamily="2" charset="0"/>
              </a:rPr>
              <a:t>THỬ  THÁCH STEM</a:t>
            </a:r>
          </a:p>
        </p:txBody>
      </p:sp>
      <p:sp>
        <p:nvSpPr>
          <p:cNvPr id="2" name="TextBox 1"/>
          <p:cNvSpPr txBox="1"/>
          <p:nvPr/>
        </p:nvSpPr>
        <p:spPr>
          <a:xfrm>
            <a:off x="471170" y="0"/>
            <a:ext cx="11336020" cy="583565"/>
          </a:xfrm>
          <a:prstGeom prst="rect">
            <a:avLst/>
          </a:prstGeom>
          <a:noFill/>
        </p:spPr>
        <p:txBody>
          <a:bodyPr wrap="square" rtlCol="0">
            <a:spAutoFit/>
          </a:bodyPr>
          <a:lstStyle/>
          <a:p>
            <a:pPr algn="ctr"/>
            <a:r>
              <a:rPr lang="vi-VN" sz="3200" b="1">
                <a:solidFill>
                  <a:srgbClr val="0000FF"/>
                </a:solidFill>
                <a:latin typeface="Times New Roman" panose="02020603050405020304" pitchFamily="18" charset="0"/>
                <a:cs typeface="Times New Roman" panose="02020603050405020304" pitchFamily="18" charset="0"/>
              </a:rPr>
              <a:t>Thứ </a:t>
            </a:r>
            <a:r>
              <a:rPr lang="en-US" sz="3200" b="1">
                <a:solidFill>
                  <a:srgbClr val="0000FF"/>
                </a:solidFill>
                <a:latin typeface="Times New Roman" panose="02020603050405020304" pitchFamily="18" charset="0"/>
                <a:cs typeface="Times New Roman" panose="02020603050405020304" pitchFamily="18" charset="0"/>
              </a:rPr>
              <a:t>hai</a:t>
            </a:r>
            <a:r>
              <a:rPr lang="vi-VN" sz="3200" b="1">
                <a:solidFill>
                  <a:srgbClr val="0000FF"/>
                </a:solidFill>
                <a:latin typeface="Times New Roman" panose="02020603050405020304" pitchFamily="18" charset="0"/>
                <a:cs typeface="Times New Roman" panose="02020603050405020304" pitchFamily="18" charset="0"/>
              </a:rPr>
              <a:t> ngày </a:t>
            </a:r>
            <a:r>
              <a:rPr lang="en-US" altLang="vi-VN" sz="3200" b="1">
                <a:solidFill>
                  <a:srgbClr val="0000FF"/>
                </a:solidFill>
                <a:latin typeface="Times New Roman" panose="02020603050405020304" pitchFamily="18" charset="0"/>
                <a:cs typeface="Times New Roman" panose="02020603050405020304" pitchFamily="18" charset="0"/>
              </a:rPr>
              <a:t>2</a:t>
            </a:r>
            <a:r>
              <a:rPr lang="vi-VN" sz="3200" b="1">
                <a:solidFill>
                  <a:srgbClr val="0000FF"/>
                </a:solidFill>
                <a:latin typeface="Times New Roman" panose="02020603050405020304" pitchFamily="18" charset="0"/>
                <a:cs typeface="Times New Roman" panose="02020603050405020304" pitchFamily="18" charset="0"/>
              </a:rPr>
              <a:t> tháng </a:t>
            </a:r>
            <a:r>
              <a:rPr lang="en-US" altLang="vi-VN" sz="3200" b="1">
                <a:solidFill>
                  <a:srgbClr val="0000FF"/>
                </a:solidFill>
                <a:latin typeface="Times New Roman" panose="02020603050405020304" pitchFamily="18" charset="0"/>
                <a:cs typeface="Times New Roman" panose="02020603050405020304" pitchFamily="18" charset="0"/>
              </a:rPr>
              <a:t>12</a:t>
            </a:r>
            <a:r>
              <a:rPr lang="vi-VN" sz="3200" b="1">
                <a:solidFill>
                  <a:srgbClr val="0000FF"/>
                </a:solidFill>
                <a:latin typeface="Times New Roman" panose="02020603050405020304" pitchFamily="18" charset="0"/>
                <a:cs typeface="Times New Roman" panose="02020603050405020304" pitchFamily="18" charset="0"/>
              </a:rPr>
              <a:t> năm 2024</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TextBox 2"/>
          <p:cNvSpPr txBox="1"/>
          <p:nvPr/>
        </p:nvSpPr>
        <p:spPr>
          <a:xfrm>
            <a:off x="1786255" y="583565"/>
            <a:ext cx="8792210" cy="1077218"/>
          </a:xfrm>
          <a:prstGeom prst="rect">
            <a:avLst/>
          </a:prstGeom>
          <a:noFill/>
        </p:spPr>
        <p:txBody>
          <a:bodyPr wrap="square" rtlCol="0">
            <a:spAutoFit/>
          </a:bodyPr>
          <a:lstStyle/>
          <a:p>
            <a:pPr algn="ctr"/>
            <a:r>
              <a:rPr lang="en-US" altLang="vi-VN" sz="3200" b="1" u="sng" dirty="0">
                <a:latin typeface="Times New Roman" panose="02020603050405020304" pitchFamily="18" charset="0"/>
                <a:cs typeface="Times New Roman" panose="02020603050405020304" pitchFamily="18" charset="0"/>
              </a:rPr>
              <a:t>KHOA HỌC</a:t>
            </a:r>
            <a:endParaRPr lang="vi-VN" sz="3200" b="1" dirty="0">
              <a:latin typeface="Times New Roman" panose="02020603050405020304" pitchFamily="18" charset="0"/>
              <a:cs typeface="Times New Roman" panose="02020603050405020304" pitchFamily="18" charset="0"/>
            </a:endParaRPr>
          </a:p>
          <a:p>
            <a:pPr algn="ctr"/>
            <a:r>
              <a:rPr lang="vi-VN" sz="3200" b="1" dirty="0">
                <a:latin typeface="Times New Roman" panose="02020603050405020304" pitchFamily="18" charset="0"/>
                <a:cs typeface="Times New Roman" panose="02020603050405020304" pitchFamily="18" charset="0"/>
              </a:rPr>
              <a:t>BÀI HỌC STEM</a:t>
            </a:r>
            <a:r>
              <a:rPr lang="en-US" altLang="vi-VN" sz="3200" b="1" dirty="0">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TÚI GIỮ NHIỆT </a:t>
            </a:r>
            <a:r>
              <a:rPr lang="en-US" altLang="vi-VN" sz="3200" b="1">
                <a:solidFill>
                  <a:srgbClr val="FF0000"/>
                </a:solidFill>
                <a:latin typeface="Times New Roman" panose="02020603050405020304" pitchFamily="18" charset="0"/>
                <a:cs typeface="Times New Roman" panose="02020603050405020304" pitchFamily="18" charset="0"/>
              </a:rPr>
              <a:t>ĐA NĂNG</a:t>
            </a:r>
            <a:endParaRPr lang="en-US" altLang="vi-VN" sz="32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FDBE40-C025-024A-5BCA-EF55EAD13534}"/>
              </a:ext>
            </a:extLst>
          </p:cNvPr>
          <p:cNvSpPr txBox="1"/>
          <p:nvPr/>
        </p:nvSpPr>
        <p:spPr>
          <a:xfrm>
            <a:off x="1491826" y="2571489"/>
            <a:ext cx="9381067" cy="646331"/>
          </a:xfrm>
          <a:prstGeom prst="rect">
            <a:avLst/>
          </a:prstGeom>
          <a:noFill/>
        </p:spPr>
        <p:txBody>
          <a:bodyPr wrap="squar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Làm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túi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giữ</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nhiệt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bằng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liệu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đơn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giản</a:t>
            </a:r>
          </a:p>
        </p:txBody>
      </p:sp>
      <p:sp>
        <p:nvSpPr>
          <p:cNvPr id="8" name="TextBox 7">
            <a:extLst>
              <a:ext uri="{FF2B5EF4-FFF2-40B4-BE49-F238E27FC236}">
                <a16:creationId xmlns:a16="http://schemas.microsoft.com/office/drawing/2014/main" id="{34ACADC9-5C3B-C1CE-3BC0-E66F7B4D42BE}"/>
              </a:ext>
            </a:extLst>
          </p:cNvPr>
          <p:cNvSpPr txBox="1"/>
          <p:nvPr/>
        </p:nvSpPr>
        <p:spPr>
          <a:xfrm>
            <a:off x="817352" y="3461631"/>
            <a:ext cx="11313554" cy="2553335"/>
          </a:xfrm>
          <a:prstGeom prst="rect">
            <a:avLst/>
          </a:prstGeom>
          <a:noFill/>
        </p:spPr>
        <p:txBody>
          <a:bodyPr wrap="square" rtlCol="0">
            <a:spAutoFit/>
          </a:bodyPr>
          <a:lstStyle/>
          <a:p>
            <a:pPr marL="342900" indent="-342900">
              <a:buAutoNum type="arabicPeriod"/>
            </a:pPr>
            <a:r>
              <a:rPr lang="vi-VN" sz="3200" b="1" dirty="0">
                <a:latin typeface="Times New Roman" panose="02020603050405020304" pitchFamily="18" charset="0"/>
                <a:cs typeface="Times New Roman" panose="02020603050405020304" pitchFamily="18" charset="0"/>
              </a:rPr>
              <a:t>Có kích thước và hình dạng phù hợp với đồ vật muốn giữ nhiệt.</a:t>
            </a:r>
          </a:p>
          <a:p>
            <a:r>
              <a:rPr lang="vi-VN" sz="3200" b="1" dirty="0">
                <a:latin typeface="Times New Roman" panose="02020603050405020304" pitchFamily="18" charset="0"/>
                <a:cs typeface="Times New Roman" panose="02020603050405020304" pitchFamily="18" charset="0"/>
              </a:rPr>
              <a:t>2. Được làm bằng vật liệu phù hợp để giữ nhiệt.</a:t>
            </a:r>
          </a:p>
          <a:p>
            <a:r>
              <a:rPr lang="vi-VN" sz="3200" b="1" dirty="0">
                <a:latin typeface="Times New Roman" panose="02020603050405020304" pitchFamily="18" charset="0"/>
                <a:cs typeface="Times New Roman" panose="02020603050405020304" pitchFamily="18" charset="0"/>
              </a:rPr>
              <a:t>3. Có dây </a:t>
            </a:r>
            <a:r>
              <a:rPr lang="en-US" altLang="vi-VN" sz="3200" b="1" dirty="0">
                <a:latin typeface="Times New Roman" panose="02020603050405020304" pitchFamily="18" charset="0"/>
                <a:cs typeface="Times New Roman" panose="02020603050405020304" pitchFamily="18" charset="0"/>
              </a:rPr>
              <a:t>xách </a:t>
            </a:r>
            <a:r>
              <a:rPr lang="vi-VN" sz="3200" b="1" dirty="0">
                <a:latin typeface="Times New Roman" panose="02020603050405020304" pitchFamily="18" charset="0"/>
                <a:cs typeface="Times New Roman" panose="02020603050405020304" pitchFamily="18" charset="0"/>
              </a:rPr>
              <a:t>chắc chắn.</a:t>
            </a:r>
          </a:p>
          <a:p>
            <a:r>
              <a:rPr lang="vi-VN" sz="3200" b="1" dirty="0">
                <a:latin typeface="Times New Roman" panose="02020603050405020304" pitchFamily="18" charset="0"/>
                <a:cs typeface="Times New Roman" panose="02020603050405020304" pitchFamily="18" charset="0"/>
              </a:rPr>
              <a:t>4. Không bị đổ khi đặt trên bề mặt nằm ngang.</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956" y="1471774"/>
            <a:ext cx="11582399" cy="3217333"/>
          </a:xfrm>
          <a:prstGeom prst="rect">
            <a:avLst/>
          </a:prstGeom>
        </p:spPr>
      </p:pic>
      <p:sp>
        <p:nvSpPr>
          <p:cNvPr id="4" name="Rectangle 3"/>
          <p:cNvSpPr/>
          <p:nvPr/>
        </p:nvSpPr>
        <p:spPr>
          <a:xfrm>
            <a:off x="587023" y="4830002"/>
            <a:ext cx="11345332" cy="1753235"/>
          </a:xfrm>
          <a:prstGeom prst="rect">
            <a:avLst/>
          </a:prstGeom>
        </p:spPr>
        <p:txBody>
          <a:bodyPr wrap="square">
            <a:spAutoFit/>
          </a:bodyPr>
          <a:lstStyle/>
          <a:p>
            <a:r>
              <a:rPr lang="en-US" sz="3600" b="1" dirty="0" err="1">
                <a:solidFill>
                  <a:srgbClr val="00B050"/>
                </a:solidFill>
                <a:latin typeface="Times New Roman" panose="02020603050405020304" pitchFamily="18" charset="0"/>
                <a:cs typeface="Times New Roman" panose="02020603050405020304" pitchFamily="18" charset="0"/>
              </a:rPr>
              <a:t>a) Em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hãy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dự</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đoán</a:t>
            </a:r>
            <a:r>
              <a:rPr lang="en-US" sz="3600" b="1" dirty="0">
                <a:solidFill>
                  <a:srgbClr val="00B050"/>
                </a:solidFill>
                <a:latin typeface="Times New Roman" panose="02020603050405020304" pitchFamily="18" charset="0"/>
                <a:cs typeface="Times New Roman" panose="02020603050405020304" pitchFamily="18" charset="0"/>
              </a:rPr>
              <a:t>:</a:t>
            </a:r>
            <a:endParaRPr lang="vi-VN" sz="3600" b="1" dirty="0">
              <a:solidFill>
                <a:srgbClr val="00B050"/>
              </a:solidFill>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tốt</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kém</a:t>
            </a:r>
            <a:r>
              <a:rPr lang="en-US" sz="36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81831" y="810053"/>
            <a:ext cx="8771466" cy="584775"/>
          </a:xfrm>
          <a:prstGeom prst="rect">
            <a:avLst/>
          </a:prstGeom>
          <a:noFill/>
        </p:spPr>
        <p:txBody>
          <a:bodyPr wrap="square" rtlCol="0">
            <a:spAutoFit/>
          </a:bodyPr>
          <a:lstStyle/>
          <a:p>
            <a:r>
              <a:rPr lang="vi-VN" sz="3200" b="1" dirty="0">
                <a:solidFill>
                  <a:srgbClr val="C00000"/>
                </a:solidFill>
                <a:latin typeface="+mj-lt"/>
              </a:rPr>
              <a:t>1. Vật dẫn nhiệt tốt, vật dẫn nhiệt kém</a:t>
            </a:r>
            <a:endParaRPr lang="en-US" sz="3200" b="1" dirty="0">
              <a:solidFill>
                <a:srgbClr val="C00000"/>
              </a:solidFill>
              <a:latin typeface="+mj-lt"/>
            </a:endParaRPr>
          </a:p>
        </p:txBody>
      </p:sp>
      <p:sp>
        <p:nvSpPr>
          <p:cNvPr id="3" name="TextBox 2">
            <a:extLst>
              <a:ext uri="{FF2B5EF4-FFF2-40B4-BE49-F238E27FC236}">
                <a16:creationId xmlns:a16="http://schemas.microsoft.com/office/drawing/2014/main" id="{127DD925-384F-13AE-63BF-FE699D2111DE}"/>
              </a:ext>
            </a:extLst>
          </p:cNvPr>
          <p:cNvSpPr txBox="1"/>
          <p:nvPr/>
        </p:nvSpPr>
        <p:spPr>
          <a:xfrm>
            <a:off x="1848002" y="148333"/>
            <a:ext cx="4913015" cy="584775"/>
          </a:xfrm>
          <a:prstGeom prst="rect">
            <a:avLst/>
          </a:prstGeom>
          <a:noFill/>
        </p:spPr>
        <p:txBody>
          <a:bodyPr wrap="square" rtlCol="0">
            <a:spAutoFit/>
          </a:bodyPr>
          <a:lstStyle/>
          <a:p>
            <a:r>
              <a:rPr lang="en-US" sz="3200" b="1" spc="300">
                <a:ln w="25400" cmpd="sng">
                  <a:solidFill>
                    <a:srgbClr val="E4EEF8"/>
                  </a:solidFill>
                  <a:prstDash val="solid"/>
                </a:ln>
                <a:effectLst>
                  <a:glow rad="127000">
                    <a:schemeClr val="accent6">
                      <a:lumMod val="40000"/>
                      <a:lumOff val="60000"/>
                    </a:schemeClr>
                  </a:glow>
                  <a:reflection endPos="0" dist="50800" dir="5400000" sy="-100000" algn="bl" rotWithShape="0"/>
                </a:effectLst>
                <a:latin typeface="#9Slide07 IcielPony" panose="02000000000000000000" pitchFamily="2" charset="0"/>
              </a:rPr>
              <a:t>KIẾN THỨC STEM</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3688" y="430046"/>
            <a:ext cx="4075289" cy="523220"/>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PHIẾU HỌC TẬP SỐ 1</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38578" y="922488"/>
            <a:ext cx="9403645" cy="584775"/>
          </a:xfrm>
          <a:prstGeom prst="rect">
            <a:avLst/>
          </a:prstGeom>
          <a:noFill/>
        </p:spPr>
        <p:txBody>
          <a:bodyPr wrap="square" rtlCol="0">
            <a:spAutoFit/>
          </a:bodyPr>
          <a:lstStyle/>
          <a:p>
            <a:r>
              <a:rPr lang="vi-VN" sz="3200" dirty="0">
                <a:latin typeface="+mj-lt"/>
              </a:rPr>
              <a:t>Dự đoán tính dẫn nhiệt của các vật vào ô phù hợp:</a:t>
            </a:r>
            <a:endParaRPr lang="en-US" sz="3200" dirty="0">
              <a:latin typeface="+mj-lt"/>
            </a:endParaRPr>
          </a:p>
        </p:txBody>
      </p:sp>
      <p:graphicFrame>
        <p:nvGraphicFramePr>
          <p:cNvPr id="4" name="Table 3"/>
          <p:cNvGraphicFramePr>
            <a:graphicFrameLocks noGrp="1"/>
          </p:cNvGraphicFramePr>
          <p:nvPr/>
        </p:nvGraphicFramePr>
        <p:xfrm>
          <a:off x="587025" y="1507263"/>
          <a:ext cx="11221152" cy="5151120"/>
        </p:xfrm>
        <a:graphic>
          <a:graphicData uri="http://schemas.openxmlformats.org/drawingml/2006/table">
            <a:tbl>
              <a:tblPr firstRow="1" bandRow="1">
                <a:tableStyleId>{5C22544A-7EE6-4342-B048-85BDC9FD1C3A}</a:tableStyleId>
              </a:tblPr>
              <a:tblGrid>
                <a:gridCol w="1870192">
                  <a:extLst>
                    <a:ext uri="{9D8B030D-6E8A-4147-A177-3AD203B41FA5}">
                      <a16:colId xmlns:a16="http://schemas.microsoft.com/office/drawing/2014/main" val="20000"/>
                    </a:ext>
                  </a:extLst>
                </a:gridCol>
                <a:gridCol w="1870192">
                  <a:extLst>
                    <a:ext uri="{9D8B030D-6E8A-4147-A177-3AD203B41FA5}">
                      <a16:colId xmlns:a16="http://schemas.microsoft.com/office/drawing/2014/main" val="20001"/>
                    </a:ext>
                  </a:extLst>
                </a:gridCol>
                <a:gridCol w="1870192">
                  <a:extLst>
                    <a:ext uri="{9D8B030D-6E8A-4147-A177-3AD203B41FA5}">
                      <a16:colId xmlns:a16="http://schemas.microsoft.com/office/drawing/2014/main" val="20002"/>
                    </a:ext>
                  </a:extLst>
                </a:gridCol>
                <a:gridCol w="1870192">
                  <a:extLst>
                    <a:ext uri="{9D8B030D-6E8A-4147-A177-3AD203B41FA5}">
                      <a16:colId xmlns:a16="http://schemas.microsoft.com/office/drawing/2014/main" val="20003"/>
                    </a:ext>
                  </a:extLst>
                </a:gridCol>
                <a:gridCol w="1870192">
                  <a:extLst>
                    <a:ext uri="{9D8B030D-6E8A-4147-A177-3AD203B41FA5}">
                      <a16:colId xmlns:a16="http://schemas.microsoft.com/office/drawing/2014/main" val="20004"/>
                    </a:ext>
                  </a:extLst>
                </a:gridCol>
                <a:gridCol w="1870192">
                  <a:extLst>
                    <a:ext uri="{9D8B030D-6E8A-4147-A177-3AD203B41FA5}">
                      <a16:colId xmlns:a16="http://schemas.microsoft.com/office/drawing/2014/main" val="20005"/>
                    </a:ext>
                  </a:extLst>
                </a:gridCol>
              </a:tblGrid>
              <a:tr h="1110495">
                <a:tc gridSpan="2">
                  <a:txBody>
                    <a:bodyPr/>
                    <a:lstStyle/>
                    <a:p>
                      <a:pPr algn="ctr"/>
                      <a:r>
                        <a:rPr lang="vi-VN" sz="3200" dirty="0">
                          <a:latin typeface="Times New Roman" panose="02020603050405020304" pitchFamily="18" charset="0"/>
                          <a:cs typeface="Times New Roman" panose="02020603050405020304" pitchFamily="18" charset="0"/>
                        </a:rPr>
                        <a:t>Vật liệu</a:t>
                      </a: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Times New Roman" panose="02020603050405020304" pitchFamily="18" charset="0"/>
                          <a:cs typeface="Times New Roman" panose="02020603050405020304" pitchFamily="18" charset="0"/>
                        </a:rPr>
                        <a:t>Giấy xốp</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Times New Roman" panose="02020603050405020304" pitchFamily="18" charset="0"/>
                          <a:cs typeface="Times New Roman" panose="02020603050405020304" pitchFamily="18" charset="0"/>
                        </a:rPr>
                        <a:t>Giấy nhôm</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Times New Roman" panose="02020603050405020304" pitchFamily="18" charset="0"/>
                          <a:cs typeface="Times New Roman" panose="02020603050405020304" pitchFamily="18" charset="0"/>
                        </a:rPr>
                        <a:t>Vải nỉ</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dirty="0">
                          <a:latin typeface="Times New Roman" panose="02020603050405020304" pitchFamily="18" charset="0"/>
                          <a:cs typeface="Times New Roman" panose="02020603050405020304" pitchFamily="18" charset="0"/>
                        </a:rPr>
                        <a:t>Tấm xốp hơi</a:t>
                      </a: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extLst>
                  <a:ext uri="{0D108BD9-81ED-4DB2-BD59-A6C34878D82A}">
                    <a16:rowId xmlns:a16="http://schemas.microsoft.com/office/drawing/2014/main" val="10000"/>
                  </a:ext>
                </a:extLst>
              </a:tr>
              <a:tr h="1110495">
                <a:tc rowSpan="2">
                  <a:txBody>
                    <a:bodyPr/>
                    <a:lstStyle/>
                    <a:p>
                      <a:pPr algn="ctr"/>
                      <a:endParaRPr lang="vi-VN" sz="3200"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a:p>
                      <a:pPr algn="ctr"/>
                      <a:endParaRPr lang="vi-VN" sz="3200" dirty="0">
                        <a:latin typeface="Times New Roman" panose="02020603050405020304" pitchFamily="18" charset="0"/>
                        <a:cs typeface="Times New Roman" panose="02020603050405020304" pitchFamily="18" charset="0"/>
                      </a:endParaRPr>
                    </a:p>
                    <a:p>
                      <a:pPr algn="ctr"/>
                      <a:r>
                        <a:rPr lang="vi-VN" sz="3200" b="1" dirty="0">
                          <a:solidFill>
                            <a:schemeClr val="bg1"/>
                          </a:solidFill>
                          <a:latin typeface="Times New Roman" panose="02020603050405020304" pitchFamily="18" charset="0"/>
                          <a:cs typeface="Times New Roman" panose="02020603050405020304" pitchFamily="18" charset="0"/>
                        </a:rPr>
                        <a:t>Dự đoán</a:t>
                      </a: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4472C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b="1" dirty="0">
                          <a:solidFill>
                            <a:schemeClr val="bg1"/>
                          </a:solidFill>
                          <a:latin typeface="Times New Roman" panose="02020603050405020304" pitchFamily="18" charset="0"/>
                          <a:cs typeface="Times New Roman" panose="02020603050405020304" pitchFamily="18" charset="0"/>
                        </a:rPr>
                        <a:t>Dẫn nhiệt tốt</a:t>
                      </a: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extLst>
                  <a:ext uri="{0D108BD9-81ED-4DB2-BD59-A6C34878D82A}">
                    <a16:rowId xmlns:a16="http://schemas.microsoft.com/office/drawing/2014/main" val="10001"/>
                  </a:ext>
                </a:extLst>
              </a:tr>
              <a:tr h="1110495">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3200" b="1" dirty="0">
                          <a:solidFill>
                            <a:schemeClr val="bg1"/>
                          </a:solidFill>
                          <a:latin typeface="Times New Roman" panose="02020603050405020304" pitchFamily="18" charset="0"/>
                          <a:cs typeface="Times New Roman" panose="02020603050405020304" pitchFamily="18" charset="0"/>
                        </a:rPr>
                        <a:t>Dẫn nhiệt kém</a:t>
                      </a:r>
                      <a:endParaRPr lang="en-US" sz="3200" b="1" dirty="0">
                        <a:solidFill>
                          <a:schemeClr val="bg1"/>
                        </a:solidFill>
                        <a:latin typeface="Times New Roman" panose="02020603050405020304" pitchFamily="18" charset="0"/>
                        <a:cs typeface="Times New Roman" panose="02020603050405020304" pitchFamily="18" charset="0"/>
                      </a:endParaRPr>
                    </a:p>
                    <a:p>
                      <a:pPr algn="ctr"/>
                      <a:endParaRPr lang="en-US" sz="3200" b="1" dirty="0">
                        <a:solidFill>
                          <a:schemeClr val="bg1"/>
                        </a:solidFill>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solidFill>
                      <a:srgbClr val="4472C4"/>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4944533" y="5317067"/>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
        <p:nvSpPr>
          <p:cNvPr id="6" name="TextBox 5"/>
          <p:cNvSpPr txBox="1"/>
          <p:nvPr/>
        </p:nvSpPr>
        <p:spPr>
          <a:xfrm>
            <a:off x="8731955" y="5383677"/>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
        <p:nvSpPr>
          <p:cNvPr id="7" name="TextBox 6"/>
          <p:cNvSpPr txBox="1"/>
          <p:nvPr/>
        </p:nvSpPr>
        <p:spPr>
          <a:xfrm>
            <a:off x="10583333" y="5383677"/>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
        <p:nvSpPr>
          <p:cNvPr id="8" name="TextBox 7"/>
          <p:cNvSpPr txBox="1"/>
          <p:nvPr/>
        </p:nvSpPr>
        <p:spPr>
          <a:xfrm>
            <a:off x="6891867" y="3498048"/>
            <a:ext cx="795867" cy="584775"/>
          </a:xfrm>
          <a:prstGeom prst="rect">
            <a:avLst/>
          </a:prstGeom>
          <a:noFill/>
        </p:spPr>
        <p:txBody>
          <a:bodyPr wrap="square" rtlCol="0">
            <a:spAutoFit/>
          </a:bodyPr>
          <a:lstStyle/>
          <a:p>
            <a:r>
              <a:rPr lang="vi-VN" sz="3200" b="1" dirty="0">
                <a:solidFill>
                  <a:schemeClr val="bg1"/>
                </a:solidFill>
                <a:latin typeface="+mj-lt"/>
              </a:rPr>
              <a:t>X</a:t>
            </a:r>
            <a:endParaRPr lang="en-US" sz="32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839" y="1625601"/>
            <a:ext cx="11509025" cy="4523105"/>
          </a:xfrm>
          <a:prstGeom prst="rect">
            <a:avLst/>
          </a:prstGeom>
          <a:noFill/>
        </p:spPr>
        <p:txBody>
          <a:bodyPr wrap="square" rtlCol="0">
            <a:spAutoFit/>
          </a:bodyPr>
          <a:lstStyle/>
          <a:p>
            <a:pPr algn="ctr"/>
            <a:r>
              <a:rPr lang="vi-VN" sz="3200" b="1" dirty="0">
                <a:solidFill>
                  <a:srgbClr val="C00000"/>
                </a:solidFill>
                <a:latin typeface="+mj-lt"/>
              </a:rPr>
              <a:t>Gợi ý cho em</a:t>
            </a:r>
          </a:p>
          <a:p>
            <a:r>
              <a:rPr lang="vi-VN" sz="3200" b="1" dirty="0">
                <a:solidFill>
                  <a:srgbClr val="0000FF"/>
                </a:solidFill>
                <a:latin typeface="+mj-lt"/>
              </a:rPr>
              <a:t>Làm thí nghiệm xác định tính dẫn nhiệt tốt hay kém của vật</a:t>
            </a:r>
          </a:p>
          <a:p>
            <a:pPr marL="285750" indent="-285750">
              <a:buFontTx/>
              <a:buChar char="-"/>
            </a:pPr>
            <a:r>
              <a:rPr lang="vi-VN" sz="3200" b="1" dirty="0">
                <a:solidFill>
                  <a:srgbClr val="0000FF"/>
                </a:solidFill>
                <a:latin typeface="+mj-lt"/>
              </a:rPr>
              <a:t>Chuẩn bị: </a:t>
            </a:r>
            <a:r>
              <a:rPr lang="vi-VN" sz="3200" b="1" dirty="0">
                <a:solidFill>
                  <a:schemeClr val="tx1"/>
                </a:solidFill>
                <a:latin typeface="+mj-lt"/>
              </a:rPr>
              <a:t>1 thìa gỗ, 1 thanh kim loại</a:t>
            </a:r>
            <a:r>
              <a:rPr lang="en-US" altLang="vi-VN" sz="3200" b="1" dirty="0">
                <a:solidFill>
                  <a:schemeClr val="tx1"/>
                </a:solidFill>
                <a:latin typeface="+mj-lt"/>
              </a:rPr>
              <a:t> </a:t>
            </a:r>
            <a:r>
              <a:rPr lang="vi-VN" sz="3200" b="1" dirty="0">
                <a:solidFill>
                  <a:schemeClr val="tx1"/>
                </a:solidFill>
                <a:latin typeface="+mj-lt"/>
              </a:rPr>
              <a:t>(thìa có hình dạng và kích thước như nhau), 1 cốc nước nóng.</a:t>
            </a:r>
          </a:p>
          <a:p>
            <a:pPr marL="285750" indent="-285750">
              <a:buFontTx/>
              <a:buChar char="-"/>
            </a:pPr>
            <a:r>
              <a:rPr lang="vi-VN" sz="3200" b="1" dirty="0">
                <a:solidFill>
                  <a:srgbClr val="0000FF"/>
                </a:solidFill>
                <a:latin typeface="+mj-lt"/>
              </a:rPr>
              <a:t>Thực hiện: </a:t>
            </a:r>
            <a:r>
              <a:rPr lang="vi-VN" sz="3200" b="1" dirty="0">
                <a:solidFill>
                  <a:schemeClr val="tx1"/>
                </a:solidFill>
                <a:latin typeface="+mj-lt"/>
              </a:rPr>
              <a:t>Nhúng đồng thời hai thìa và cốc nước nóng, sau vài phút chạm tay vào từng cán để cảm nhận thìa nào nóng hơn.</a:t>
            </a:r>
          </a:p>
          <a:p>
            <a:r>
              <a:rPr lang="vi-VN" sz="3200" b="1" dirty="0">
                <a:solidFill>
                  <a:srgbClr val="0000FF"/>
                </a:solidFill>
                <a:latin typeface="+mj-lt"/>
              </a:rPr>
              <a:t>- Kết quả: </a:t>
            </a:r>
            <a:r>
              <a:rPr lang="vi-VN" sz="3200" b="1" dirty="0">
                <a:solidFill>
                  <a:schemeClr val="tx1"/>
                </a:solidFill>
                <a:latin typeface="+mj-lt"/>
              </a:rPr>
              <a:t>Thìa kim loại nóng lên, còn thìa gỗ hầu như không nóng. Điều đó chứng tỏ thìa kim loại dẫn nhiệt tốt hơn còn thìa gỗ dẫn nhiệt kém hơn.</a:t>
            </a:r>
          </a:p>
        </p:txBody>
      </p:sp>
      <p:sp>
        <p:nvSpPr>
          <p:cNvPr id="3" name="TextBox 2"/>
          <p:cNvSpPr txBox="1"/>
          <p:nvPr/>
        </p:nvSpPr>
        <p:spPr>
          <a:xfrm>
            <a:off x="491064" y="304800"/>
            <a:ext cx="10995378" cy="1076325"/>
          </a:xfrm>
          <a:prstGeom prst="rect">
            <a:avLst/>
          </a:prstGeom>
          <a:noFill/>
        </p:spPr>
        <p:txBody>
          <a:bodyPr wrap="square" rtlCol="0">
            <a:spAutoFit/>
          </a:bodyPr>
          <a:lstStyle/>
          <a:p>
            <a:r>
              <a:rPr lang="vi-VN" sz="3200" b="1" dirty="0">
                <a:solidFill>
                  <a:srgbClr val="00B050"/>
                </a:solidFill>
                <a:latin typeface="Times New Roman" panose="02020603050405020304" pitchFamily="18" charset="0"/>
                <a:cs typeface="Times New Roman" panose="02020603050405020304" pitchFamily="18" charset="0"/>
              </a:rPr>
              <a:t>b</a:t>
            </a:r>
            <a:r>
              <a:rPr lang="en-US" altLang="vi-VN" sz="3200" b="1" dirty="0">
                <a:solidFill>
                  <a:srgbClr val="00B050"/>
                </a:solidFill>
                <a:latin typeface="Times New Roman" panose="02020603050405020304" pitchFamily="18" charset="0"/>
                <a:cs typeface="Times New Roman" panose="02020603050405020304" pitchFamily="18" charset="0"/>
              </a:rPr>
              <a:t>)</a:t>
            </a:r>
            <a:r>
              <a:rPr lang="vi-VN" sz="3200" b="1" dirty="0">
                <a:solidFill>
                  <a:srgbClr val="00B050"/>
                </a:solidFill>
                <a:latin typeface="Times New Roman" panose="02020603050405020304" pitchFamily="18" charset="0"/>
                <a:cs typeface="Times New Roman" panose="02020603050405020304" pitchFamily="18" charset="0"/>
              </a:rPr>
              <a:t> Đề xuất cách làm thí nghiệm xác định các vật liệu trên là vật dẫn nhiệt tốt hay vật dẫn nhiệt kém.</a:t>
            </a:r>
          </a:p>
        </p:txBody>
      </p:sp>
      <p:cxnSp>
        <p:nvCxnSpPr>
          <p:cNvPr id="4" name="Straight Connector 3"/>
          <p:cNvCxnSpPr/>
          <p:nvPr/>
        </p:nvCxnSpPr>
        <p:spPr>
          <a:xfrm flipV="1">
            <a:off x="3337560" y="2642757"/>
            <a:ext cx="6148070" cy="12700"/>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666*471"/>
  <p:tag name="TABLE_ENDDRAG_RECT" val="129*34*666*4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2040</Words>
  <Application>Microsoft Office PowerPoint</Application>
  <PresentationFormat>Widescreen</PresentationFormat>
  <Paragraphs>281</Paragraphs>
  <Slides>39</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#9Slide07 IcielPony</vt:lpstr>
      <vt:lpstr>Quicksand</vt:lpstr>
      <vt:lpstr>SegoeuiPc</vt:lpstr>
      <vt:lpstr>SVN-Internation</vt:lpstr>
      <vt:lpstr>SVN-SAF</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lục nguyễn</dc:creator>
  <cp:lastModifiedBy>lục nguyễn</cp:lastModifiedBy>
  <cp:revision>1</cp:revision>
  <dcterms:created xsi:type="dcterms:W3CDTF">2024-12-08T01:29:30Z</dcterms:created>
  <dcterms:modified xsi:type="dcterms:W3CDTF">2024-12-08T01:35:50Z</dcterms:modified>
</cp:coreProperties>
</file>