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6"/>
  </p:notesMasterIdLst>
  <p:sldIdLst>
    <p:sldId id="275" r:id="rId5"/>
    <p:sldId id="297" r:id="rId6"/>
    <p:sldId id="277" r:id="rId7"/>
    <p:sldId id="292" r:id="rId8"/>
    <p:sldId id="285" r:id="rId9"/>
    <p:sldId id="294" r:id="rId10"/>
    <p:sldId id="295" r:id="rId11"/>
    <p:sldId id="259" r:id="rId12"/>
    <p:sldId id="265" r:id="rId13"/>
    <p:sldId id="302" r:id="rId14"/>
    <p:sldId id="293" r:id="rId15"/>
    <p:sldId id="266" r:id="rId16"/>
    <p:sldId id="286" r:id="rId17"/>
    <p:sldId id="268" r:id="rId18"/>
    <p:sldId id="299" r:id="rId19"/>
    <p:sldId id="269" r:id="rId20"/>
    <p:sldId id="289" r:id="rId21"/>
    <p:sldId id="300" r:id="rId22"/>
    <p:sldId id="301" r:id="rId23"/>
    <p:sldId id="274" r:id="rId24"/>
    <p:sldId id="29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4431" autoAdjust="0"/>
  </p:normalViewPr>
  <p:slideViewPr>
    <p:cSldViewPr snapToGrid="0">
      <p:cViewPr varScale="1">
        <p:scale>
          <a:sx n="54" d="100"/>
          <a:sy n="54" d="100"/>
        </p:scale>
        <p:origin x="-1344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3DEAD-8E2E-4BE2-BE02-E2BFA7EC348D}" type="datetimeFigureOut">
              <a:rPr lang="en-US" smtClean="0"/>
              <a:t>18/12/2024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EA8993-1FDA-4FA7-B8A4-0DC1D00521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036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EA8993-1FDA-4FA7-B8A4-0DC1D00521E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4013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EA8993-1FDA-4FA7-B8A4-0DC1D00521E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063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B6FCD9-83E6-4EFE-9077-03383C6BA6D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849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EA8993-1FDA-4FA7-B8A4-0DC1D00521E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024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EA8993-1FDA-4FA7-B8A4-0DC1D00521E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1547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EA8993-1FDA-4FA7-B8A4-0DC1D00521E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5599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B6FCD9-83E6-4EFE-9077-03383C6BA6D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2284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EA8993-1FDA-4FA7-B8A4-0DC1D00521E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8228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EA8993-1FDA-4FA7-B8A4-0DC1D00521E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5353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B6FCD9-83E6-4EFE-9077-03383C6BA6D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724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C7C5141-31CE-EE7F-1B6D-6AD4F4B1AC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1050271-8B3B-39AB-2CE0-DF0121D653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99799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88D960F-B1C8-7F46-7CD5-2177F4027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5FFC18C-27A8-B523-4A74-B5D012C325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24C80F0-16FA-63D5-64AD-267CF36597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F312F9-271D-422A-9863-46C2230C7095}" type="datetime1">
              <a:rPr lang="en-US" smtClean="0"/>
              <a:t>18/12/2024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2DCFA68-ECB9-E439-3816-CE71A4828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GVTK: Chu Thị Soa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A35CEB4-70D1-3707-7CC1-24A99A2A9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C595C3-DA5B-4395-A968-94EAE97FD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583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1FB52B8C-4F56-20F7-5AD8-8FB9924785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4244453-1706-9350-B700-B5178CFDFC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A74FD10-22D0-CC73-F3F5-D282A370F9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F86C72-2478-4904-964D-DD74B25AF7A4}" type="datetime1">
              <a:rPr lang="en-US" smtClean="0"/>
              <a:t>18/12/2024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D54F285-B94F-C6A4-24A1-8CCD5A800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GVTK: Chu Thị Soa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A9C033F-86C1-767B-942C-DB32AB934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C595C3-DA5B-4395-A968-94EAE97FD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190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8115" indent="0" algn="ctr">
              <a:buNone/>
              <a:defRPr/>
            </a:lvl2pPr>
            <a:lvl3pPr marL="1076229" indent="0" algn="ctr">
              <a:buNone/>
              <a:defRPr/>
            </a:lvl3pPr>
            <a:lvl4pPr marL="1614344" indent="0" algn="ctr">
              <a:buNone/>
              <a:defRPr/>
            </a:lvl4pPr>
            <a:lvl5pPr marL="2152458" indent="0" algn="ctr">
              <a:buNone/>
              <a:defRPr/>
            </a:lvl5pPr>
            <a:lvl6pPr marL="2690573" indent="0" algn="ctr">
              <a:buNone/>
              <a:defRPr/>
            </a:lvl6pPr>
            <a:lvl7pPr marL="3228687" indent="0" algn="ctr">
              <a:buNone/>
              <a:defRPr/>
            </a:lvl7pPr>
            <a:lvl8pPr marL="3766803" indent="0" algn="ctr">
              <a:buNone/>
              <a:defRPr/>
            </a:lvl8pPr>
            <a:lvl9pPr marL="430491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EB01423-D198-4896-B996-AF6CD71AA325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2862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100BA3F-51CF-473C-BBC7-9F80CB3FD932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4272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19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322"/>
            </a:lvl1pPr>
            <a:lvl2pPr marL="538115" indent="0">
              <a:buNone/>
              <a:defRPr sz="2097"/>
            </a:lvl2pPr>
            <a:lvl3pPr marL="1076229" indent="0">
              <a:buNone/>
              <a:defRPr sz="1873"/>
            </a:lvl3pPr>
            <a:lvl4pPr marL="1614344" indent="0">
              <a:buNone/>
              <a:defRPr sz="1648"/>
            </a:lvl4pPr>
            <a:lvl5pPr marL="2152458" indent="0">
              <a:buNone/>
              <a:defRPr sz="1648"/>
            </a:lvl5pPr>
            <a:lvl6pPr marL="2690573" indent="0">
              <a:buNone/>
              <a:defRPr sz="1648"/>
            </a:lvl6pPr>
            <a:lvl7pPr marL="3228687" indent="0">
              <a:buNone/>
              <a:defRPr sz="1648"/>
            </a:lvl7pPr>
            <a:lvl8pPr marL="3766803" indent="0">
              <a:buNone/>
              <a:defRPr sz="1648"/>
            </a:lvl8pPr>
            <a:lvl9pPr marL="4304917" indent="0">
              <a:buNone/>
              <a:defRPr sz="164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E5E9DFC9-E0D6-4E70-95EC-EE956DA6257B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052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5EEE0E17-1536-48C6-87E3-A861F0C00F04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3391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8830A47B-B3AA-4408-B89E-78641CC5715A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6738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58D8FA65-B14B-4883-88C7-F7A3A55E9A2F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2415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C38BE4F5-A3A4-4A0F-A638-D990D725B4CA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8337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745"/>
            </a:lvl1pPr>
            <a:lvl2pPr>
              <a:defRPr sz="3296"/>
            </a:lvl2pPr>
            <a:lvl3pPr>
              <a:defRPr sz="2846"/>
            </a:lvl3pPr>
            <a:lvl4pPr>
              <a:defRPr sz="2322"/>
            </a:lvl4pPr>
            <a:lvl5pPr>
              <a:defRPr sz="2322"/>
            </a:lvl5pPr>
            <a:lvl6pPr>
              <a:defRPr sz="2322"/>
            </a:lvl6pPr>
            <a:lvl7pPr>
              <a:defRPr sz="2322"/>
            </a:lvl7pPr>
            <a:lvl8pPr>
              <a:defRPr sz="2322"/>
            </a:lvl8pPr>
            <a:lvl9pPr>
              <a:defRPr sz="23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0C99C05A-73D7-488D-87AE-9FA1D515BA90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524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0D22F51-72D3-6963-59AA-7321D20A7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B92D8E1-98A3-0057-C9AD-95D9404FC1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7DA20BE-3521-AED6-2267-8099E11377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71468F-3D70-4894-BC22-D970DC76BC89}" type="datetime1">
              <a:rPr lang="en-US" smtClean="0"/>
              <a:t>18/12/2024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9B3C2C6-6F00-BC58-5A58-084AE2F39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GVTK: Chu Thị Soa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1974353-BB9F-1500-5301-230C7F5DB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C595C3-DA5B-4395-A968-94EAE97FD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9844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745"/>
            </a:lvl1pPr>
            <a:lvl2pPr marL="538115" indent="0">
              <a:buNone/>
              <a:defRPr sz="3296"/>
            </a:lvl2pPr>
            <a:lvl3pPr marL="1076229" indent="0">
              <a:buNone/>
              <a:defRPr sz="2846"/>
            </a:lvl3pPr>
            <a:lvl4pPr marL="1614344" indent="0">
              <a:buNone/>
              <a:defRPr sz="2322"/>
            </a:lvl4pPr>
            <a:lvl5pPr marL="2152458" indent="0">
              <a:buNone/>
              <a:defRPr sz="2322"/>
            </a:lvl5pPr>
            <a:lvl6pPr marL="2690573" indent="0">
              <a:buNone/>
              <a:defRPr sz="2322"/>
            </a:lvl6pPr>
            <a:lvl7pPr marL="3228687" indent="0">
              <a:buNone/>
              <a:defRPr sz="2322"/>
            </a:lvl7pPr>
            <a:lvl8pPr marL="3766803" indent="0">
              <a:buNone/>
              <a:defRPr sz="2322"/>
            </a:lvl8pPr>
            <a:lvl9pPr marL="4304917" indent="0">
              <a:buNone/>
              <a:defRPr sz="2322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72090DF4-68DF-4AAF-98F9-EB3836BAB8B4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1959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29D28DD1-89CB-4A9B-8160-1008CEEB8C29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1357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774A9502-423E-4957-ACD4-EFEAFA456813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3492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6BD6E6-2ABE-B81D-F710-EAA79B8254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3E716CF-DB82-92F2-363F-4FF37D4CFB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21AB37-CAB9-1A57-D7DC-4377CDB339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>
                <a:solidFill>
                  <a:prstClr val="black"/>
                </a:solidFill>
              </a:rPr>
              <a:pPr/>
              <a:t>18/12/2024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446019D-8832-0C5F-0ADA-B78B26F96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BECE94E-BA52-2803-F4CB-4C9923DF4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6312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AE3DD6-D03C-041E-AF8C-A1043F439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25165E3-15FF-F2AF-0EA5-A18CE000D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C9B836E-0429-7918-2699-E735D65794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>
                <a:solidFill>
                  <a:prstClr val="black"/>
                </a:solidFill>
              </a:rPr>
              <a:pPr/>
              <a:t>18/12/2024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C62A596-4448-FCF5-6146-51C91C760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035CB14-B3BE-EB9A-8265-BE766F4C5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589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273AE83-80D1-A0E9-C531-E682269A2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BAD5412-E2EB-ADB3-3A4C-C563E8CBC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A0CA48F-7AE7-5660-D0D0-A86EA62DF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>
                <a:solidFill>
                  <a:prstClr val="black"/>
                </a:solidFill>
              </a:rPr>
              <a:pPr/>
              <a:t>18/12/2024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4BB3956-F70F-FF15-39AD-404F35972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94040FB-4063-194A-2EDB-808079812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4388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FB68E8C-CD00-8831-48E2-736057D1B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872ABC-620E-47DB-749E-39E7F587BC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FE1FBEE-675B-39C9-A865-0CFE3761A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C7B1ADA-7DFB-3284-AB40-C4494C61C7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>
                <a:solidFill>
                  <a:prstClr val="black"/>
                </a:solidFill>
              </a:rPr>
              <a:pPr/>
              <a:t>18/12/2024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C689EED-EF29-4D29-44F7-D038BF2C0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41E1BC5-43FB-B140-DBD4-61A4DEEF8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4058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13062-7910-3131-84DD-14418F4ED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BA4A207-B4F3-E829-D347-5086D937F7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904B298-54D6-8D78-7564-909F5CBEED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D37CFC36-123F-29DB-7C4A-C0BCF16D54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D5D569AE-7DA9-B076-CD0E-F81C16D492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D0815566-2F18-E691-5874-7F7400DEC6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>
                <a:solidFill>
                  <a:prstClr val="black"/>
                </a:solidFill>
              </a:rPr>
              <a:pPr/>
              <a:t>18/12/2024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EE76742-BF61-A69D-817C-B72C06FFB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25793EDA-9867-D0F3-02B7-05101BC53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5949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6BBC606-2693-F702-419E-6AA0E9080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8B958B5-D42E-6702-9FA3-E183EB969C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>
                <a:solidFill>
                  <a:prstClr val="black"/>
                </a:solidFill>
              </a:rPr>
              <a:pPr/>
              <a:t>18/12/2024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81E89C6-B68B-98BA-921F-326CBFEA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D248FCE-AF2E-6C69-3813-BD5720EB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4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DD17EC1-7301-47BB-EDB6-F75DB2579A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>
                <a:solidFill>
                  <a:prstClr val="black"/>
                </a:solidFill>
              </a:rPr>
              <a:pPr/>
              <a:t>18/12/2024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EAE8353E-8C52-9F7B-FB3D-296523CA5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D28BDEC-1BC1-3DE6-61B3-C913AEC14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62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C6A56B4-E864-CA5F-C645-2C6517429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1A59EA2-65BD-48EF-005E-86B2280EA1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5740384-62C3-D41A-C362-126161A994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241D1B-E1AE-481B-9538-4014E05D96A3}" type="datetime1">
              <a:rPr lang="en-US" smtClean="0"/>
              <a:t>18/12/2024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7DC8C50-C5EA-A41E-26F9-36EBBE8CE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GVTK: Chu Thị Soa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EA4696E-7A81-E3B6-27CD-23405BD5F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C595C3-DA5B-4395-A968-94EAE97FD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731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ADDD73E-6B56-5E01-E6C0-9F980D681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D307DD0-38E0-4743-3E6F-60E9D5857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7224ADB-7966-E3B7-00E3-22BFC96EC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9B21463-2AA7-86DB-0F7C-22B97B272E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>
                <a:solidFill>
                  <a:prstClr val="black"/>
                </a:solidFill>
              </a:rPr>
              <a:pPr/>
              <a:t>18/12/2024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F15F80E-ABFD-BE00-7A9B-190320D1A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28B2192-F9D8-D4CF-8250-78B65CF05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4456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312233-6922-A90F-74F3-06FFC70AD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DA5CE06-02DB-CECB-5FA7-C9740BC8FC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F7A51F6-C6DE-A110-45C5-3EAE36340E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2F7D0CC-61EC-2299-EB3E-B1DCC08934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>
                <a:solidFill>
                  <a:prstClr val="black"/>
                </a:solidFill>
              </a:rPr>
              <a:pPr/>
              <a:t>18/12/2024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5125440-4FD5-0DCF-A654-592C9D4BF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16579E7-B0D9-23C6-B524-5FE8BD8B6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2609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B087462-A464-2E1E-2684-D660CED96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AD86498-B9A6-97FC-19BA-971FFA8ED7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8437557-372B-AD57-1680-0BD827DA5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>
                <a:solidFill>
                  <a:prstClr val="black"/>
                </a:solidFill>
              </a:rPr>
              <a:pPr/>
              <a:t>18/12/2024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C792DB3-004B-21B7-79B9-8418A72DD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3DEE211-B58C-628E-D8C4-08DBC6F96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7737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3110EAA0-C6F2-A67A-D691-F19F246C14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F0A29B9-E201-8BE6-9549-40A0D7A3D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A229887-EAF1-3281-7D01-825D06FDBB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>
                <a:solidFill>
                  <a:prstClr val="black"/>
                </a:solidFill>
              </a:rPr>
              <a:pPr/>
              <a:t>18/12/2024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C2F2161-6886-468B-FDA6-17AD8CA58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D0E9355-1C99-597E-23A1-AC07D1A0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2863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6BD6E6-2ABE-B81D-F710-EAA79B8254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3E716CF-DB82-92F2-363F-4FF37D4CFB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21AB37-CAB9-1A57-D7DC-4377CDB339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>
                <a:solidFill>
                  <a:prstClr val="black"/>
                </a:solidFill>
              </a:rPr>
              <a:pPr/>
              <a:t>18/12/2024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446019D-8832-0C5F-0ADA-B78B26F96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BECE94E-BA52-2803-F4CB-4C9923DF4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1736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AE3DD6-D03C-041E-AF8C-A1043F439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25165E3-15FF-F2AF-0EA5-A18CE000D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C9B836E-0429-7918-2699-E735D65794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>
                <a:solidFill>
                  <a:prstClr val="black"/>
                </a:solidFill>
              </a:rPr>
              <a:pPr/>
              <a:t>18/12/2024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C62A596-4448-FCF5-6146-51C91C760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035CB14-B3BE-EB9A-8265-BE766F4C5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7021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273AE83-80D1-A0E9-C531-E682269A2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BAD5412-E2EB-ADB3-3A4C-C563E8CBC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A0CA48F-7AE7-5660-D0D0-A86EA62DF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>
                <a:solidFill>
                  <a:prstClr val="black"/>
                </a:solidFill>
              </a:rPr>
              <a:pPr/>
              <a:t>18/12/2024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4BB3956-F70F-FF15-39AD-404F35972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94040FB-4063-194A-2EDB-808079812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9140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FB68E8C-CD00-8831-48E2-736057D1B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872ABC-620E-47DB-749E-39E7F587BC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FE1FBEE-675B-39C9-A865-0CFE3761A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C7B1ADA-7DFB-3284-AB40-C4494C61C7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>
                <a:solidFill>
                  <a:prstClr val="black"/>
                </a:solidFill>
              </a:rPr>
              <a:pPr/>
              <a:t>18/12/2024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C689EED-EF29-4D29-44F7-D038BF2C0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41E1BC5-43FB-B140-DBD4-61A4DEEF8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2356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13062-7910-3131-84DD-14418F4ED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BA4A207-B4F3-E829-D347-5086D937F7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904B298-54D6-8D78-7564-909F5CBEED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D37CFC36-123F-29DB-7C4A-C0BCF16D54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D5D569AE-7DA9-B076-CD0E-F81C16D492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D0815566-2F18-E691-5874-7F7400DEC6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>
                <a:solidFill>
                  <a:prstClr val="black"/>
                </a:solidFill>
              </a:rPr>
              <a:pPr/>
              <a:t>18/12/2024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EE76742-BF61-A69D-817C-B72C06FFB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25793EDA-9867-D0F3-02B7-05101BC53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1944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6BBC606-2693-F702-419E-6AA0E9080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8B958B5-D42E-6702-9FA3-E183EB969C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>
                <a:solidFill>
                  <a:prstClr val="black"/>
                </a:solidFill>
              </a:rPr>
              <a:pPr/>
              <a:t>18/12/2024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81E89C6-B68B-98BA-921F-326CBFEA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D248FCE-AF2E-6C69-3813-BD5720EB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650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15C3577-0408-1D32-75D0-7DF603B7C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9337FAD-F88E-CEFC-1D1B-A13CED187B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9F49659-2359-4F85-320E-0A56E086BA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2D1FD07-97D3-ED90-6BFD-B78E5243C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C595C3-DA5B-4395-A968-94EAE97FD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4135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DD17EC1-7301-47BB-EDB6-F75DB2579A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>
                <a:solidFill>
                  <a:prstClr val="black"/>
                </a:solidFill>
              </a:rPr>
              <a:pPr/>
              <a:t>18/12/2024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EAE8353E-8C52-9F7B-FB3D-296523CA5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D28BDEC-1BC1-3DE6-61B3-C913AEC14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9596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ADDD73E-6B56-5E01-E6C0-9F980D681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D307DD0-38E0-4743-3E6F-60E9D5857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7224ADB-7966-E3B7-00E3-22BFC96EC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9B21463-2AA7-86DB-0F7C-22B97B272E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>
                <a:solidFill>
                  <a:prstClr val="black"/>
                </a:solidFill>
              </a:rPr>
              <a:pPr/>
              <a:t>18/12/2024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F15F80E-ABFD-BE00-7A9B-190320D1A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28B2192-F9D8-D4CF-8250-78B65CF05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105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312233-6922-A90F-74F3-06FFC70AD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DA5CE06-02DB-CECB-5FA7-C9740BC8FC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F7A51F6-C6DE-A110-45C5-3EAE36340E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2F7D0CC-61EC-2299-EB3E-B1DCC08934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>
                <a:solidFill>
                  <a:prstClr val="black"/>
                </a:solidFill>
              </a:rPr>
              <a:pPr/>
              <a:t>18/12/2024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5125440-4FD5-0DCF-A654-592C9D4BF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16579E7-B0D9-23C6-B524-5FE8BD8B6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0893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B087462-A464-2E1E-2684-D660CED96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AD86498-B9A6-97FC-19BA-971FFA8ED7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8437557-372B-AD57-1680-0BD827DA5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>
                <a:solidFill>
                  <a:prstClr val="black"/>
                </a:solidFill>
              </a:rPr>
              <a:pPr/>
              <a:t>18/12/2024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C792DB3-004B-21B7-79B9-8418A72DD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3DEE211-B58C-628E-D8C4-08DBC6F96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682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3110EAA0-C6F2-A67A-D691-F19F246C14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F0A29B9-E201-8BE6-9549-40A0D7A3D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A229887-EAF1-3281-7D01-825D06FDBB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90572C-BD3D-4F5D-890C-7DE828D145EE}" type="datetimeFigureOut">
              <a:rPr lang="en-US" smtClean="0">
                <a:solidFill>
                  <a:prstClr val="black"/>
                </a:solidFill>
              </a:rPr>
              <a:pPr/>
              <a:t>18/12/2024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C2F2161-6886-468B-FDA6-17AD8CA58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D0E9355-1C99-597E-23A1-AC07D1A0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D8CF8-DF26-4E15-8028-6CB626DC93E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19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6718AF9-5878-DF99-450E-4B8FD89F3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6368C49-3F5F-8700-492C-3756B4A803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8AE56B9-7544-DE14-CBD1-BBEC2A2E22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DC9D57CD-9B1D-86A1-B478-A5A693253C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62DF27E-B711-B525-7E49-E422061A34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45B82B36-1611-2FAF-E39F-C519C66538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9B9E4E-BD05-4FF1-A35E-B61406C73509}" type="datetime1">
              <a:rPr lang="en-US" smtClean="0"/>
              <a:t>18/12/2024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12DD7F16-50F4-18F9-7547-46E4017BD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GVTK: Chu Thị Soa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9670698-E199-8FC0-FE8A-3D989F66B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C595C3-DA5B-4395-A968-94EAE97FD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098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3BC37CE-2BDD-9CCD-82E5-539BBFEE0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3A72725-BC8A-82EE-ACE7-76485CFE09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28A72E-1E23-40F7-9984-728587ED53BE}" type="datetime1">
              <a:rPr lang="en-US" smtClean="0"/>
              <a:t>18/12/2024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3F1357B-269E-1885-0466-BA50C5824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GVTK: Chu Thị Soa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6B42DDA-2083-D5AF-8A50-5121FC80E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C595C3-DA5B-4395-A968-94EAE97FD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573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161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3D6E11-711D-7D8E-292A-568480773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7CBB97B-BEF7-7B0F-EF42-EE8BC54FA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E1B7EB0-6BC7-0C5E-E09C-4B4FCC9657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CD9E1C0-DB0E-F88D-8BCF-4E7BE05DA8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0431F-9678-41D9-96A1-8E5777F81DA0}" type="datetime1">
              <a:rPr lang="en-US" smtClean="0"/>
              <a:t>18/12/2024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01BB3CC-D610-0518-16E2-9FB18B494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GVTK: Chu Thị Soa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EF8DDD7-7675-4321-204E-734FBA0F6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C595C3-DA5B-4395-A968-94EAE97FD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066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020478-3E0C-373D-38F5-E8646D127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0BEA6654-73A7-5D05-B845-141FA6D1E4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B18E730-1F11-D9E6-9A01-33E5C40564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29820FD-C07E-BF95-EFE2-817AEC7BF9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6BC0AB-D2F8-41DF-BAA4-307D36C445C6}" type="datetime1">
              <a:rPr lang="en-US" smtClean="0"/>
              <a:t>18/12/2024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C725CE4-E12E-68E2-A8E5-36A66082E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GVTK: Chu Thị Soa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A617122-CC85-E227-7F56-1A6E39333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C595C3-DA5B-4395-A968-94EAE97FD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512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B23DF26-DE88-1B25-B1CE-FE71C4D72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840C3D2-F7C2-C72F-1859-E00810FD20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7572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48">
                <a:latin typeface="Arial" charset="0"/>
              </a:defRPr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29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48">
                <a:latin typeface="Arial" charset="0"/>
              </a:defRPr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48"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4264759-E7CE-4A8C-955C-20DA2A50E45F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063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5pPr>
      <a:lvl6pPr marL="538115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6pPr>
      <a:lvl7pPr marL="1076229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7pPr>
      <a:lvl8pPr marL="1614344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8pPr>
      <a:lvl9pPr marL="2152458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9pPr>
    </p:titleStyle>
    <p:bodyStyle>
      <a:lvl1pPr marL="403084" indent="-403084" algn="l" rtl="0" eaLnBrk="0" fontAlgn="base" hangingPunct="0">
        <a:spcBef>
          <a:spcPct val="20000"/>
        </a:spcBef>
        <a:spcAft>
          <a:spcPct val="0"/>
        </a:spcAft>
        <a:buChar char="•"/>
        <a:defRPr sz="3745">
          <a:solidFill>
            <a:schemeClr val="tx1"/>
          </a:solidFill>
          <a:latin typeface="+mn-lt"/>
          <a:ea typeface="+mn-ea"/>
          <a:cs typeface="+mn-cs"/>
        </a:defRPr>
      </a:lvl1pPr>
      <a:lvl2pPr marL="873943" indent="-335309" algn="l" rtl="0" eaLnBrk="0" fontAlgn="base" hangingPunct="0">
        <a:spcBef>
          <a:spcPct val="20000"/>
        </a:spcBef>
        <a:spcAft>
          <a:spcPct val="0"/>
        </a:spcAft>
        <a:buChar char="–"/>
        <a:defRPr sz="3296">
          <a:solidFill>
            <a:schemeClr val="tx1"/>
          </a:solidFill>
          <a:latin typeface="+mn-lt"/>
        </a:defRPr>
      </a:lvl2pPr>
      <a:lvl3pPr marL="1344802" indent="-268722" algn="l" rtl="0" eaLnBrk="0" fontAlgn="base" hangingPunct="0">
        <a:spcBef>
          <a:spcPct val="20000"/>
        </a:spcBef>
        <a:spcAft>
          <a:spcPct val="0"/>
        </a:spcAft>
        <a:buChar char="•"/>
        <a:defRPr sz="2846">
          <a:solidFill>
            <a:schemeClr val="tx1"/>
          </a:solidFill>
          <a:latin typeface="+mn-lt"/>
        </a:defRPr>
      </a:lvl3pPr>
      <a:lvl4pPr marL="1882247" indent="-268722" algn="l" rtl="0" eaLnBrk="0" fontAlgn="base" hangingPunct="0">
        <a:spcBef>
          <a:spcPct val="20000"/>
        </a:spcBef>
        <a:spcAft>
          <a:spcPct val="0"/>
        </a:spcAft>
        <a:buChar char="–"/>
        <a:defRPr sz="2322">
          <a:solidFill>
            <a:schemeClr val="tx1"/>
          </a:solidFill>
          <a:latin typeface="+mn-lt"/>
        </a:defRPr>
      </a:lvl4pPr>
      <a:lvl5pPr marL="2420880" indent="-268722" algn="l" rtl="0" eaLnBrk="0" fontAlgn="base" hangingPunct="0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5pPr>
      <a:lvl6pPr marL="295963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6pPr>
      <a:lvl7pPr marL="3497745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7pPr>
      <a:lvl8pPr marL="403586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8pPr>
      <a:lvl9pPr marL="4573974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1pPr>
      <a:lvl2pPr marL="538115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2pPr>
      <a:lvl3pPr marL="1076229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3pPr>
      <a:lvl4pPr marL="1614344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4pPr>
      <a:lvl5pPr marL="2152458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5pPr>
      <a:lvl6pPr marL="269057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6pPr>
      <a:lvl7pPr marL="322868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7pPr>
      <a:lvl8pPr marL="376680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8pPr>
      <a:lvl9pPr marL="430491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0210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4100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4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wmf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31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0.gif"/><Relationship Id="rId5" Type="http://schemas.openxmlformats.org/officeDocument/2006/relationships/image" Target="../media/image29.jpeg"/><Relationship Id="rId4" Type="http://schemas.openxmlformats.org/officeDocument/2006/relationships/image" Target="../media/image28.jpg"/><Relationship Id="rId9" Type="http://schemas.openxmlformats.org/officeDocument/2006/relationships/audio" Target="NUL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9" y="3360689"/>
            <a:ext cx="2329727" cy="2699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1133341" y="1822513"/>
            <a:ext cx="10413984" cy="1358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4886" eaLnBrk="1" fontAlgn="base" hangingPunct="1">
              <a:spcBef>
                <a:spcPts val="1348"/>
              </a:spcBef>
              <a:spcAft>
                <a:spcPct val="0"/>
              </a:spcAft>
              <a:defRPr/>
            </a:pPr>
            <a:r>
              <a:rPr lang="vi-VN" sz="2996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 Việt:</a:t>
            </a:r>
            <a:r>
              <a:rPr lang="en-US" sz="2996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684886" eaLnBrk="1" fontAlgn="base" hangingPunct="1">
              <a:spcBef>
                <a:spcPts val="1348"/>
              </a:spcBef>
              <a:spcAft>
                <a:spcPct val="0"/>
              </a:spcAft>
              <a:defRPr/>
            </a:pPr>
            <a:r>
              <a:rPr lang="vi-VN" sz="404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Viết: Chữ hoa L</a:t>
            </a:r>
            <a:endParaRPr lang="en-US" sz="4045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734" y="3181408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400283" y="466343"/>
            <a:ext cx="2220345" cy="1945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602051" y="741723"/>
            <a:ext cx="2228365" cy="1662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325198" y="961511"/>
            <a:ext cx="1601551" cy="1786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282461" y="3621919"/>
            <a:ext cx="1361336" cy="990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055" y="3553736"/>
            <a:ext cx="3988945" cy="2845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WordArt 16"/>
          <p:cNvSpPr>
            <a:spLocks noChangeArrowheads="1" noChangeShapeType="1" noTextEdit="1"/>
          </p:cNvSpPr>
          <p:nvPr/>
        </p:nvSpPr>
        <p:spPr bwMode="auto">
          <a:xfrm>
            <a:off x="2807594" y="774108"/>
            <a:ext cx="6928834" cy="326442"/>
          </a:xfrm>
          <a:prstGeom prst="rect">
            <a:avLst/>
          </a:prstGeom>
        </p:spPr>
        <p:txBody>
          <a:bodyPr wrap="none" lIns="91431" tIns="45715" rIns="91431" bIns="45715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09478">
              <a:defRPr/>
            </a:pPr>
            <a:r>
              <a:rPr lang="vi-VN" sz="27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</a:t>
            </a:r>
            <a:r>
              <a:rPr lang="en-US" sz="27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7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ĐOÀN NGHIÊN</a:t>
            </a:r>
            <a:endParaRPr lang="en-US" sz="27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81755" y="4062053"/>
            <a:ext cx="6254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4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Trương</a:t>
            </a:r>
            <a:r>
              <a:rPr lang="en-US" sz="24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Bích</a:t>
            </a:r>
            <a:endParaRPr lang="en-US" sz="24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68035" y="5577668"/>
            <a:ext cx="6254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: 2024 - 2025</a:t>
            </a:r>
            <a:endParaRPr lang="en-US" sz="24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14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64B01AF-E7AB-35B9-2D4B-0508FB935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GVTK: Chu Thị Soa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45EA57C-EAB0-62D4-4CA1-20D843420610}"/>
              </a:ext>
            </a:extLst>
          </p:cNvPr>
          <p:cNvSpPr txBox="1"/>
          <p:nvPr/>
        </p:nvSpPr>
        <p:spPr>
          <a:xfrm>
            <a:off x="1338291" y="2795391"/>
            <a:ext cx="8651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+mj-lt"/>
              </a:rPr>
              <a:t>a/ Quan sát và nhận xét chữ hoa cỡ vừa</a:t>
            </a:r>
            <a:endParaRPr lang="en-US" sz="3200" b="1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9208F5C-47DC-E5C7-088A-08EC2E018D65}"/>
              </a:ext>
            </a:extLst>
          </p:cNvPr>
          <p:cNvSpPr txBox="1"/>
          <p:nvPr/>
        </p:nvSpPr>
        <p:spPr>
          <a:xfrm>
            <a:off x="2916567" y="647216"/>
            <a:ext cx="7225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prstClr val="black"/>
                </a:solidFill>
                <a:latin typeface="+mj-lt"/>
              </a:rPr>
              <a:t>Thứ ba ngày 26 tháng 11 năm 2024</a:t>
            </a:r>
            <a:endParaRPr lang="en-US" sz="2800" b="1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8104819-6A30-4E75-17AC-80723A901649}"/>
              </a:ext>
            </a:extLst>
          </p:cNvPr>
          <p:cNvSpPr txBox="1"/>
          <p:nvPr/>
        </p:nvSpPr>
        <p:spPr>
          <a:xfrm>
            <a:off x="1307652" y="1367560"/>
            <a:ext cx="2216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u="sng" dirty="0">
                <a:solidFill>
                  <a:prstClr val="black"/>
                </a:solidFill>
                <a:latin typeface="+mj-lt"/>
              </a:rPr>
              <a:t>Tiếng Việt</a:t>
            </a:r>
            <a:r>
              <a:rPr lang="vi-VN" sz="2800" b="1" dirty="0">
                <a:solidFill>
                  <a:prstClr val="black"/>
                </a:solidFill>
                <a:latin typeface="+mj-lt"/>
              </a:rPr>
              <a:t>: </a:t>
            </a:r>
            <a:endParaRPr lang="en-US" sz="2800" b="1" dirty="0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="" xmlns:a16="http://schemas.microsoft.com/office/drawing/2014/main" id="{9829B6A3-088A-142C-76EB-58AF494C8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705" y="1202196"/>
            <a:ext cx="5191675" cy="1067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5B0B0A4-0A21-B6EE-06A0-FA84155C1564}"/>
              </a:ext>
            </a:extLst>
          </p:cNvPr>
          <p:cNvSpPr txBox="1"/>
          <p:nvPr/>
        </p:nvSpPr>
        <p:spPr>
          <a:xfrm>
            <a:off x="1187979" y="2281825"/>
            <a:ext cx="8471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+mj-lt"/>
              </a:rPr>
              <a:t>* Hoạt động 1: </a:t>
            </a:r>
            <a:r>
              <a:rPr lang="vi-VN" sz="3600" b="1" dirty="0">
                <a:solidFill>
                  <a:srgbClr val="3333FF"/>
                </a:solidFill>
                <a:latin typeface="+mj-lt"/>
              </a:rPr>
              <a:t>Hướng dẫn viết chữ hoa</a:t>
            </a:r>
            <a:endParaRPr lang="en-US" sz="3600" b="1" dirty="0">
              <a:solidFill>
                <a:srgbClr val="3333FF"/>
              </a:solidFill>
              <a:latin typeface="+mj-lt"/>
            </a:endParaRPr>
          </a:p>
        </p:txBody>
      </p:sp>
      <p:pic>
        <p:nvPicPr>
          <p:cNvPr id="10" name="Picture 9" descr="POINSET2">
            <a:extLst>
              <a:ext uri="{FF2B5EF4-FFF2-40B4-BE49-F238E27FC236}">
                <a16:creationId xmlns="" xmlns:a16="http://schemas.microsoft.com/office/drawing/2014/main" id="{72C34D8A-8C9D-D846-7DC5-5AFA6997F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4" y="147319"/>
            <a:ext cx="1968500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POINSET2">
            <a:extLst>
              <a:ext uri="{FF2B5EF4-FFF2-40B4-BE49-F238E27FC236}">
                <a16:creationId xmlns="" xmlns:a16="http://schemas.microsoft.com/office/drawing/2014/main" id="{D540ED3A-E04F-1AE9-0233-657DA7355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10640" y="-32050"/>
            <a:ext cx="1741145" cy="2125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2479E5F-75BF-190B-467B-E433B0E37D9C}"/>
              </a:ext>
            </a:extLst>
          </p:cNvPr>
          <p:cNvSpPr txBox="1"/>
          <p:nvPr/>
        </p:nvSpPr>
        <p:spPr>
          <a:xfrm>
            <a:off x="1338291" y="2939226"/>
            <a:ext cx="86516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sz="3200" b="1" dirty="0">
              <a:latin typeface="+mj-lt"/>
            </a:endParaRPr>
          </a:p>
          <a:p>
            <a:r>
              <a:rPr lang="vi-VN" sz="3200" b="1" dirty="0">
                <a:latin typeface="+mj-lt"/>
              </a:rPr>
              <a:t>b/ Quan sát và nhận xét chữ hoa cỡ nhỏ</a:t>
            </a:r>
            <a:endParaRPr lang="en-US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86800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8C34361-8FE0-659C-E700-E9C30415C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368" y="270301"/>
            <a:ext cx="4322762" cy="103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534E5C2-0CA4-EC0E-8D57-0C815F8056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30" t="22431" r="10951" b="22604"/>
          <a:stretch/>
        </p:blipFill>
        <p:spPr>
          <a:xfrm>
            <a:off x="3755791" y="1064608"/>
            <a:ext cx="4623135" cy="4624452"/>
          </a:xfrm>
          <a:prstGeom prst="rect">
            <a:avLst/>
          </a:prstGeom>
        </p:spPr>
      </p:pic>
      <p:sp>
        <p:nvSpPr>
          <p:cNvPr id="7" name="Text Box 19">
            <a:extLst>
              <a:ext uri="{FF2B5EF4-FFF2-40B4-BE49-F238E27FC236}">
                <a16:creationId xmlns="" xmlns:a16="http://schemas.microsoft.com/office/drawing/2014/main" id="{15766760-FCA6-9577-B605-989DDA470C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1944" y="5758889"/>
            <a:ext cx="2910209" cy="64633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vi-VN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Cỡ chữ nhỏ</a:t>
            </a:r>
            <a:endParaRPr lang="en-US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93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193BF57-9B72-2A98-3EB7-BFD66F0C77F8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GVTK: Chu Thị Soa </a:t>
            </a:r>
          </a:p>
        </p:txBody>
      </p:sp>
      <p:pic>
        <p:nvPicPr>
          <p:cNvPr id="3" name="chu hoa L 2">
            <a:hlinkClick r:id="" action="ppaction://media"/>
            <a:extLst>
              <a:ext uri="{FF2B5EF4-FFF2-40B4-BE49-F238E27FC236}">
                <a16:creationId xmlns="" xmlns:a16="http://schemas.microsoft.com/office/drawing/2014/main" id="{EC9EECF9-266D-C89F-1C8F-4DCC1CB091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8625" y="63619"/>
            <a:ext cx="9030775" cy="679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347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3CD4189A-C97C-4EE7-9597-92368EE62415}"/>
              </a:ext>
            </a:extLst>
          </p:cNvPr>
          <p:cNvSpPr/>
          <p:nvPr/>
        </p:nvSpPr>
        <p:spPr>
          <a:xfrm>
            <a:off x="201872" y="188509"/>
            <a:ext cx="11748499" cy="6421348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dirty="0">
                <a:solidFill>
                  <a:prstClr val="white"/>
                </a:solidFill>
              </a:rPr>
              <a:t>Khi mùa đông chuyển sang mùa xuân, thời tiết chuyển từ lạnh buốt sang se se lạnh và đôi khi nóng bức; cỏ cây chuyển từ rụng lá, không có lá, cây bị đóng băng thành cây cỏ phát triển, đâm chồi nảy lộc, lá non mọc nhiều hơn.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AutoShape 2" descr="Đặc điểm khí hậu các mùa ở Việt Nam như thế nào? - Tin tức">
            <a:extLst>
              <a:ext uri="{FF2B5EF4-FFF2-40B4-BE49-F238E27FC236}">
                <a16:creationId xmlns="" xmlns:a16="http://schemas.microsoft.com/office/drawing/2014/main" id="{3EB59159-BBB6-2921-1705-DABF1AD7D9F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25757" y="281874"/>
            <a:ext cx="7225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prstClr val="black"/>
                </a:solidFill>
                <a:latin typeface="+mj-lt"/>
              </a:rPr>
              <a:t>Thứ ba ngày 26 tháng 11 năm 2024</a:t>
            </a:r>
            <a:endParaRPr lang="en-US" sz="2800" b="1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6530" y="1202634"/>
            <a:ext cx="2216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prstClr val="black"/>
                </a:solidFill>
                <a:latin typeface="+mj-lt"/>
              </a:rPr>
              <a:t>Tiếng Việt: </a:t>
            </a:r>
            <a:endParaRPr lang="en-US" sz="2800" b="1" dirty="0">
              <a:solidFill>
                <a:prstClr val="black"/>
              </a:solidFill>
              <a:latin typeface="+mj-lt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75253" y="1603332"/>
            <a:ext cx="1266489" cy="6809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8" name="Picture 4">
            <a:extLst>
              <a:ext uri="{FF2B5EF4-FFF2-40B4-BE49-F238E27FC236}">
                <a16:creationId xmlns="" xmlns:a16="http://schemas.microsoft.com/office/drawing/2014/main" id="{FB9F6B7A-59B7-4995-9A33-92EE5E3AE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583" y="1037270"/>
            <a:ext cx="5191675" cy="1067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5B9FD2C7-B8A5-BA5B-E83E-42618F2AD616}"/>
              </a:ext>
            </a:extLst>
          </p:cNvPr>
          <p:cNvSpPr/>
          <p:nvPr/>
        </p:nvSpPr>
        <p:spPr>
          <a:xfrm>
            <a:off x="3020932" y="2063837"/>
            <a:ext cx="558781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7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bảng</a:t>
            </a:r>
            <a:r>
              <a:rPr lang="en-US" sz="7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70D0E8EA-7313-7074-770D-C7B91EDDE123}"/>
              </a:ext>
            </a:extLst>
          </p:cNvPr>
          <p:cNvSpPr/>
          <p:nvPr/>
        </p:nvSpPr>
        <p:spPr>
          <a:xfrm>
            <a:off x="3778451" y="3645657"/>
            <a:ext cx="3550711" cy="231823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5063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="" xmlns:a16="http://schemas.microsoft.com/office/drawing/2014/main" id="{ACDAB294-7B03-DB53-D468-15F871159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29472"/>
            <a:ext cx="12192000" cy="233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="" xmlns:a16="http://schemas.microsoft.com/office/drawing/2014/main" id="{EEC7A529-84A7-E82E-6E87-E73414D8B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779" y="416589"/>
            <a:ext cx="5583805" cy="1190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3A8014A-237B-5AA8-9390-93E40A315193}"/>
              </a:ext>
            </a:extLst>
          </p:cNvPr>
          <p:cNvSpPr txBox="1"/>
          <p:nvPr/>
        </p:nvSpPr>
        <p:spPr>
          <a:xfrm>
            <a:off x="908142" y="541849"/>
            <a:ext cx="36388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latin typeface="+mj-lt"/>
              </a:rPr>
              <a:t>Hoạt động 2: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6284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77B9EF9-8577-56E8-AB18-4781E1535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595312"/>
            <a:ext cx="10287000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67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C3428CA-0EFC-43EF-C6FC-3DE569A22A4B}"/>
              </a:ext>
            </a:extLst>
          </p:cNvPr>
          <p:cNvSpPr txBox="1"/>
          <p:nvPr/>
        </p:nvSpPr>
        <p:spPr>
          <a:xfrm>
            <a:off x="513095" y="3905488"/>
            <a:ext cx="12188491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con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o.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8613CB3-986D-5E94-D84C-F93D7A3202EE}"/>
              </a:ext>
            </a:extLst>
          </p:cNvPr>
          <p:cNvSpPr txBox="1"/>
          <p:nvPr/>
        </p:nvSpPr>
        <p:spPr>
          <a:xfrm>
            <a:off x="513095" y="2365398"/>
            <a:ext cx="4260782" cy="916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Chữ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L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3DFE0B6-09C0-90B2-3298-64AFAE3C3565}"/>
              </a:ext>
            </a:extLst>
          </p:cNvPr>
          <p:cNvSpPr txBox="1"/>
          <p:nvPr/>
        </p:nvSpPr>
        <p:spPr>
          <a:xfrm>
            <a:off x="620617" y="5659478"/>
            <a:ext cx="7532783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L, h, b , g.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7B9A175-6B94-010E-8034-AC3DCA4CF007}"/>
              </a:ext>
            </a:extLst>
          </p:cNvPr>
          <p:cNvSpPr txBox="1"/>
          <p:nvPr/>
        </p:nvSpPr>
        <p:spPr>
          <a:xfrm>
            <a:off x="351899" y="3306857"/>
            <a:ext cx="114882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4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4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0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6817A50-2E86-A345-DB56-982848387FC8}"/>
              </a:ext>
            </a:extLst>
          </p:cNvPr>
          <p:cNvSpPr txBox="1"/>
          <p:nvPr/>
        </p:nvSpPr>
        <p:spPr>
          <a:xfrm>
            <a:off x="425986" y="4998839"/>
            <a:ext cx="109507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2.5 li ?</a:t>
            </a:r>
            <a:endParaRPr lang="vi-VN" sz="40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7386039C-6160-8A54-7EE3-32D8C3F59828}"/>
              </a:ext>
            </a:extLst>
          </p:cNvPr>
          <p:cNvSpPr/>
          <p:nvPr/>
        </p:nvSpPr>
        <p:spPr>
          <a:xfrm>
            <a:off x="513095" y="2543956"/>
            <a:ext cx="2591326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07AE546D-623A-4339-0BF1-AC6559868E53}"/>
              </a:ext>
            </a:extLst>
          </p:cNvPr>
          <p:cNvSpPr/>
          <p:nvPr/>
        </p:nvSpPr>
        <p:spPr>
          <a:xfrm>
            <a:off x="351899" y="3276960"/>
            <a:ext cx="11488202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40614C98-59D5-3F60-42C8-130A2417D03D}"/>
              </a:ext>
            </a:extLst>
          </p:cNvPr>
          <p:cNvSpPr/>
          <p:nvPr/>
        </p:nvSpPr>
        <p:spPr>
          <a:xfrm>
            <a:off x="513095" y="4100707"/>
            <a:ext cx="11488202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5734E8BB-4AD1-15A6-018F-BBD46C96D16E}"/>
              </a:ext>
            </a:extLst>
          </p:cNvPr>
          <p:cNvSpPr/>
          <p:nvPr/>
        </p:nvSpPr>
        <p:spPr>
          <a:xfrm>
            <a:off x="157268" y="4968942"/>
            <a:ext cx="11488202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0C4E7075-E7A8-E1AB-5CD7-9AF982C7A28D}"/>
              </a:ext>
            </a:extLst>
          </p:cNvPr>
          <p:cNvSpPr/>
          <p:nvPr/>
        </p:nvSpPr>
        <p:spPr>
          <a:xfrm>
            <a:off x="181909" y="5828288"/>
            <a:ext cx="11189057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710C9987-9AB5-5D3A-2222-4455477AD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29472"/>
            <a:ext cx="12192000" cy="233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971699B9-39B4-FC3B-32C1-40BEE962B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779" y="416590"/>
            <a:ext cx="4995081" cy="961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27FD66C-F122-7E1C-D40A-868F3763ABB0}"/>
              </a:ext>
            </a:extLst>
          </p:cNvPr>
          <p:cNvSpPr txBox="1"/>
          <p:nvPr/>
        </p:nvSpPr>
        <p:spPr>
          <a:xfrm>
            <a:off x="795408" y="416589"/>
            <a:ext cx="36388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latin typeface="+mj-lt"/>
              </a:rPr>
              <a:t>Hoạt động 2: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82516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3CD4189A-C97C-4EE7-9597-92368EE62415}"/>
              </a:ext>
            </a:extLst>
          </p:cNvPr>
          <p:cNvSpPr/>
          <p:nvPr/>
        </p:nvSpPr>
        <p:spPr>
          <a:xfrm>
            <a:off x="201872" y="188509"/>
            <a:ext cx="11748499" cy="6421348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dirty="0">
                <a:solidFill>
                  <a:prstClr val="white"/>
                </a:solidFill>
              </a:rPr>
              <a:t>Khi mùa đông chuyển sang mùa xuân, thời tiết chuyển từ lạnh buốt sang se se lạnh và đôi khi nóng bức; cỏ cây chuyển từ rụng lá, không có lá, cây bị đóng băng thành cây cỏ phát triển, đâm chồi nảy lộc, lá non mọc nhiều hơn.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AutoShape 2" descr="Đặc điểm khí hậu các mùa ở Việt Nam như thế nào? - Tin tức">
            <a:extLst>
              <a:ext uri="{FF2B5EF4-FFF2-40B4-BE49-F238E27FC236}">
                <a16:creationId xmlns="" xmlns:a16="http://schemas.microsoft.com/office/drawing/2014/main" id="{3EB59159-BBB6-2921-1705-DABF1AD7D9F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31864" y="1202634"/>
            <a:ext cx="2216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prstClr val="black"/>
                </a:solidFill>
                <a:latin typeface="HP001 4 hàng" panose="020B0603050302020204" pitchFamily="34" charset="0"/>
              </a:rPr>
              <a:t>Tiếng Việt: </a:t>
            </a:r>
            <a:endParaRPr lang="en-US" sz="2800" b="1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1940171" y="1603332"/>
            <a:ext cx="1266489" cy="6809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8" name="Picture 4">
            <a:extLst>
              <a:ext uri="{FF2B5EF4-FFF2-40B4-BE49-F238E27FC236}">
                <a16:creationId xmlns="" xmlns:a16="http://schemas.microsoft.com/office/drawing/2014/main" id="{FB9F6B7A-59B7-4995-9A33-92EE5E3AE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583" y="1037270"/>
            <a:ext cx="5191675" cy="1067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7440A8B-CE92-9C57-581B-3E96716E7F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2914" y="1037269"/>
            <a:ext cx="9670093" cy="54193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D9623086-91F2-14BE-83EF-9D87A54609E3}"/>
              </a:ext>
            </a:extLst>
          </p:cNvPr>
          <p:cNvSpPr/>
          <p:nvPr/>
        </p:nvSpPr>
        <p:spPr>
          <a:xfrm>
            <a:off x="1383533" y="255066"/>
            <a:ext cx="3582814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</a:rPr>
              <a:t>3. Thực hành:</a:t>
            </a:r>
            <a:r>
              <a:rPr lang="en-U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4349933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5A40476-507B-A7D7-FFE9-72B0AA54C3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244" y="288098"/>
            <a:ext cx="10359023" cy="626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571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C79109E-0081-97A3-6B5F-6161DB363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291" y="150312"/>
            <a:ext cx="9745250" cy="613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13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F0D47EB-8021-6FE7-5E08-55A01F162054}"/>
              </a:ext>
            </a:extLst>
          </p:cNvPr>
          <p:cNvSpPr txBox="1"/>
          <p:nvPr/>
        </p:nvSpPr>
        <p:spPr>
          <a:xfrm>
            <a:off x="2638906" y="319452"/>
            <a:ext cx="7225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3333FF"/>
                </a:solidFill>
                <a:latin typeface="Times New Roman" panose="02020603050405020304" pitchFamily="18" charset="0"/>
                <a:ea typeface="SimSun-ExtG" panose="02010609060101010101" pitchFamily="49" charset="-122"/>
                <a:cs typeface="Times New Roman" panose="02020603050405020304" pitchFamily="18" charset="0"/>
              </a:rPr>
              <a:t>Thứ ba ngày 26 tháng 11 năm 2024</a:t>
            </a:r>
            <a:endParaRPr lang="en-US" sz="2800" b="1" dirty="0">
              <a:solidFill>
                <a:srgbClr val="3333FF"/>
              </a:solidFill>
              <a:latin typeface="Times New Roman" panose="02020603050405020304" pitchFamily="18" charset="0"/>
              <a:ea typeface="SimSun-ExtG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0AE3A22-B593-A92F-B76B-DA0875EA8C1E}"/>
              </a:ext>
            </a:extLst>
          </p:cNvPr>
          <p:cNvSpPr txBox="1"/>
          <p:nvPr/>
        </p:nvSpPr>
        <p:spPr>
          <a:xfrm>
            <a:off x="1568610" y="851906"/>
            <a:ext cx="2216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u="sng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r>
              <a:rPr lang="vi-VN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5" descr="POINSET2">
            <a:extLst>
              <a:ext uri="{FF2B5EF4-FFF2-40B4-BE49-F238E27FC236}">
                <a16:creationId xmlns="" xmlns:a16="http://schemas.microsoft.com/office/drawing/2014/main" id="{17660A84-1A42-7878-4E80-C9AE009ED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125809" y="178245"/>
            <a:ext cx="2220345" cy="1945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POINSET2">
            <a:extLst>
              <a:ext uri="{FF2B5EF4-FFF2-40B4-BE49-F238E27FC236}">
                <a16:creationId xmlns="" xmlns:a16="http://schemas.microsoft.com/office/drawing/2014/main" id="{ABAF6A1A-02EB-8C3C-1BCC-E2CB11469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140669" y="365943"/>
            <a:ext cx="2228365" cy="1662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155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193BF57-9B72-2A98-3EB7-BFD66F0C77F8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GVTK: Chu Thị Soa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9173D13-88C5-71B0-7881-83B0984588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6524"/>
            <a:ext cx="12192000" cy="68579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CAECC2A-3205-FE07-9527-074B7F8AC6EB}"/>
              </a:ext>
            </a:extLst>
          </p:cNvPr>
          <p:cNvSpPr/>
          <p:nvPr/>
        </p:nvSpPr>
        <p:spPr>
          <a:xfrm>
            <a:off x="3563057" y="2159018"/>
            <a:ext cx="3582814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Củng cố:</a:t>
            </a:r>
            <a:r>
              <a:rPr lang="en-U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91300F0-F3F2-035E-6A90-B41E139901D9}"/>
              </a:ext>
            </a:extLst>
          </p:cNvPr>
          <p:cNvSpPr/>
          <p:nvPr/>
        </p:nvSpPr>
        <p:spPr>
          <a:xfrm>
            <a:off x="7772400" y="2042397"/>
            <a:ext cx="1785938" cy="25867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C8B1680-7480-6B56-7FC3-7E992C827896}"/>
              </a:ext>
            </a:extLst>
          </p:cNvPr>
          <p:cNvSpPr txBox="1"/>
          <p:nvPr/>
        </p:nvSpPr>
        <p:spPr>
          <a:xfrm>
            <a:off x="2916567" y="647216"/>
            <a:ext cx="7225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prstClr val="black"/>
                </a:solidFill>
                <a:latin typeface="+mj-lt"/>
              </a:rPr>
              <a:t>Thứ ba ngày 26 tháng 11 năm 2024</a:t>
            </a:r>
            <a:endParaRPr lang="en-US" sz="2800" b="1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F88A371-C071-ABA1-3680-463CFDCC95CD}"/>
              </a:ext>
            </a:extLst>
          </p:cNvPr>
          <p:cNvSpPr txBox="1"/>
          <p:nvPr/>
        </p:nvSpPr>
        <p:spPr>
          <a:xfrm>
            <a:off x="1307652" y="1367560"/>
            <a:ext cx="2216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u="sng" dirty="0">
                <a:solidFill>
                  <a:prstClr val="black"/>
                </a:solidFill>
                <a:latin typeface="+mj-lt"/>
              </a:rPr>
              <a:t>Tiếng Việt</a:t>
            </a:r>
            <a:r>
              <a:rPr lang="vi-VN" sz="2800" b="1" dirty="0">
                <a:solidFill>
                  <a:prstClr val="black"/>
                </a:solidFill>
                <a:latin typeface="+mj-lt"/>
              </a:rPr>
              <a:t>: </a:t>
            </a:r>
            <a:endParaRPr lang="en-US" sz="2800" b="1" dirty="0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FB1A5C1-D710-DF59-B939-4E26F1144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705" y="1202196"/>
            <a:ext cx="5191675" cy="1067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POINSET2">
            <a:extLst>
              <a:ext uri="{FF2B5EF4-FFF2-40B4-BE49-F238E27FC236}">
                <a16:creationId xmlns="" xmlns:a16="http://schemas.microsoft.com/office/drawing/2014/main" id="{09A8D0DB-04AB-63D2-02D8-9DBBDFA05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4" y="147319"/>
            <a:ext cx="1968500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POINSET2">
            <a:extLst>
              <a:ext uri="{FF2B5EF4-FFF2-40B4-BE49-F238E27FC236}">
                <a16:creationId xmlns="" xmlns:a16="http://schemas.microsoft.com/office/drawing/2014/main" id="{EE5E8CDE-EC4D-4217-306D-F1551D6AE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10640" y="-32050"/>
            <a:ext cx="1741145" cy="2125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459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" t="4932" r="66541" b="72268"/>
          <a:stretch/>
        </p:blipFill>
        <p:spPr>
          <a:xfrm>
            <a:off x="3566160" y="438912"/>
            <a:ext cx="4608576" cy="1563624"/>
          </a:xfrm>
          <a:prstGeom prst="rect">
            <a:avLst/>
          </a:prstGeom>
        </p:spPr>
      </p:pic>
      <p:pic>
        <p:nvPicPr>
          <p:cNvPr id="25" name="Picture 2" descr="Happy Flower Power Sticker for iOS &amp; Android | GIPHY | Happy flowers, Love  heart gif, Happy stickers">
            <a:extLst>
              <a:ext uri="{FF2B5EF4-FFF2-40B4-BE49-F238E27FC236}">
                <a16:creationId xmlns="" xmlns:a16="http://schemas.microsoft.com/office/drawing/2014/main" id="{8A71919D-47DE-C92E-17FB-36034D7DE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53" y="438912"/>
            <a:ext cx="859380" cy="859380"/>
          </a:xfrm>
          <a:prstGeom prst="rect">
            <a:avLst/>
          </a:prstGeom>
          <a:noFill/>
          <a:effectLst>
            <a:glow rad="114300">
              <a:schemeClr val="bg1"/>
            </a:glow>
            <a:innerShdw blurRad="63500">
              <a:schemeClr val="bg1">
                <a:lumMod val="65000"/>
                <a:alpha val="50000"/>
              </a:scheme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Am-thanh-nay-ra-y-tuong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60" end="27134.166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87363" y="4220845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9765FAC-C85E-F128-D8E3-F2854564A5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353" y="1322773"/>
            <a:ext cx="11723624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062799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" dur="1054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" dur="1054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" presetID="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20" dur="2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1000" y="10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8000"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C9B62D8-151A-4954-8DDE-391EF463CA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21424"/>
          </a:xfrm>
          <a:prstGeom prst="rect">
            <a:avLst/>
          </a:prstGeom>
        </p:spPr>
      </p:pic>
      <p:pic>
        <p:nvPicPr>
          <p:cNvPr id="12" name="Picture 2" descr="Vector boy and girl holding magnifying glass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319" r="100000">
                        <a14:foregroundMark x1="22364" y1="15332" x2="22364" y2="15332"/>
                        <a14:foregroundMark x1="6070" y1="23112" x2="6070" y2="23112"/>
                        <a14:foregroundMark x1="12620" y1="25858" x2="12620" y2="25858"/>
                        <a14:foregroundMark x1="14217" y1="22883" x2="17093" y2="38673"/>
                        <a14:foregroundMark x1="36102" y1="25400" x2="26038" y2="39817"/>
                        <a14:foregroundMark x1="27955" y1="9153" x2="28275" y2="17391"/>
                        <a14:foregroundMark x1="45367" y1="27002" x2="45367" y2="27002"/>
                        <a14:foregroundMark x1="71565" y1="11899" x2="71725" y2="42105"/>
                        <a14:foregroundMark x1="22684" y1="47826" x2="24281" y2="72769"/>
                        <a14:foregroundMark x1="28275" y1="92449" x2="28275" y2="92449"/>
                        <a14:foregroundMark x1="30990" y1="91762" x2="30511" y2="89016"/>
                        <a14:foregroundMark x1="28115" y1="80320" x2="28115" y2="80320"/>
                        <a14:foregroundMark x1="16134" y1="76888" x2="16134" y2="76888"/>
                        <a14:foregroundMark x1="16454" y1="77803" x2="17252" y2="87414"/>
                        <a14:foregroundMark x1="17252" y1="91762" x2="17252" y2="91762"/>
                        <a14:foregroundMark x1="12300" y1="91991" x2="12300" y2="91991"/>
                        <a14:foregroundMark x1="12141" y1="93364" x2="17252" y2="93593"/>
                        <a14:foregroundMark x1="12939" y1="94966" x2="12939" y2="94966"/>
                        <a14:foregroundMark x1="33706" y1="91304" x2="33706" y2="91304"/>
                        <a14:foregroundMark x1="30351" y1="94050" x2="30351" y2="94050"/>
                        <a14:foregroundMark x1="8946" y1="50801" x2="8946" y2="50801"/>
                        <a14:foregroundMark x1="36422" y1="36842" x2="36422" y2="36842"/>
                        <a14:foregroundMark x1="4153" y1="25858" x2="4153" y2="25858"/>
                        <a14:foregroundMark x1="45367" y1="24256" x2="45367" y2="24256"/>
                        <a14:foregroundMark x1="45367" y1="24256" x2="40735" y2="35240"/>
                        <a14:foregroundMark x1="38658" y1="45309" x2="38658" y2="45309"/>
                        <a14:foregroundMark x1="69169" y1="23799" x2="66294" y2="36384"/>
                        <a14:foregroundMark x1="74441" y1="53547" x2="75240" y2="60641"/>
                        <a14:foregroundMark x1="74760" y1="43707" x2="73163" y2="46911"/>
                        <a14:foregroundMark x1="53834" y1="27002" x2="53834" y2="27002"/>
                        <a14:foregroundMark x1="69649" y1="90389" x2="69649" y2="90389"/>
                        <a14:foregroundMark x1="76837" y1="90618" x2="76837" y2="90618"/>
                        <a14:foregroundMark x1="69489" y1="79405" x2="69489" y2="79405"/>
                        <a14:foregroundMark x1="69329" y1="77803" x2="68850" y2="84439"/>
                        <a14:foregroundMark x1="76358" y1="79176" x2="76358" y2="79176"/>
                        <a14:foregroundMark x1="76358" y1="79176" x2="76038" y2="84211"/>
                        <a14:foregroundMark x1="61182" y1="42792" x2="61182" y2="42792"/>
                        <a14:foregroundMark x1="86741" y1="6636" x2="86741" y2="6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853" y="3429000"/>
            <a:ext cx="4426293" cy="308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ACDA11E-B199-F514-8B20-E26F20783B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5342" y="1074418"/>
            <a:ext cx="10559187" cy="207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4129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OINSET2">
            <a:extLst>
              <a:ext uri="{FF2B5EF4-FFF2-40B4-BE49-F238E27FC236}">
                <a16:creationId xmlns="" xmlns:a16="http://schemas.microsoft.com/office/drawing/2014/main" id="{AB730CE9-110D-28A9-FC80-34E84DE85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6" y="-5081"/>
            <a:ext cx="1968500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POINSET2">
            <a:extLst>
              <a:ext uri="{FF2B5EF4-FFF2-40B4-BE49-F238E27FC236}">
                <a16:creationId xmlns="" xmlns:a16="http://schemas.microsoft.com/office/drawing/2014/main" id="{2AF3B4FD-8A10-5D63-FAA2-DF34F2347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258240" y="-184450"/>
            <a:ext cx="1741145" cy="2125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="" xmlns:a16="http://schemas.microsoft.com/office/drawing/2014/main" id="{D870CEE5-C40B-6519-4EEC-3004A2FCFF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9306" y="134380"/>
            <a:ext cx="7416800" cy="914400"/>
          </a:xfrm>
          <a:prstGeom prst="ellipse">
            <a:avLst/>
          </a:prstGeom>
          <a:gradFill rotWithShape="1">
            <a:gsLst>
              <a:gs pos="0">
                <a:srgbClr val="CCFFFF"/>
              </a:gs>
              <a:gs pos="100000">
                <a:srgbClr val="CCFF3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marL="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tabLst>
                <a:tab pos="1371600" algn="l"/>
              </a:tabLst>
            </a:pPr>
            <a:r>
              <a:rPr lang="en-US" sz="4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Ô </a:t>
            </a:r>
            <a:r>
              <a:rPr lang="en-US" sz="4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4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40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endParaRPr lang="en-US" sz="4000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9B7EBFC-384D-DCAD-5130-014D94CA61D3}"/>
              </a:ext>
            </a:extLst>
          </p:cNvPr>
          <p:cNvSpPr txBox="1"/>
          <p:nvPr/>
        </p:nvSpPr>
        <p:spPr>
          <a:xfrm>
            <a:off x="612624" y="2349652"/>
            <a:ext cx="48635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 hoa I cỡ vừa có độ cao mấy ly? 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B2F2213-9A5F-5D0E-936E-2B279B7BD1B4}"/>
              </a:ext>
            </a:extLst>
          </p:cNvPr>
          <p:cNvSpPr txBox="1"/>
          <p:nvPr/>
        </p:nvSpPr>
        <p:spPr>
          <a:xfrm>
            <a:off x="6498484" y="2353479"/>
            <a:ext cx="49002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 hoa I gồm có mấy nét?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6ADC2098-D7C5-D4EF-6C2A-08C9BBF0208D}"/>
              </a:ext>
            </a:extLst>
          </p:cNvPr>
          <p:cNvSpPr txBox="1"/>
          <p:nvPr/>
        </p:nvSpPr>
        <p:spPr>
          <a:xfrm>
            <a:off x="505645" y="4762609"/>
            <a:ext cx="51811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 hoa K cỡ vừa có độ cao mấy ly? 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76F0F85F-6A06-2C39-1595-2805F9E1A9A4}"/>
              </a:ext>
            </a:extLst>
          </p:cNvPr>
          <p:cNvSpPr txBox="1"/>
          <p:nvPr/>
        </p:nvSpPr>
        <p:spPr>
          <a:xfrm>
            <a:off x="6391398" y="4725533"/>
            <a:ext cx="518117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 hoa K cỡ vừa có độ rộng mấy ly? 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 descr="untitled">
            <a:extLst>
              <a:ext uri="{FF2B5EF4-FFF2-40B4-BE49-F238E27FC236}">
                <a16:creationId xmlns="" xmlns:a16="http://schemas.microsoft.com/office/drawing/2014/main" id="{34C7C5A3-F19D-651A-FCF7-0AD7BAB67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55000" t="12666" r="23000" b="53999"/>
          <a:stretch>
            <a:fillRect/>
          </a:stretch>
        </p:blipFill>
        <p:spPr bwMode="auto">
          <a:xfrm>
            <a:off x="293616" y="1296371"/>
            <a:ext cx="5940761" cy="2652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3861120B-E614-2634-6127-BEFEA7FE60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6194" y="2068243"/>
            <a:ext cx="1077384" cy="895350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FF99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marL="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solidFill>
                  <a:srgbClr val="FF3300"/>
                </a:solidFill>
                <a:latin typeface="Times New Roman" pitchFamily="18" charset="0"/>
              </a:rPr>
              <a:t>1</a:t>
            </a:r>
            <a:endParaRPr lang="en-US" sz="1400" dirty="0">
              <a:latin typeface="Times New Roman" pitchFamily="18" charset="0"/>
            </a:endParaRPr>
          </a:p>
        </p:txBody>
      </p:sp>
      <p:pic>
        <p:nvPicPr>
          <p:cNvPr id="19" name="Picture 18" descr="untitled">
            <a:extLst>
              <a:ext uri="{FF2B5EF4-FFF2-40B4-BE49-F238E27FC236}">
                <a16:creationId xmlns="" xmlns:a16="http://schemas.microsoft.com/office/drawing/2014/main" id="{4710A92E-C3A9-0B8F-BAC8-4CE22A50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55000" t="12666" r="23000" b="53999"/>
          <a:stretch>
            <a:fillRect/>
          </a:stretch>
        </p:blipFill>
        <p:spPr bwMode="auto">
          <a:xfrm>
            <a:off x="308707" y="3965382"/>
            <a:ext cx="5925670" cy="2685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BC3A8BED-E513-EA1A-C6EE-588CDFDDAA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0912" y="4838147"/>
            <a:ext cx="1077384" cy="895350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FF99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marL="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3600" dirty="0">
                <a:solidFill>
                  <a:srgbClr val="FF3300"/>
                </a:solidFill>
                <a:latin typeface="Times New Roman" pitchFamily="18" charset="0"/>
              </a:rPr>
              <a:t>3</a:t>
            </a:r>
            <a:endParaRPr lang="en-US" sz="1400" dirty="0">
              <a:latin typeface="Times New Roman" pitchFamily="18" charset="0"/>
            </a:endParaRPr>
          </a:p>
        </p:txBody>
      </p:sp>
      <p:pic>
        <p:nvPicPr>
          <p:cNvPr id="21" name="Picture 20" descr="untitled">
            <a:extLst>
              <a:ext uri="{FF2B5EF4-FFF2-40B4-BE49-F238E27FC236}">
                <a16:creationId xmlns="" xmlns:a16="http://schemas.microsoft.com/office/drawing/2014/main" id="{EDDDE460-7E7B-5755-4D80-5894CFB7A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55000" t="12666" r="23000" b="53999"/>
          <a:stretch>
            <a:fillRect/>
          </a:stretch>
        </p:blipFill>
        <p:spPr bwMode="auto">
          <a:xfrm>
            <a:off x="6268049" y="1250707"/>
            <a:ext cx="5360484" cy="2652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DBB89FB1-A4F2-B5A0-451B-46FE7C348A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4029" y="2161219"/>
            <a:ext cx="984526" cy="895350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FF99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marL="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3600" dirty="0">
                <a:solidFill>
                  <a:srgbClr val="FF3300"/>
                </a:solidFill>
                <a:latin typeface="Times New Roman" pitchFamily="18" charset="0"/>
              </a:rPr>
              <a:t>2</a:t>
            </a:r>
            <a:endParaRPr lang="en-US" sz="1400" dirty="0">
              <a:latin typeface="Times New Roman" pitchFamily="18" charset="0"/>
            </a:endParaRPr>
          </a:p>
        </p:txBody>
      </p:sp>
      <p:pic>
        <p:nvPicPr>
          <p:cNvPr id="23" name="Picture 22" descr="untitled">
            <a:extLst>
              <a:ext uri="{FF2B5EF4-FFF2-40B4-BE49-F238E27FC236}">
                <a16:creationId xmlns="" xmlns:a16="http://schemas.microsoft.com/office/drawing/2014/main" id="{E36C92F9-23B9-DCF4-4D1C-885818840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55000" t="12666" r="23000" b="53999"/>
          <a:stretch>
            <a:fillRect/>
          </a:stretch>
        </p:blipFill>
        <p:spPr bwMode="auto">
          <a:xfrm>
            <a:off x="6282662" y="3958411"/>
            <a:ext cx="5295767" cy="2652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D3FA4DFA-CA6A-F236-66AD-C3BFF37D54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8747" y="4868923"/>
            <a:ext cx="972639" cy="895350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00FF99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marL="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3600" dirty="0">
                <a:solidFill>
                  <a:srgbClr val="FF3300"/>
                </a:solidFill>
                <a:latin typeface="Times New Roman" pitchFamily="18" charset="0"/>
              </a:rPr>
              <a:t>4</a:t>
            </a:r>
            <a:endParaRPr lang="en-US" sz="14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811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2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3CD4189A-C97C-4EE7-9597-92368EE62415}"/>
              </a:ext>
            </a:extLst>
          </p:cNvPr>
          <p:cNvSpPr/>
          <p:nvPr/>
        </p:nvSpPr>
        <p:spPr>
          <a:xfrm>
            <a:off x="201872" y="188509"/>
            <a:ext cx="11748499" cy="6421348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dirty="0">
                <a:solidFill>
                  <a:prstClr val="white"/>
                </a:solidFill>
              </a:rPr>
              <a:t>Khi mùa đông chuyển sang mùa xuân, thời tiết chuyển từ lạnh buốt sang se se lạnh và đôi khi nóng bức; cỏ cây chuyển từ rụng lá, không có lá, cây bị đóng băng thành cây cỏ phát triển, đâm chồi nảy lộc, lá non mọc nhiều hơn.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AutoShape 2" descr="Đặc điểm khí hậu các mùa ở Việt Nam như thế nào? - Tin tức">
            <a:extLst>
              <a:ext uri="{FF2B5EF4-FFF2-40B4-BE49-F238E27FC236}">
                <a16:creationId xmlns="" xmlns:a16="http://schemas.microsoft.com/office/drawing/2014/main" id="{3EB59159-BBB6-2921-1705-DABF1AD7D9F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25757" y="281874"/>
            <a:ext cx="7225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prstClr val="black"/>
                </a:solidFill>
                <a:latin typeface="+mj-lt"/>
              </a:rPr>
              <a:t>Thứ ba ngày 26 tháng 11 năm 2024</a:t>
            </a:r>
            <a:endParaRPr lang="en-US" sz="2800" b="1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6842" y="1002218"/>
            <a:ext cx="2216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prstClr val="black"/>
                </a:solidFill>
                <a:latin typeface="+mj-lt"/>
              </a:rPr>
              <a:t>Tiếng Việt: </a:t>
            </a:r>
            <a:endParaRPr lang="en-US" sz="2800" b="1" dirty="0">
              <a:solidFill>
                <a:prstClr val="black"/>
              </a:solidFill>
              <a:latin typeface="+mj-lt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900513" y="1415442"/>
            <a:ext cx="1266489" cy="6809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8" name="Picture 4">
            <a:extLst>
              <a:ext uri="{FF2B5EF4-FFF2-40B4-BE49-F238E27FC236}">
                <a16:creationId xmlns="" xmlns:a16="http://schemas.microsoft.com/office/drawing/2014/main" id="{FB9F6B7A-59B7-4995-9A33-92EE5E3AE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895" y="836854"/>
            <a:ext cx="5191675" cy="1067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814191" y="2906039"/>
            <a:ext cx="10559441" cy="25177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325757" y="1979113"/>
            <a:ext cx="50019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+mj-lt"/>
              </a:rPr>
              <a:t>Yêu cầu cần đạt:</a:t>
            </a:r>
            <a:endParaRPr lang="en-US" sz="4000" b="1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40495" y="3593992"/>
            <a:ext cx="98078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Biết viết chữ hoa L cỡ vừa và cỡ nhỏ; </a:t>
            </a:r>
          </a:p>
          <a:p>
            <a:r>
              <a:rPr lang="vi-VN" sz="36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Viết câu ứng dụng: </a:t>
            </a:r>
            <a:r>
              <a:rPr lang="vi-VN" sz="3600" b="1" i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 quê xanh mát bóng tre</a:t>
            </a:r>
            <a:endParaRPr lang="en-US" sz="360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65105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INSET2">
            <a:extLst>
              <a:ext uri="{FF2B5EF4-FFF2-40B4-BE49-F238E27FC236}">
                <a16:creationId xmlns="" xmlns:a16="http://schemas.microsoft.com/office/drawing/2014/main" id="{DB4C7498-7672-B948-6D4E-C61A8D169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6" y="-5081"/>
            <a:ext cx="1968500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OINSET2">
            <a:extLst>
              <a:ext uri="{FF2B5EF4-FFF2-40B4-BE49-F238E27FC236}">
                <a16:creationId xmlns="" xmlns:a16="http://schemas.microsoft.com/office/drawing/2014/main" id="{66461480-09E2-765E-45BC-F7508D1AB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258240" y="-184450"/>
            <a:ext cx="1741145" cy="2125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6">
            <a:extLst>
              <a:ext uri="{FF2B5EF4-FFF2-40B4-BE49-F238E27FC236}">
                <a16:creationId xmlns="" xmlns:a16="http://schemas.microsoft.com/office/drawing/2014/main" id="{4977105E-5D06-06E0-7F16-C53B50BA3B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86" y="681135"/>
            <a:ext cx="5313610" cy="2174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477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229AE12-C4D3-7DDD-F550-222D28766C33}"/>
              </a:ext>
            </a:extLst>
          </p:cNvPr>
          <p:cNvSpPr txBox="1"/>
          <p:nvPr/>
        </p:nvSpPr>
        <p:spPr>
          <a:xfrm>
            <a:off x="2764167" y="494816"/>
            <a:ext cx="7225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prstClr val="black"/>
                </a:solidFill>
                <a:latin typeface="+mj-lt"/>
              </a:rPr>
              <a:t>Thứ ba ngày 26 tháng 11 năm 2024</a:t>
            </a:r>
            <a:endParaRPr lang="en-US" sz="2800" b="1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F06C09D-4AB6-B70A-5138-2F1A5889C772}"/>
              </a:ext>
            </a:extLst>
          </p:cNvPr>
          <p:cNvSpPr txBox="1"/>
          <p:nvPr/>
        </p:nvSpPr>
        <p:spPr>
          <a:xfrm>
            <a:off x="1155252" y="1215160"/>
            <a:ext cx="2216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u="sng" dirty="0">
                <a:solidFill>
                  <a:prstClr val="black"/>
                </a:solidFill>
                <a:latin typeface="+mj-lt"/>
              </a:rPr>
              <a:t>Tiếng Việt</a:t>
            </a:r>
            <a:r>
              <a:rPr lang="vi-VN" sz="2800" b="1" dirty="0">
                <a:solidFill>
                  <a:prstClr val="black"/>
                </a:solidFill>
                <a:latin typeface="+mj-lt"/>
              </a:rPr>
              <a:t>: </a:t>
            </a:r>
            <a:endParaRPr lang="en-US" sz="2800" b="1" dirty="0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="" xmlns:a16="http://schemas.microsoft.com/office/drawing/2014/main" id="{53E17C00-32C9-9729-8CB4-4EEAD42BE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305" y="1049796"/>
            <a:ext cx="5191675" cy="1067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19A82C7-18A2-FDD9-7211-A09E30E35A2B}"/>
              </a:ext>
            </a:extLst>
          </p:cNvPr>
          <p:cNvSpPr txBox="1"/>
          <p:nvPr/>
        </p:nvSpPr>
        <p:spPr>
          <a:xfrm>
            <a:off x="1035579" y="2129425"/>
            <a:ext cx="8471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+mj-lt"/>
              </a:rPr>
              <a:t>* Hoạt động 1: </a:t>
            </a:r>
            <a:r>
              <a:rPr lang="vi-VN" sz="3600" b="1" dirty="0">
                <a:solidFill>
                  <a:srgbClr val="3333FF"/>
                </a:solidFill>
                <a:latin typeface="+mj-lt"/>
              </a:rPr>
              <a:t>Hướng dẫn viết chữ hoa</a:t>
            </a:r>
            <a:endParaRPr lang="en-US" sz="3600" b="1" dirty="0">
              <a:solidFill>
                <a:srgbClr val="3333FF"/>
              </a:solidFill>
              <a:latin typeface="+mj-lt"/>
            </a:endParaRPr>
          </a:p>
        </p:txBody>
      </p:sp>
      <p:pic>
        <p:nvPicPr>
          <p:cNvPr id="8" name="Picture 7" descr="POINSET2">
            <a:extLst>
              <a:ext uri="{FF2B5EF4-FFF2-40B4-BE49-F238E27FC236}">
                <a16:creationId xmlns="" xmlns:a16="http://schemas.microsoft.com/office/drawing/2014/main" id="{F435CEAB-C0A0-017C-07ED-F1375423F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6" y="-5081"/>
            <a:ext cx="1968500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POINSET2">
            <a:extLst>
              <a:ext uri="{FF2B5EF4-FFF2-40B4-BE49-F238E27FC236}">
                <a16:creationId xmlns="" xmlns:a16="http://schemas.microsoft.com/office/drawing/2014/main" id="{77F0DE2C-6C3C-2686-2EE6-82EABCCAC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258240" y="-184450"/>
            <a:ext cx="1741145" cy="2125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1960A21-C382-C063-AD51-200F0ECC90B9}"/>
              </a:ext>
            </a:extLst>
          </p:cNvPr>
          <p:cNvSpPr txBox="1"/>
          <p:nvPr/>
        </p:nvSpPr>
        <p:spPr>
          <a:xfrm>
            <a:off x="1338291" y="2795391"/>
            <a:ext cx="8651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+mj-lt"/>
              </a:rPr>
              <a:t>a/ Quan sát và nhận xét chữ hoa cỡ vừa</a:t>
            </a:r>
            <a:endParaRPr lang="en-US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4120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32CF99D-695A-A9E3-71D0-54D1CB6E7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76" y="270301"/>
            <a:ext cx="4322762" cy="103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5A406D9-4AE3-6575-E214-ABCA28E265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742" t="-1239" r="364" b="1239"/>
          <a:stretch/>
        </p:blipFill>
        <p:spPr>
          <a:xfrm>
            <a:off x="3470219" y="1253643"/>
            <a:ext cx="4322762" cy="4348818"/>
          </a:xfrm>
          <a:prstGeom prst="rect">
            <a:avLst/>
          </a:prstGeom>
        </p:spPr>
      </p:pic>
      <p:sp>
        <p:nvSpPr>
          <p:cNvPr id="3" name="Text Box 19">
            <a:extLst>
              <a:ext uri="{FF2B5EF4-FFF2-40B4-BE49-F238E27FC236}">
                <a16:creationId xmlns="" xmlns:a16="http://schemas.microsoft.com/office/drawing/2014/main" id="{EBA8D907-7A92-D628-F842-9BC631CEA1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1944" y="5758889"/>
            <a:ext cx="2910209" cy="64633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vi-VN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Cỡ chữ vừa</a:t>
            </a:r>
            <a:endParaRPr lang="en-US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73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193BF57-9B72-2A98-3EB7-BFD66F0C77F8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GVTK: Chu Thị Soa </a:t>
            </a:r>
          </a:p>
        </p:txBody>
      </p:sp>
      <p:pic>
        <p:nvPicPr>
          <p:cNvPr id="3" name="chu hoa L">
            <a:hlinkClick r:id="" action="ppaction://media"/>
            <a:extLst>
              <a:ext uri="{FF2B5EF4-FFF2-40B4-BE49-F238E27FC236}">
                <a16:creationId xmlns="" xmlns:a16="http://schemas.microsoft.com/office/drawing/2014/main" id="{D74659F1-2A11-68DF-F08E-4E2D71AF16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29354" y="-6365"/>
            <a:ext cx="9045205" cy="672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275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</TotalTime>
  <Words>358</Words>
  <Application>Microsoft Office PowerPoint</Application>
  <PresentationFormat>Custom</PresentationFormat>
  <Paragraphs>65</Paragraphs>
  <Slides>21</Slides>
  <Notes>10</Notes>
  <HiddenSlides>0</HiddenSlides>
  <MMClips>3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Office Theme</vt:lpstr>
      <vt:lpstr>7_Default Design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PC</cp:lastModifiedBy>
  <cp:revision>48</cp:revision>
  <dcterms:created xsi:type="dcterms:W3CDTF">2022-11-21T13:06:40Z</dcterms:created>
  <dcterms:modified xsi:type="dcterms:W3CDTF">2024-12-18T01:51:24Z</dcterms:modified>
</cp:coreProperties>
</file>