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8" r:id="rId2"/>
    <p:sldId id="272" r:id="rId3"/>
    <p:sldId id="270" r:id="rId4"/>
    <p:sldId id="256" r:id="rId5"/>
    <p:sldId id="273" r:id="rId6"/>
    <p:sldId id="274" r:id="rId7"/>
    <p:sldId id="275" r:id="rId8"/>
    <p:sldId id="276" r:id="rId9"/>
    <p:sldId id="279" r:id="rId10"/>
    <p:sldId id="277" r:id="rId11"/>
    <p:sldId id="281" r:id="rId12"/>
    <p:sldId id="280" r:id="rId13"/>
    <p:sldId id="278" r:id="rId14"/>
    <p:sldId id="283" r:id="rId15"/>
    <p:sldId id="284" r:id="rId16"/>
    <p:sldId id="282" r:id="rId17"/>
    <p:sldId id="285" r:id="rId18"/>
    <p:sldId id="286" r:id="rId19"/>
    <p:sldId id="288" r:id="rId20"/>
    <p:sldId id="289" r:id="rId21"/>
    <p:sldId id="287" r:id="rId22"/>
    <p:sldId id="290" r:id="rId23"/>
    <p:sldId id="292" r:id="rId24"/>
    <p:sldId id="291" r:id="rId25"/>
    <p:sldId id="293" r:id="rId26"/>
    <p:sldId id="294" r:id="rId27"/>
    <p:sldId id="296" r:id="rId28"/>
    <p:sldId id="297" r:id="rId29"/>
    <p:sldId id="298" r:id="rId30"/>
  </p:sldIdLst>
  <p:sldSz cx="18288000" cy="10287000"/>
  <p:notesSz cx="6858000" cy="9144000"/>
  <p:embeddedFontLst>
    <p:embeddedFont>
      <p:font typeface="Amasis MT Pro Black" panose="02040A04050005020304" pitchFamily="18" charset="0"/>
      <p:bold r:id="rId32"/>
      <p:boldItalic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BD52BE-1AF3-4E37-9718-83B4EDA17E22}">
          <p14:sldIdLst>
            <p14:sldId id="258"/>
            <p14:sldId id="272"/>
            <p14:sldId id="270"/>
            <p14:sldId id="256"/>
            <p14:sldId id="273"/>
            <p14:sldId id="274"/>
            <p14:sldId id="275"/>
            <p14:sldId id="276"/>
            <p14:sldId id="279"/>
            <p14:sldId id="277"/>
            <p14:sldId id="281"/>
            <p14:sldId id="280"/>
            <p14:sldId id="278"/>
            <p14:sldId id="283"/>
            <p14:sldId id="284"/>
            <p14:sldId id="282"/>
            <p14:sldId id="285"/>
            <p14:sldId id="286"/>
            <p14:sldId id="288"/>
            <p14:sldId id="289"/>
            <p14:sldId id="287"/>
            <p14:sldId id="290"/>
            <p14:sldId id="292"/>
            <p14:sldId id="291"/>
            <p14:sldId id="293"/>
            <p14:sldId id="294"/>
            <p14:sldId id="296"/>
            <p14:sldId id="29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D1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1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25A37-2D1B-415E-88CF-17742AFA2F15}"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7B-E2B8-4B28-833B-D1A71FA1B7D2}" type="slidenum">
              <a:rPr lang="en-US" smtClean="0"/>
              <a:t>‹#›</a:t>
            </a:fld>
            <a:endParaRPr lang="en-US"/>
          </a:p>
        </p:txBody>
      </p:sp>
    </p:spTree>
    <p:extLst>
      <p:ext uri="{BB962C8B-B14F-4D97-AF65-F5344CB8AC3E}">
        <p14:creationId xmlns:p14="http://schemas.microsoft.com/office/powerpoint/2010/main" val="199980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7467B-E2B8-4B28-833B-D1A71FA1B7D2}" type="slidenum">
              <a:rPr lang="en-US" smtClean="0"/>
              <a:t>2</a:t>
            </a:fld>
            <a:endParaRPr lang="en-US"/>
          </a:p>
        </p:txBody>
      </p:sp>
    </p:spTree>
    <p:extLst>
      <p:ext uri="{BB962C8B-B14F-4D97-AF65-F5344CB8AC3E}">
        <p14:creationId xmlns:p14="http://schemas.microsoft.com/office/powerpoint/2010/main" val="25307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sv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3.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1104900"/>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CHÀO MỪNG CÁC EM </a:t>
            </a:r>
          </a:p>
          <a:p>
            <a:pPr algn="ctr">
              <a:lnSpc>
                <a:spcPct val="150000"/>
              </a:lnSpc>
            </a:pPr>
            <a:r>
              <a:rPr lang="en-US" sz="7200" b="1">
                <a:solidFill>
                  <a:srgbClr val="243D1F"/>
                </a:solidFill>
                <a:latin typeface="Arial" panose="020B0604020202020204" pitchFamily="34" charset="0"/>
                <a:cs typeface="Arial" panose="020B0604020202020204" pitchFamily="34" charset="0"/>
              </a:rPr>
              <a:t>ĐẾN VỚI BÀI HỌC NGÀY HÔM NAY!</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A6CACB-8771-1A67-B6A3-0BD290EE9042}"/>
              </a:ext>
            </a:extLst>
          </p:cNvPr>
          <p:cNvGrpSpPr/>
          <p:nvPr/>
        </p:nvGrpSpPr>
        <p:grpSpPr>
          <a:xfrm>
            <a:off x="271461" y="2552700"/>
            <a:ext cx="7696200" cy="6115009"/>
            <a:chOff x="304801" y="2505890"/>
            <a:chExt cx="7696200" cy="6115009"/>
          </a:xfrm>
        </p:grpSpPr>
        <p:pic>
          <p:nvPicPr>
            <p:cNvPr id="3" name="Picture 2">
              <a:extLst>
                <a:ext uri="{FF2B5EF4-FFF2-40B4-BE49-F238E27FC236}">
                  <a16:creationId xmlns:a16="http://schemas.microsoft.com/office/drawing/2014/main" id="{9337582F-4D43-E4FD-8385-02DF7A6C6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2505890"/>
              <a:ext cx="7696200" cy="5167449"/>
            </a:xfrm>
            <a:prstGeom prst="rect">
              <a:avLst/>
            </a:prstGeom>
          </p:spPr>
        </p:pic>
        <p:sp>
          <p:nvSpPr>
            <p:cNvPr id="4" name="TextBox 3">
              <a:extLst>
                <a:ext uri="{FF2B5EF4-FFF2-40B4-BE49-F238E27FC236}">
                  <a16:creationId xmlns:a16="http://schemas.microsoft.com/office/drawing/2014/main" id="{DEC30A67-3BC5-BC04-BBCE-C892F9DA2669}"/>
                </a:ext>
              </a:extLst>
            </p:cNvPr>
            <p:cNvSpPr txBox="1"/>
            <p:nvPr/>
          </p:nvSpPr>
          <p:spPr>
            <a:xfrm>
              <a:off x="1714501" y="8066901"/>
              <a:ext cx="4876800" cy="553998"/>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Tranh Đông Hồ “Lợn đàn” </a:t>
              </a:r>
            </a:p>
          </p:txBody>
        </p:sp>
      </p:grpSp>
      <p:grpSp>
        <p:nvGrpSpPr>
          <p:cNvPr id="10" name="Group 9">
            <a:extLst>
              <a:ext uri="{FF2B5EF4-FFF2-40B4-BE49-F238E27FC236}">
                <a16:creationId xmlns:a16="http://schemas.microsoft.com/office/drawing/2014/main" id="{08F04437-0203-420F-853C-B6CE2621CBFE}"/>
              </a:ext>
            </a:extLst>
          </p:cNvPr>
          <p:cNvGrpSpPr/>
          <p:nvPr/>
        </p:nvGrpSpPr>
        <p:grpSpPr>
          <a:xfrm>
            <a:off x="8228880" y="414337"/>
            <a:ext cx="9677400" cy="4767447"/>
            <a:chOff x="8382000" y="495300"/>
            <a:chExt cx="9677400" cy="3276600"/>
          </a:xfrm>
        </p:grpSpPr>
        <p:grpSp>
          <p:nvGrpSpPr>
            <p:cNvPr id="9" name="Group 8">
              <a:extLst>
                <a:ext uri="{FF2B5EF4-FFF2-40B4-BE49-F238E27FC236}">
                  <a16:creationId xmlns:a16="http://schemas.microsoft.com/office/drawing/2014/main" id="{4307C3D4-09AA-03AA-4E8D-8F3C858123F4}"/>
                </a:ext>
              </a:extLst>
            </p:cNvPr>
            <p:cNvGrpSpPr/>
            <p:nvPr/>
          </p:nvGrpSpPr>
          <p:grpSpPr>
            <a:xfrm>
              <a:off x="8382000" y="495300"/>
              <a:ext cx="9677400" cy="3276600"/>
              <a:chOff x="8991600" y="495300"/>
              <a:chExt cx="9067800" cy="3276600"/>
            </a:xfrm>
          </p:grpSpPr>
          <p:sp>
            <p:nvSpPr>
              <p:cNvPr id="6" name="Rectangle: Rounded Corners 5">
                <a:extLst>
                  <a:ext uri="{FF2B5EF4-FFF2-40B4-BE49-F238E27FC236}">
                    <a16:creationId xmlns:a16="http://schemas.microsoft.com/office/drawing/2014/main" id="{2BB86143-B586-0A90-3EC6-F742C03EF38F}"/>
                  </a:ext>
                </a:extLst>
              </p:cNvPr>
              <p:cNvSpPr/>
              <p:nvPr/>
            </p:nvSpPr>
            <p:spPr>
              <a:xfrm>
                <a:off x="8991600" y="495300"/>
                <a:ext cx="8915400" cy="31242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A074BA8-E454-ABFC-45DF-08244935A824}"/>
                  </a:ext>
                </a:extLst>
              </p:cNvPr>
              <p:cNvSpPr/>
              <p:nvPr/>
            </p:nvSpPr>
            <p:spPr>
              <a:xfrm>
                <a:off x="9144000" y="647700"/>
                <a:ext cx="8915400" cy="31242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D1F36F2-32B4-9674-ED5D-01D27DDAB835}"/>
                </a:ext>
              </a:extLst>
            </p:cNvPr>
            <p:cNvSpPr txBox="1"/>
            <p:nvPr/>
          </p:nvSpPr>
          <p:spPr>
            <a:xfrm>
              <a:off x="8925644" y="821439"/>
              <a:ext cx="8752755" cy="255667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Bức tranh thể hiện lợn con đang quay quần bên lợn mẹ, mỗi con một dáng vẻ. </a:t>
              </a:r>
              <a:r>
                <a:rPr lang="en-US" sz="3500">
                  <a:latin typeface="Arial" panose="020B0604020202020204" pitchFamily="34" charset="0"/>
                  <a:cs typeface="Arial" panose="020B0604020202020204" pitchFamily="34" charset="0"/>
                  <a:sym typeface="Wingdings" panose="05000000000000000000" pitchFamily="2" charset="2"/>
                </a:rPr>
                <a:t> Thể hiện mong muốn của người dân về cuộc sống sung túc, tăng gia sản xuất; cuộc sống hạnh phúc, con cháu đầy đàn. </a:t>
              </a:r>
              <a:endParaRPr lang="en-US" sz="35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80B48B78-C12E-4034-95E9-CEE2A45B9387}"/>
              </a:ext>
            </a:extLst>
          </p:cNvPr>
          <p:cNvGrpSpPr/>
          <p:nvPr/>
        </p:nvGrpSpPr>
        <p:grpSpPr>
          <a:xfrm>
            <a:off x="8228880" y="6056311"/>
            <a:ext cx="9677400" cy="4114800"/>
            <a:chOff x="8382000" y="495300"/>
            <a:chExt cx="9677400" cy="3550291"/>
          </a:xfrm>
        </p:grpSpPr>
        <p:grpSp>
          <p:nvGrpSpPr>
            <p:cNvPr id="12" name="Group 11">
              <a:extLst>
                <a:ext uri="{FF2B5EF4-FFF2-40B4-BE49-F238E27FC236}">
                  <a16:creationId xmlns:a16="http://schemas.microsoft.com/office/drawing/2014/main" id="{6F684CA2-3F11-FC31-FC0A-ED9DA793B11E}"/>
                </a:ext>
              </a:extLst>
            </p:cNvPr>
            <p:cNvGrpSpPr/>
            <p:nvPr/>
          </p:nvGrpSpPr>
          <p:grpSpPr>
            <a:xfrm>
              <a:off x="8382000" y="495300"/>
              <a:ext cx="9677400" cy="3276600"/>
              <a:chOff x="8991600" y="495300"/>
              <a:chExt cx="9067800" cy="3276600"/>
            </a:xfrm>
          </p:grpSpPr>
          <p:sp>
            <p:nvSpPr>
              <p:cNvPr id="14" name="Rectangle: Rounded Corners 13">
                <a:extLst>
                  <a:ext uri="{FF2B5EF4-FFF2-40B4-BE49-F238E27FC236}">
                    <a16:creationId xmlns:a16="http://schemas.microsoft.com/office/drawing/2014/main" id="{AB0263E7-76C2-11C3-9206-5B6C9399DD58}"/>
                  </a:ext>
                </a:extLst>
              </p:cNvPr>
              <p:cNvSpPr/>
              <p:nvPr/>
            </p:nvSpPr>
            <p:spPr>
              <a:xfrm>
                <a:off x="8991600" y="495300"/>
                <a:ext cx="8915400" cy="31242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781584C-85A8-75E0-55F7-82CBE88F61E4}"/>
                  </a:ext>
                </a:extLst>
              </p:cNvPr>
              <p:cNvSpPr/>
              <p:nvPr/>
            </p:nvSpPr>
            <p:spPr>
              <a:xfrm>
                <a:off x="9144000" y="647700"/>
                <a:ext cx="8915400" cy="3124200"/>
              </a:xfrm>
              <a:prstGeom prst="round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BA20CCF-44BD-25CC-D0CE-3ECEA4078142}"/>
                </a:ext>
              </a:extLst>
            </p:cNvPr>
            <p:cNvSpPr txBox="1"/>
            <p:nvPr/>
          </p:nvSpPr>
          <p:spPr>
            <a:xfrm>
              <a:off x="8925644" y="821439"/>
              <a:ext cx="8752755" cy="3224152"/>
            </a:xfrm>
            <a:prstGeom prst="rect">
              <a:avLst/>
            </a:prstGeom>
            <a:noFill/>
          </p:spPr>
          <p:txBody>
            <a:bodyPr wrap="square" rtlCol="0">
              <a:spAutoFit/>
            </a:bodyPr>
            <a:lstStyle/>
            <a:p>
              <a:pPr algn="just">
                <a:lnSpc>
                  <a:spcPct val="150000"/>
                </a:lnSpc>
              </a:pPr>
              <a:r>
                <a:rPr lang="vi-VN" sz="3500">
                  <a:latin typeface="Arial" panose="020B0604020202020204" pitchFamily="34" charset="0"/>
                  <a:cs typeface="Arial" panose="020B0604020202020204" pitchFamily="34" charset="0"/>
                </a:rPr>
                <a:t>Bức tranh được thể hiện dưới dạng không gian nhiều lớp. Trong bức tranh, lợn mẹ ở phía sau có tạo hình to hơn các lợn con ở phía trước.</a:t>
              </a:r>
              <a:endParaRPr lang="en-US" sz="3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6803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ƯỚC LỆ</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2444631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69A9ED-B8D9-3F77-D43E-7DE67CA61E97}"/>
              </a:ext>
            </a:extLst>
          </p:cNvPr>
          <p:cNvSpPr txBox="1"/>
          <p:nvPr/>
        </p:nvSpPr>
        <p:spPr>
          <a:xfrm>
            <a:off x="457201" y="6987493"/>
            <a:ext cx="12344400" cy="2482667"/>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Wingdings" panose="05000000000000000000" pitchFamily="2" charset="2"/>
              <a:buChar char="§"/>
            </a:pPr>
            <a:r>
              <a:rPr lang="vi-VN" sz="3600"/>
              <a:t>Các bức tranh dân gian trên thể hiện những nội dung gì?</a:t>
            </a:r>
          </a:p>
          <a:p>
            <a:pPr marL="571500" indent="-571500" algn="just">
              <a:lnSpc>
                <a:spcPct val="150000"/>
              </a:lnSpc>
              <a:buFont typeface="Wingdings" panose="05000000000000000000" pitchFamily="2" charset="2"/>
              <a:buChar char="§"/>
            </a:pPr>
            <a:r>
              <a:rPr lang="vi-VN" sz="3600"/>
              <a:t>Hình ảnh phụ trong từng bức tranh là hình ảnh n</a:t>
            </a:r>
            <a:r>
              <a:rPr lang="en-US" sz="3600">
                <a:latin typeface="Arial" panose="020B0604020202020204" pitchFamily="34" charset="0"/>
                <a:cs typeface="Arial" panose="020B0604020202020204" pitchFamily="34" charset="0"/>
              </a:rPr>
              <a:t>ào</a:t>
            </a:r>
            <a:r>
              <a:rPr lang="vi-VN" sz="3600"/>
              <a:t>? Giúp em tưởng tượng đến các con vật đang ở đâu?</a:t>
            </a:r>
          </a:p>
        </p:txBody>
      </p:sp>
      <p:sp>
        <p:nvSpPr>
          <p:cNvPr id="2" name="TextBox 1">
            <a:extLst>
              <a:ext uri="{FF2B5EF4-FFF2-40B4-BE49-F238E27FC236}">
                <a16:creationId xmlns:a16="http://schemas.microsoft.com/office/drawing/2014/main" id="{2852B9F8-46C6-EB79-C948-1320D63724F5}"/>
              </a:ext>
            </a:extLst>
          </p:cNvPr>
          <p:cNvSpPr txBox="1"/>
          <p:nvPr/>
        </p:nvSpPr>
        <p:spPr>
          <a:xfrm>
            <a:off x="4724400" y="342900"/>
            <a:ext cx="88392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10" name="Group 9">
            <a:extLst>
              <a:ext uri="{FF2B5EF4-FFF2-40B4-BE49-F238E27FC236}">
                <a16:creationId xmlns:a16="http://schemas.microsoft.com/office/drawing/2014/main" id="{069C811B-8031-521B-4CAC-13A8C4204892}"/>
              </a:ext>
            </a:extLst>
          </p:cNvPr>
          <p:cNvGrpSpPr/>
          <p:nvPr/>
        </p:nvGrpSpPr>
        <p:grpSpPr>
          <a:xfrm>
            <a:off x="2209800" y="1309053"/>
            <a:ext cx="7696200" cy="5495443"/>
            <a:chOff x="1447800" y="1414462"/>
            <a:chExt cx="8264599" cy="6024081"/>
          </a:xfrm>
        </p:grpSpPr>
        <p:pic>
          <p:nvPicPr>
            <p:cNvPr id="4" name="Picture 3">
              <a:extLst>
                <a:ext uri="{FF2B5EF4-FFF2-40B4-BE49-F238E27FC236}">
                  <a16:creationId xmlns:a16="http://schemas.microsoft.com/office/drawing/2014/main" id="{50C5B360-B0A6-F519-B3E9-9A18160C9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14462"/>
              <a:ext cx="8264599" cy="5460350"/>
            </a:xfrm>
            <a:prstGeom prst="rect">
              <a:avLst/>
            </a:prstGeom>
          </p:spPr>
        </p:pic>
        <p:sp>
          <p:nvSpPr>
            <p:cNvPr id="8" name="TextBox 7">
              <a:extLst>
                <a:ext uri="{FF2B5EF4-FFF2-40B4-BE49-F238E27FC236}">
                  <a16:creationId xmlns:a16="http://schemas.microsoft.com/office/drawing/2014/main" id="{51FE2BAB-9808-9542-2477-C8BB55F3B4B6}"/>
                </a:ext>
              </a:extLst>
            </p:cNvPr>
            <p:cNvSpPr txBox="1"/>
            <p:nvPr/>
          </p:nvSpPr>
          <p:spPr>
            <a:xfrm>
              <a:off x="2227299" y="6884545"/>
              <a:ext cx="67056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Lợn độc, tranh dân gian Kim Hoàng</a:t>
              </a:r>
            </a:p>
          </p:txBody>
        </p:sp>
      </p:grpSp>
      <p:grpSp>
        <p:nvGrpSpPr>
          <p:cNvPr id="11" name="Group 10">
            <a:extLst>
              <a:ext uri="{FF2B5EF4-FFF2-40B4-BE49-F238E27FC236}">
                <a16:creationId xmlns:a16="http://schemas.microsoft.com/office/drawing/2014/main" id="{CEF7A91E-4E2B-38EC-CD70-C40E83426E8B}"/>
              </a:ext>
            </a:extLst>
          </p:cNvPr>
          <p:cNvGrpSpPr/>
          <p:nvPr/>
        </p:nvGrpSpPr>
        <p:grpSpPr>
          <a:xfrm>
            <a:off x="11582400" y="1309053"/>
            <a:ext cx="7123039" cy="8844945"/>
            <a:chOff x="11430380" y="1127730"/>
            <a:chExt cx="7123039" cy="8844945"/>
          </a:xfrm>
        </p:grpSpPr>
        <p:pic>
          <p:nvPicPr>
            <p:cNvPr id="6" name="Picture 5">
              <a:extLst>
                <a:ext uri="{FF2B5EF4-FFF2-40B4-BE49-F238E27FC236}">
                  <a16:creationId xmlns:a16="http://schemas.microsoft.com/office/drawing/2014/main" id="{BFB18A0B-0808-0834-0233-3AE42D40A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1127730"/>
              <a:ext cx="4075800" cy="8087915"/>
            </a:xfrm>
            <a:prstGeom prst="rect">
              <a:avLst/>
            </a:prstGeom>
          </p:spPr>
        </p:pic>
        <p:sp>
          <p:nvSpPr>
            <p:cNvPr id="9" name="TextBox 8">
              <a:extLst>
                <a:ext uri="{FF2B5EF4-FFF2-40B4-BE49-F238E27FC236}">
                  <a16:creationId xmlns:a16="http://schemas.microsoft.com/office/drawing/2014/main" id="{55C58981-01F5-68CB-4C19-7DEFBF03C629}"/>
                </a:ext>
              </a:extLst>
            </p:cNvPr>
            <p:cNvSpPr txBox="1"/>
            <p:nvPr/>
          </p:nvSpPr>
          <p:spPr>
            <a:xfrm>
              <a:off x="11430380" y="9418677"/>
              <a:ext cx="71230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Hàng Trống </a:t>
              </a:r>
            </a:p>
          </p:txBody>
        </p:sp>
      </p:grpSp>
    </p:spTree>
    <p:extLst>
      <p:ext uri="{BB962C8B-B14F-4D97-AF65-F5344CB8AC3E}">
        <p14:creationId xmlns:p14="http://schemas.microsoft.com/office/powerpoint/2010/main" val="4175250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876300" y="952500"/>
            <a:ext cx="165354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639017"/>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5105400" y="1667845"/>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1295400" y="2536510"/>
            <a:ext cx="152781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bức tranh dân gian không có hình ảnh ngăn cách trời đất, trên dưới một cách rõ ràng trên nền giấy, Người xem căn cứ vào hình ảnh xung quanh, có tính gợi mở trong tranh để liên tưởng về dạng không gian này.</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phụ trong bức tranh là cây cối và mặt trăng. Con lợn đang ở ngoài vườn và Chú cá đang bơi lội dưới ánh trăng sáng.</a:t>
            </a:r>
          </a:p>
        </p:txBody>
      </p:sp>
    </p:spTree>
    <p:extLst>
      <p:ext uri="{BB962C8B-B14F-4D97-AF65-F5344CB8AC3E}">
        <p14:creationId xmlns:p14="http://schemas.microsoft.com/office/powerpoint/2010/main" val="6667363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838200" y="1183530"/>
            <a:ext cx="9441450" cy="7919940"/>
            <a:chOff x="-286364" y="-2050920"/>
            <a:chExt cx="12588600" cy="10445620"/>
          </a:xfrm>
        </p:grpSpPr>
        <p:sp>
          <p:nvSpPr>
            <p:cNvPr id="9" name="TextBox 9"/>
            <p:cNvSpPr txBox="1"/>
            <p:nvPr/>
          </p:nvSpPr>
          <p:spPr>
            <a:xfrm>
              <a:off x="-286364" y="-1292379"/>
              <a:ext cx="12588600" cy="8465652"/>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Dạng không gian ước lệ trong tranh dân gian không có hình ảnh ngăn cách trời – đất, trên – dưới một cách rõ ràng trên nền giấy. </a:t>
              </a:r>
            </a:p>
            <a:p>
              <a:pPr marL="571500" indent="-571500" algn="just">
                <a:lnSpc>
                  <a:spcPct val="150000"/>
                </a:lnSpc>
                <a:buFont typeface="Wingdings" panose="05000000000000000000" pitchFamily="2" charset="2"/>
                <a:buChar char="§"/>
              </a:pPr>
              <a:r>
                <a:rPr lang="vi-VN" sz="4000">
                  <a:solidFill>
                    <a:srgbClr val="243D1F"/>
                  </a:solidFill>
                </a:rPr>
                <a:t>Căn cứ vào hình ảnh xung quanh, người xem liên tưởng, tưởng tượng về dạng không gian này.</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394700"/>
              <a:ext cx="1312993" cy="0"/>
            </a:xfrm>
            <a:prstGeom prst="line">
              <a:avLst/>
            </a:prstGeom>
            <a:ln w="12700" cap="rnd">
              <a:solidFill>
                <a:srgbClr val="243D1F"/>
              </a:solidFill>
              <a:prstDash val="solid"/>
              <a:headEnd type="none" w="sm" len="sm"/>
              <a:tailEnd type="none" w="sm" len="sm"/>
            </a:ln>
          </p:spPr>
        </p:sp>
      </p:grpSp>
      <p:grpSp>
        <p:nvGrpSpPr>
          <p:cNvPr id="2" name="Group 1">
            <a:extLst>
              <a:ext uri="{FF2B5EF4-FFF2-40B4-BE49-F238E27FC236}">
                <a16:creationId xmlns:a16="http://schemas.microsoft.com/office/drawing/2014/main" id="{AA1586D0-E71D-D6B3-8A46-EE393D6500D2}"/>
              </a:ext>
            </a:extLst>
          </p:cNvPr>
          <p:cNvGrpSpPr/>
          <p:nvPr/>
        </p:nvGrpSpPr>
        <p:grpSpPr>
          <a:xfrm>
            <a:off x="9601200" y="194826"/>
            <a:ext cx="8570839" cy="9954498"/>
            <a:chOff x="9296780" y="-50556"/>
            <a:chExt cx="8570839" cy="9954498"/>
          </a:xfrm>
        </p:grpSpPr>
        <p:pic>
          <p:nvPicPr>
            <p:cNvPr id="3" name="Picture 2">
              <a:extLst>
                <a:ext uri="{FF2B5EF4-FFF2-40B4-BE49-F238E27FC236}">
                  <a16:creationId xmlns:a16="http://schemas.microsoft.com/office/drawing/2014/main" id="{CAD7FDB5-66C1-8F90-86F1-87FA09A8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180" y="-50556"/>
              <a:ext cx="4685020" cy="9296836"/>
            </a:xfrm>
            <a:prstGeom prst="rect">
              <a:avLst/>
            </a:prstGeom>
          </p:spPr>
        </p:pic>
        <p:sp>
          <p:nvSpPr>
            <p:cNvPr id="4" name="TextBox 3">
              <a:extLst>
                <a:ext uri="{FF2B5EF4-FFF2-40B4-BE49-F238E27FC236}">
                  <a16:creationId xmlns:a16="http://schemas.microsoft.com/office/drawing/2014/main" id="{5923D1EC-D6A3-BCA4-D855-2D340F0C4069}"/>
                </a:ext>
              </a:extLst>
            </p:cNvPr>
            <p:cNvSpPr txBox="1"/>
            <p:nvPr/>
          </p:nvSpPr>
          <p:spPr>
            <a:xfrm>
              <a:off x="9296780" y="9349944"/>
              <a:ext cx="85708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tranh dân gian Hàng Trống </a:t>
              </a:r>
            </a:p>
          </p:txBody>
        </p:sp>
      </p:grpSp>
    </p:spTree>
    <p:extLst>
      <p:ext uri="{BB962C8B-B14F-4D97-AF65-F5344CB8AC3E}">
        <p14:creationId xmlns:p14="http://schemas.microsoft.com/office/powerpoint/2010/main" val="1582681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ĐỒNG HIỆN</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1275134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154E32-0760-5C12-5E60-0161BF0F096F}"/>
              </a:ext>
            </a:extLst>
          </p:cNvPr>
          <p:cNvSpPr txBox="1"/>
          <p:nvPr/>
        </p:nvSpPr>
        <p:spPr>
          <a:xfrm>
            <a:off x="4419600" y="376062"/>
            <a:ext cx="9448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9" name="Group 8">
            <a:extLst>
              <a:ext uri="{FF2B5EF4-FFF2-40B4-BE49-F238E27FC236}">
                <a16:creationId xmlns:a16="http://schemas.microsoft.com/office/drawing/2014/main" id="{3861AD0B-493A-82F2-97DD-B51587B2591E}"/>
              </a:ext>
            </a:extLst>
          </p:cNvPr>
          <p:cNvGrpSpPr/>
          <p:nvPr/>
        </p:nvGrpSpPr>
        <p:grpSpPr>
          <a:xfrm>
            <a:off x="823912" y="1572865"/>
            <a:ext cx="16049625" cy="8638175"/>
            <a:chOff x="609600" y="1549762"/>
            <a:chExt cx="16049625" cy="8638175"/>
          </a:xfrm>
        </p:grpSpPr>
        <p:pic>
          <p:nvPicPr>
            <p:cNvPr id="3" name="Picture 2">
              <a:extLst>
                <a:ext uri="{FF2B5EF4-FFF2-40B4-BE49-F238E27FC236}">
                  <a16:creationId xmlns:a16="http://schemas.microsoft.com/office/drawing/2014/main" id="{91494949-FB33-D15E-AF25-BF9E1A9060D7}"/>
                </a:ext>
              </a:extLst>
            </p:cNvPr>
            <p:cNvPicPr>
              <a:picLocks noChangeAspect="1"/>
            </p:cNvPicPr>
            <p:nvPr/>
          </p:nvPicPr>
          <p:blipFill rotWithShape="1">
            <a:blip r:embed="rId2">
              <a:extLst>
                <a:ext uri="{28A0092B-C50C-407E-A947-70E740481C1C}">
                  <a14:useLocalDpi xmlns:a14="http://schemas.microsoft.com/office/drawing/2010/main" val="0"/>
                </a:ext>
              </a:extLst>
            </a:blip>
            <a:srcRect l="3570" t="2222" r="3600" b="1851"/>
            <a:stretch/>
          </p:blipFill>
          <p:spPr>
            <a:xfrm>
              <a:off x="609600" y="1549762"/>
              <a:ext cx="4799717" cy="7968761"/>
            </a:xfrm>
            <a:prstGeom prst="rect">
              <a:avLst/>
            </a:prstGeom>
          </p:spPr>
        </p:pic>
        <p:pic>
          <p:nvPicPr>
            <p:cNvPr id="5" name="Picture 4">
              <a:extLst>
                <a:ext uri="{FF2B5EF4-FFF2-40B4-BE49-F238E27FC236}">
                  <a16:creationId xmlns:a16="http://schemas.microsoft.com/office/drawing/2014/main" id="{AF505819-F740-599C-57B8-1515AAE35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025" y="4944237"/>
              <a:ext cx="8839200" cy="4574286"/>
            </a:xfrm>
            <a:prstGeom prst="rect">
              <a:avLst/>
            </a:prstGeom>
          </p:spPr>
        </p:pic>
        <p:sp>
          <p:nvSpPr>
            <p:cNvPr id="7" name="TextBox 6">
              <a:extLst>
                <a:ext uri="{FF2B5EF4-FFF2-40B4-BE49-F238E27FC236}">
                  <a16:creationId xmlns:a16="http://schemas.microsoft.com/office/drawing/2014/main" id="{F851BFCB-3F83-FF87-9C87-483618EF7EAD}"/>
                </a:ext>
              </a:extLst>
            </p:cNvPr>
            <p:cNvSpPr txBox="1"/>
            <p:nvPr/>
          </p:nvSpPr>
          <p:spPr>
            <a:xfrm>
              <a:off x="1114425" y="9581828"/>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sp>
          <p:nvSpPr>
            <p:cNvPr id="8" name="TextBox 7">
              <a:extLst>
                <a:ext uri="{FF2B5EF4-FFF2-40B4-BE49-F238E27FC236}">
                  <a16:creationId xmlns:a16="http://schemas.microsoft.com/office/drawing/2014/main" id="{5465A57E-D366-E136-C811-051DB98D04F3}"/>
                </a:ext>
              </a:extLst>
            </p:cNvPr>
            <p:cNvSpPr txBox="1"/>
            <p:nvPr/>
          </p:nvSpPr>
          <p:spPr>
            <a:xfrm>
              <a:off x="10287000" y="963393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grpSp>
      <p:sp>
        <p:nvSpPr>
          <p:cNvPr id="11" name="TextBox 10">
            <a:extLst>
              <a:ext uri="{FF2B5EF4-FFF2-40B4-BE49-F238E27FC236}">
                <a16:creationId xmlns:a16="http://schemas.microsoft.com/office/drawing/2014/main" id="{92AD2B5E-885C-D87A-FDE9-DC02B1F8344B}"/>
              </a:ext>
            </a:extLst>
          </p:cNvPr>
          <p:cNvSpPr txBox="1"/>
          <p:nvPr/>
        </p:nvSpPr>
        <p:spPr>
          <a:xfrm>
            <a:off x="6096000" y="1572865"/>
            <a:ext cx="11353800" cy="3313664"/>
          </a:xfrm>
          <a:prstGeom prst="rect">
            <a:avLst/>
          </a:prstGeom>
          <a:noFill/>
        </p:spPr>
        <p:txBody>
          <a:bodyPr wrap="square">
            <a:spAutoFit/>
          </a:bodyPr>
          <a:lstStyle/>
          <a:p>
            <a:pPr algn="ctr">
              <a:lnSpc>
                <a:spcPct val="150000"/>
              </a:lnSpc>
            </a:pPr>
            <a:r>
              <a:rPr lang="en-US" sz="3600" b="1">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3600"/>
              <a:t>Mỗi bức tranh thể hiện nội dung gì?</a:t>
            </a:r>
          </a:p>
          <a:p>
            <a:pPr marL="571500" indent="-571500" algn="just">
              <a:lnSpc>
                <a:spcPct val="150000"/>
              </a:lnSpc>
              <a:buFont typeface="Wingdings" panose="05000000000000000000" pitchFamily="2" charset="2"/>
              <a:buChar char="§"/>
            </a:pPr>
            <a:r>
              <a:rPr lang="vi-VN" sz="3600"/>
              <a:t>Cách sắp xếp các nhân vật trong tranh khiến em liên tưởng đến những không gian ở đâu?</a:t>
            </a:r>
          </a:p>
        </p:txBody>
      </p:sp>
    </p:spTree>
    <p:extLst>
      <p:ext uri="{BB962C8B-B14F-4D97-AF65-F5344CB8AC3E}">
        <p14:creationId xmlns:p14="http://schemas.microsoft.com/office/powerpoint/2010/main" val="3495872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E55BD2-7317-46D7-189F-FB481F6D652F}"/>
              </a:ext>
            </a:extLst>
          </p:cNvPr>
          <p:cNvGrpSpPr/>
          <p:nvPr/>
        </p:nvGrpSpPr>
        <p:grpSpPr>
          <a:xfrm>
            <a:off x="914400" y="766991"/>
            <a:ext cx="5272088" cy="9459416"/>
            <a:chOff x="914400" y="766991"/>
            <a:chExt cx="5272088" cy="9459416"/>
          </a:xfrm>
        </p:grpSpPr>
        <p:pic>
          <p:nvPicPr>
            <p:cNvPr id="2" name="Picture 1">
              <a:extLst>
                <a:ext uri="{FF2B5EF4-FFF2-40B4-BE49-F238E27FC236}">
                  <a16:creationId xmlns:a16="http://schemas.microsoft.com/office/drawing/2014/main" id="{29A31316-CFDF-EAEE-51E8-4B05BAB954A1}"/>
                </a:ext>
              </a:extLst>
            </p:cNvPr>
            <p:cNvPicPr>
              <a:picLocks noChangeAspect="1"/>
            </p:cNvPicPr>
            <p:nvPr/>
          </p:nvPicPr>
          <p:blipFill rotWithShape="1">
            <a:blip r:embed="rId2">
              <a:extLst>
                <a:ext uri="{28A0092B-C50C-407E-A947-70E740481C1C}">
                  <a14:useLocalDpi xmlns:a14="http://schemas.microsoft.com/office/drawing/2010/main" val="0"/>
                </a:ext>
              </a:extLst>
            </a:blip>
            <a:srcRect l="3570" t="2222" r="3600" b="1851"/>
            <a:stretch/>
          </p:blipFill>
          <p:spPr>
            <a:xfrm>
              <a:off x="914400" y="766991"/>
              <a:ext cx="5272088" cy="8753018"/>
            </a:xfrm>
            <a:prstGeom prst="rect">
              <a:avLst/>
            </a:prstGeom>
          </p:spPr>
        </p:pic>
        <p:sp>
          <p:nvSpPr>
            <p:cNvPr id="6" name="TextBox 5">
              <a:extLst>
                <a:ext uri="{FF2B5EF4-FFF2-40B4-BE49-F238E27FC236}">
                  <a16:creationId xmlns:a16="http://schemas.microsoft.com/office/drawing/2014/main" id="{DD0DE72B-39C8-86E8-12FD-71A78E960BB1}"/>
                </a:ext>
              </a:extLst>
            </p:cNvPr>
            <p:cNvSpPr txBox="1"/>
            <p:nvPr/>
          </p:nvSpPr>
          <p:spPr>
            <a:xfrm>
              <a:off x="1752600" y="967240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grpSp>
      <p:sp>
        <p:nvSpPr>
          <p:cNvPr id="3" name="Speech Bubble: Rectangle with Corners Rounded 2">
            <a:extLst>
              <a:ext uri="{FF2B5EF4-FFF2-40B4-BE49-F238E27FC236}">
                <a16:creationId xmlns:a16="http://schemas.microsoft.com/office/drawing/2014/main" id="{A3181358-D22C-BDB7-5FA5-F6F8836BF1C4}"/>
              </a:ext>
            </a:extLst>
          </p:cNvPr>
          <p:cNvSpPr/>
          <p:nvPr/>
        </p:nvSpPr>
        <p:spPr>
          <a:xfrm>
            <a:off x="6705600" y="571500"/>
            <a:ext cx="7834312" cy="1828800"/>
          </a:xfrm>
          <a:prstGeom prst="wedgeRoundRectCallout">
            <a:avLst>
              <a:gd name="adj1" fmla="val -59686"/>
              <a:gd name="adj2" fmla="val 42788"/>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T</a:t>
            </a:r>
            <a:r>
              <a:rPr lang="vi-VN" sz="4000">
                <a:solidFill>
                  <a:schemeClr val="tx1"/>
                </a:solidFill>
              </a:rPr>
              <a:t>hể hiện cảnh sinh hoạt của người làm nông.</a:t>
            </a:r>
            <a:endParaRPr lang="en-US" sz="4000">
              <a:solidFill>
                <a:schemeClr val="tx1"/>
              </a:solidFill>
            </a:endParaRPr>
          </a:p>
        </p:txBody>
      </p:sp>
      <p:grpSp>
        <p:nvGrpSpPr>
          <p:cNvPr id="9" name="Group 8">
            <a:extLst>
              <a:ext uri="{FF2B5EF4-FFF2-40B4-BE49-F238E27FC236}">
                <a16:creationId xmlns:a16="http://schemas.microsoft.com/office/drawing/2014/main" id="{9F19D690-928A-5BFA-D117-99BB3E730071}"/>
              </a:ext>
            </a:extLst>
          </p:cNvPr>
          <p:cNvGrpSpPr/>
          <p:nvPr/>
        </p:nvGrpSpPr>
        <p:grpSpPr>
          <a:xfrm>
            <a:off x="8991600" y="5012399"/>
            <a:ext cx="8839200" cy="5214008"/>
            <a:chOff x="8915400" y="4883811"/>
            <a:chExt cx="8839200" cy="5214008"/>
          </a:xfrm>
        </p:grpSpPr>
        <p:sp>
          <p:nvSpPr>
            <p:cNvPr id="4" name="TextBox 3">
              <a:extLst>
                <a:ext uri="{FF2B5EF4-FFF2-40B4-BE49-F238E27FC236}">
                  <a16:creationId xmlns:a16="http://schemas.microsoft.com/office/drawing/2014/main" id="{C1F47320-6EC1-C11C-75DF-D365A47E9A59}"/>
                </a:ext>
              </a:extLst>
            </p:cNvPr>
            <p:cNvSpPr txBox="1"/>
            <p:nvPr/>
          </p:nvSpPr>
          <p:spPr>
            <a:xfrm>
              <a:off x="11734800" y="9543821"/>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pic>
          <p:nvPicPr>
            <p:cNvPr id="5" name="Picture 4">
              <a:extLst>
                <a:ext uri="{FF2B5EF4-FFF2-40B4-BE49-F238E27FC236}">
                  <a16:creationId xmlns:a16="http://schemas.microsoft.com/office/drawing/2014/main" id="{3EE3B1B6-4B93-95C0-C294-CEBFE5C7A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883811"/>
              <a:ext cx="8839200" cy="4574286"/>
            </a:xfrm>
            <a:prstGeom prst="rect">
              <a:avLst/>
            </a:prstGeom>
          </p:spPr>
        </p:pic>
      </p:grpSp>
      <p:sp>
        <p:nvSpPr>
          <p:cNvPr id="7" name="Speech Bubble: Rectangle with Corners Rounded 6">
            <a:extLst>
              <a:ext uri="{FF2B5EF4-FFF2-40B4-BE49-F238E27FC236}">
                <a16:creationId xmlns:a16="http://schemas.microsoft.com/office/drawing/2014/main" id="{91A4BE63-0AF9-D87D-18FB-7630D5A4BD0B}"/>
              </a:ext>
            </a:extLst>
          </p:cNvPr>
          <p:cNvSpPr/>
          <p:nvPr/>
        </p:nvSpPr>
        <p:spPr>
          <a:xfrm>
            <a:off x="7924800" y="2940712"/>
            <a:ext cx="7834312" cy="1828800"/>
          </a:xfrm>
          <a:prstGeom prst="wedgeRoundRectCallout">
            <a:avLst>
              <a:gd name="adj1" fmla="val 38065"/>
              <a:gd name="adj2" fmla="val 71694"/>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Thể hiện khung cảnh các thanh niên trai tráng đang đấu vật.</a:t>
            </a:r>
          </a:p>
        </p:txBody>
      </p:sp>
    </p:spTree>
    <p:extLst>
      <p:ext uri="{BB962C8B-B14F-4D97-AF65-F5344CB8AC3E}">
        <p14:creationId xmlns:p14="http://schemas.microsoft.com/office/powerpoint/2010/main" val="3925932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CEBF1C-37D6-40CC-AF3A-E096C7D97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5587930"/>
            <a:ext cx="8762997" cy="4699070"/>
          </a:xfrm>
          <a:prstGeom prst="rect">
            <a:avLst/>
          </a:prstGeom>
        </p:spPr>
      </p:pic>
      <p:sp>
        <p:nvSpPr>
          <p:cNvPr id="3" name="Speech Bubble: Rectangle with Corners Rounded 2">
            <a:extLst>
              <a:ext uri="{FF2B5EF4-FFF2-40B4-BE49-F238E27FC236}">
                <a16:creationId xmlns:a16="http://schemas.microsoft.com/office/drawing/2014/main" id="{25662CD8-FFA2-E5C2-7B61-A6311571A7EE}"/>
              </a:ext>
            </a:extLst>
          </p:cNvPr>
          <p:cNvSpPr/>
          <p:nvPr/>
        </p:nvSpPr>
        <p:spPr>
          <a:xfrm>
            <a:off x="9677400" y="1790700"/>
            <a:ext cx="7848600" cy="6019800"/>
          </a:xfrm>
          <a:prstGeom prst="wedgeRoundRectCallout">
            <a:avLst>
              <a:gd name="adj1" fmla="val -57394"/>
              <a:gd name="adj2" fmla="val 40924"/>
              <a:gd name="adj3" fmla="val 16667"/>
            </a:avLst>
          </a:prstGeom>
          <a:solidFill>
            <a:schemeClr val="accent2">
              <a:lumMod val="20000"/>
              <a:lumOff val="80000"/>
            </a:schemeClr>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Cách sắp xếp nhân vật gợi liên tưởng đến các chiều không gian khác nhau, trong cùng một bức tranh, nhằm diễn tả theo ý đồ của nghệ nhân.</a:t>
            </a:r>
            <a:endParaRPr lang="en-US" sz="4000">
              <a:solidFill>
                <a:schemeClr val="tx1"/>
              </a:solidFill>
            </a:endParaRPr>
          </a:p>
        </p:txBody>
      </p:sp>
      <p:grpSp>
        <p:nvGrpSpPr>
          <p:cNvPr id="11" name="Group 10">
            <a:extLst>
              <a:ext uri="{FF2B5EF4-FFF2-40B4-BE49-F238E27FC236}">
                <a16:creationId xmlns:a16="http://schemas.microsoft.com/office/drawing/2014/main" id="{CD18A8F1-8CEC-B9AD-85A2-FD125F044893}"/>
              </a:ext>
            </a:extLst>
          </p:cNvPr>
          <p:cNvGrpSpPr/>
          <p:nvPr/>
        </p:nvGrpSpPr>
        <p:grpSpPr>
          <a:xfrm>
            <a:off x="381001" y="-1336053"/>
            <a:ext cx="8801099" cy="6962083"/>
            <a:chOff x="381000" y="-190500"/>
            <a:chExt cx="8801099" cy="6962083"/>
          </a:xfrm>
        </p:grpSpPr>
        <p:pic>
          <p:nvPicPr>
            <p:cNvPr id="4" name="Picture 3">
              <a:extLst>
                <a:ext uri="{FF2B5EF4-FFF2-40B4-BE49-F238E27FC236}">
                  <a16:creationId xmlns:a16="http://schemas.microsoft.com/office/drawing/2014/main" id="{8BB8F6EA-9837-EB3B-41E7-326869A57653}"/>
                </a:ext>
              </a:extLst>
            </p:cNvPr>
            <p:cNvPicPr>
              <a:picLocks noChangeAspect="1"/>
            </p:cNvPicPr>
            <p:nvPr/>
          </p:nvPicPr>
          <p:blipFill rotWithShape="1">
            <a:blip r:embed="rId3">
              <a:extLst>
                <a:ext uri="{28A0092B-C50C-407E-A947-70E740481C1C}">
                  <a14:useLocalDpi xmlns:a14="http://schemas.microsoft.com/office/drawing/2010/main" val="0"/>
                </a:ext>
              </a:extLst>
            </a:blip>
            <a:srcRect l="3570" t="57677" r="3600" b="1851"/>
            <a:stretch/>
          </p:blipFill>
          <p:spPr>
            <a:xfrm>
              <a:off x="381001" y="647700"/>
              <a:ext cx="8742583" cy="6123883"/>
            </a:xfrm>
            <a:prstGeom prst="rect">
              <a:avLst/>
            </a:prstGeom>
          </p:spPr>
        </p:pic>
        <p:pic>
          <p:nvPicPr>
            <p:cNvPr id="10" name="Picture 9">
              <a:extLst>
                <a:ext uri="{FF2B5EF4-FFF2-40B4-BE49-F238E27FC236}">
                  <a16:creationId xmlns:a16="http://schemas.microsoft.com/office/drawing/2014/main" id="{33496FB8-FAA6-1354-818E-DA73D8E3AF09}"/>
                </a:ext>
              </a:extLst>
            </p:cNvPr>
            <p:cNvPicPr>
              <a:picLocks noChangeAspect="1"/>
            </p:cNvPicPr>
            <p:nvPr/>
          </p:nvPicPr>
          <p:blipFill>
            <a:blip r:embed="rId4"/>
            <a:stretch>
              <a:fillRect/>
            </a:stretch>
          </p:blipFill>
          <p:spPr>
            <a:xfrm rot="10800000">
              <a:off x="381000" y="-190500"/>
              <a:ext cx="8801099" cy="838200"/>
            </a:xfrm>
            <a:prstGeom prst="rect">
              <a:avLst/>
            </a:prstGeom>
          </p:spPr>
        </p:pic>
      </p:grpSp>
      <p:sp>
        <p:nvSpPr>
          <p:cNvPr id="12" name="Freeform 8">
            <a:extLst>
              <a:ext uri="{FF2B5EF4-FFF2-40B4-BE49-F238E27FC236}">
                <a16:creationId xmlns:a16="http://schemas.microsoft.com/office/drawing/2014/main" id="{1C933F3C-EBF6-C8E2-F6BB-B687F5E78EDB}"/>
              </a:ext>
            </a:extLst>
          </p:cNvPr>
          <p:cNvSpPr/>
          <p:nvPr/>
        </p:nvSpPr>
        <p:spPr>
          <a:xfrm rot="-8609395">
            <a:off x="15514182" y="-1221977"/>
            <a:ext cx="2477294" cy="4044155"/>
          </a:xfrm>
          <a:custGeom>
            <a:avLst/>
            <a:gdLst/>
            <a:ahLst/>
            <a:cxnLst/>
            <a:rect l="l" t="t" r="r" b="b"/>
            <a:pathLst>
              <a:path w="3272443" h="5883044">
                <a:moveTo>
                  <a:pt x="0" y="0"/>
                </a:moveTo>
                <a:lnTo>
                  <a:pt x="3272443" y="0"/>
                </a:lnTo>
                <a:lnTo>
                  <a:pt x="3272443" y="5883044"/>
                </a:lnTo>
                <a:lnTo>
                  <a:pt x="0" y="5883044"/>
                </a:lnTo>
                <a:lnTo>
                  <a:pt x="0" y="0"/>
                </a:lnTo>
                <a:close/>
              </a:path>
            </a:pathLst>
          </a:custGeom>
          <a:blipFill>
            <a:blip r:embed="rId5"/>
            <a:stretch>
              <a:fillRect/>
            </a:stretch>
          </a:blipFill>
        </p:spPr>
      </p:sp>
      <p:sp>
        <p:nvSpPr>
          <p:cNvPr id="13" name="Freeform 7">
            <a:extLst>
              <a:ext uri="{FF2B5EF4-FFF2-40B4-BE49-F238E27FC236}">
                <a16:creationId xmlns:a16="http://schemas.microsoft.com/office/drawing/2014/main" id="{AE7D31BA-7FA3-E856-407D-2186FE27AC4B}"/>
              </a:ext>
            </a:extLst>
          </p:cNvPr>
          <p:cNvSpPr/>
          <p:nvPr/>
        </p:nvSpPr>
        <p:spPr>
          <a:xfrm rot="2278443">
            <a:off x="8132897" y="7188351"/>
            <a:ext cx="3447661"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6">
              <a:alphaModFix amt="90000"/>
            </a:blip>
            <a:stretch>
              <a:fillRect/>
            </a:stretch>
          </a:blipFill>
        </p:spPr>
      </p:sp>
    </p:spTree>
    <p:extLst>
      <p:ext uri="{BB962C8B-B14F-4D97-AF65-F5344CB8AC3E}">
        <p14:creationId xmlns:p14="http://schemas.microsoft.com/office/powerpoint/2010/main" val="3610100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762000" y="1178768"/>
            <a:ext cx="9441450" cy="8227170"/>
            <a:chOff x="-244368" y="-2050920"/>
            <a:chExt cx="12588600" cy="10850826"/>
          </a:xfrm>
        </p:grpSpPr>
        <p:sp>
          <p:nvSpPr>
            <p:cNvPr id="9" name="TextBox 9"/>
            <p:cNvSpPr txBox="1"/>
            <p:nvPr/>
          </p:nvSpPr>
          <p:spPr>
            <a:xfrm>
              <a:off x="-244368" y="-1440252"/>
              <a:ext cx="12588600" cy="9591800"/>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đồng hiện trong tranh dân gian là cách bố trí các nhân vật dàn trải theo chiều từ trên xuống dưới, từ phải sang trái.</a:t>
              </a:r>
            </a:p>
            <a:p>
              <a:pPr marL="571500" indent="-571500" algn="just">
                <a:lnSpc>
                  <a:spcPct val="150000"/>
                </a:lnSpc>
                <a:buFont typeface="Wingdings" panose="05000000000000000000" pitchFamily="2" charset="2"/>
                <a:buChar char="§"/>
              </a:pPr>
              <a:r>
                <a:rPr lang="vi-VN" sz="4000">
                  <a:solidFill>
                    <a:srgbClr val="243D1F"/>
                  </a:solidFill>
                </a:rPr>
                <a:t>Màu sắc trong tranh dân gian thường ít màu, đơn giản, nét bao quanh hình thường dùng màu đen trên nền màu để thể hiện nội dung.</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799906"/>
              <a:ext cx="1312993" cy="0"/>
            </a:xfrm>
            <a:prstGeom prst="line">
              <a:avLst/>
            </a:prstGeom>
            <a:ln w="12700" cap="rnd">
              <a:solidFill>
                <a:srgbClr val="243D1F"/>
              </a:solidFill>
              <a:prstDash val="solid"/>
              <a:headEnd type="none" w="sm" len="sm"/>
              <a:tailEnd type="none" w="sm" len="sm"/>
            </a:ln>
          </p:spPr>
        </p:sp>
      </p:grpSp>
      <p:pic>
        <p:nvPicPr>
          <p:cNvPr id="6" name="Picture 5">
            <a:extLst>
              <a:ext uri="{FF2B5EF4-FFF2-40B4-BE49-F238E27FC236}">
                <a16:creationId xmlns:a16="http://schemas.microsoft.com/office/drawing/2014/main" id="{3E8924C3-3D2E-8455-55B0-0F88A7824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2247901"/>
            <a:ext cx="7086601" cy="5835314"/>
          </a:xfrm>
          <a:prstGeom prst="roundRect">
            <a:avLst/>
          </a:prstGeom>
        </p:spPr>
      </p:pic>
      <p:sp>
        <p:nvSpPr>
          <p:cNvPr id="13" name="Freeform 7">
            <a:extLst>
              <a:ext uri="{FF2B5EF4-FFF2-40B4-BE49-F238E27FC236}">
                <a16:creationId xmlns:a16="http://schemas.microsoft.com/office/drawing/2014/main" id="{D6E4AD70-91DB-D064-A026-7719B1C8D61F}"/>
              </a:ext>
            </a:extLst>
          </p:cNvPr>
          <p:cNvSpPr/>
          <p:nvPr/>
        </p:nvSpPr>
        <p:spPr>
          <a:xfrm rot="20420081">
            <a:off x="16072080" y="714894"/>
            <a:ext cx="2692446" cy="4248313"/>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
        <p:nvSpPr>
          <p:cNvPr id="14" name="Freeform 7">
            <a:extLst>
              <a:ext uri="{FF2B5EF4-FFF2-40B4-BE49-F238E27FC236}">
                <a16:creationId xmlns:a16="http://schemas.microsoft.com/office/drawing/2014/main" id="{8EB2EBBE-2E49-9ECF-2F5B-5EAADB39675A}"/>
              </a:ext>
            </a:extLst>
          </p:cNvPr>
          <p:cNvSpPr/>
          <p:nvPr/>
        </p:nvSpPr>
        <p:spPr>
          <a:xfrm rot="14672237" flipH="1">
            <a:off x="15096399" y="5792342"/>
            <a:ext cx="2800529"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Tree>
    <p:extLst>
      <p:ext uri="{BB962C8B-B14F-4D97-AF65-F5344CB8AC3E}">
        <p14:creationId xmlns:p14="http://schemas.microsoft.com/office/powerpoint/2010/main" val="978422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E5E31-4BDE-D93B-5516-950D953E000D}"/>
              </a:ext>
            </a:extLst>
          </p:cNvPr>
          <p:cNvSpPr txBox="1"/>
          <p:nvPr/>
        </p:nvSpPr>
        <p:spPr>
          <a:xfrm>
            <a:off x="1409700" y="285750"/>
            <a:ext cx="15468600" cy="1015663"/>
          </a:xfrm>
          <a:prstGeom prst="rect">
            <a:avLst/>
          </a:prstGeom>
          <a:noFill/>
        </p:spPr>
        <p:txBody>
          <a:bodyPr wrap="square" rtlCol="0">
            <a:spAutoFit/>
          </a:bodyPr>
          <a:lstStyle/>
          <a:p>
            <a:pPr algn="ctr"/>
            <a:r>
              <a:rPr lang="en-US" sz="6000" b="1">
                <a:solidFill>
                  <a:srgbClr val="243D1F"/>
                </a:solidFill>
                <a:latin typeface="Arial" panose="020B0604020202020204" pitchFamily="34" charset="0"/>
                <a:cs typeface="Arial" panose="020B0604020202020204" pitchFamily="34" charset="0"/>
              </a:rPr>
              <a:t>KHỞI ĐỘNG </a:t>
            </a:r>
          </a:p>
        </p:txBody>
      </p:sp>
      <p:pic>
        <p:nvPicPr>
          <p:cNvPr id="4" name="Picture 3">
            <a:extLst>
              <a:ext uri="{FF2B5EF4-FFF2-40B4-BE49-F238E27FC236}">
                <a16:creationId xmlns:a16="http://schemas.microsoft.com/office/drawing/2014/main" id="{9EC35736-3BAB-E074-CA05-D6BD17A3C97E}"/>
              </a:ext>
            </a:extLst>
          </p:cNvPr>
          <p:cNvPicPr>
            <a:picLocks noChangeAspect="1"/>
          </p:cNvPicPr>
          <p:nvPr/>
        </p:nvPicPr>
        <p:blipFill>
          <a:blip r:embed="rId3"/>
          <a:stretch>
            <a:fillRect/>
          </a:stretch>
        </p:blipFill>
        <p:spPr>
          <a:xfrm>
            <a:off x="991789" y="1349038"/>
            <a:ext cx="4824862" cy="6315364"/>
          </a:xfrm>
          <a:prstGeom prst="rect">
            <a:avLst/>
          </a:prstGeom>
        </p:spPr>
      </p:pic>
      <p:pic>
        <p:nvPicPr>
          <p:cNvPr id="5" name="Picture 4">
            <a:extLst>
              <a:ext uri="{FF2B5EF4-FFF2-40B4-BE49-F238E27FC236}">
                <a16:creationId xmlns:a16="http://schemas.microsoft.com/office/drawing/2014/main" id="{C883B9CC-B726-04B4-EF1E-58D04C3DA8FC}"/>
              </a:ext>
            </a:extLst>
          </p:cNvPr>
          <p:cNvPicPr>
            <a:picLocks noChangeAspect="1"/>
          </p:cNvPicPr>
          <p:nvPr/>
        </p:nvPicPr>
        <p:blipFill>
          <a:blip r:embed="rId4"/>
          <a:stretch>
            <a:fillRect/>
          </a:stretch>
        </p:blipFill>
        <p:spPr>
          <a:xfrm>
            <a:off x="6781754" y="1391153"/>
            <a:ext cx="4902342" cy="6275517"/>
          </a:xfrm>
          <a:prstGeom prst="rect">
            <a:avLst/>
          </a:prstGeom>
        </p:spPr>
      </p:pic>
      <p:pic>
        <p:nvPicPr>
          <p:cNvPr id="6" name="Picture 5">
            <a:extLst>
              <a:ext uri="{FF2B5EF4-FFF2-40B4-BE49-F238E27FC236}">
                <a16:creationId xmlns:a16="http://schemas.microsoft.com/office/drawing/2014/main" id="{E5767C25-40CB-FA96-3727-C3A5D1D779AC}"/>
              </a:ext>
            </a:extLst>
          </p:cNvPr>
          <p:cNvPicPr>
            <a:picLocks noChangeAspect="1"/>
          </p:cNvPicPr>
          <p:nvPr/>
        </p:nvPicPr>
        <p:blipFill>
          <a:blip r:embed="rId5"/>
          <a:stretch>
            <a:fillRect/>
          </a:stretch>
        </p:blipFill>
        <p:spPr>
          <a:xfrm>
            <a:off x="12649200" y="4608353"/>
            <a:ext cx="4788339" cy="2987627"/>
          </a:xfrm>
          <a:prstGeom prst="rect">
            <a:avLst/>
          </a:prstGeom>
        </p:spPr>
      </p:pic>
      <p:pic>
        <p:nvPicPr>
          <p:cNvPr id="7" name="Picture 6">
            <a:extLst>
              <a:ext uri="{FF2B5EF4-FFF2-40B4-BE49-F238E27FC236}">
                <a16:creationId xmlns:a16="http://schemas.microsoft.com/office/drawing/2014/main" id="{D3B7DE68-1D5B-6948-7B11-D93E6BD60CA9}"/>
              </a:ext>
            </a:extLst>
          </p:cNvPr>
          <p:cNvPicPr>
            <a:picLocks noChangeAspect="1"/>
          </p:cNvPicPr>
          <p:nvPr/>
        </p:nvPicPr>
        <p:blipFill>
          <a:blip r:embed="rId6"/>
          <a:stretch>
            <a:fillRect/>
          </a:stretch>
        </p:blipFill>
        <p:spPr>
          <a:xfrm>
            <a:off x="12649200" y="1320463"/>
            <a:ext cx="4647011" cy="2987627"/>
          </a:xfrm>
          <a:prstGeom prst="rect">
            <a:avLst/>
          </a:prstGeom>
        </p:spPr>
      </p:pic>
      <p:grpSp>
        <p:nvGrpSpPr>
          <p:cNvPr id="11" name="Group 10">
            <a:extLst>
              <a:ext uri="{FF2B5EF4-FFF2-40B4-BE49-F238E27FC236}">
                <a16:creationId xmlns:a16="http://schemas.microsoft.com/office/drawing/2014/main" id="{F7D9DC06-5F39-B811-A706-D2C2A8591F8D}"/>
              </a:ext>
            </a:extLst>
          </p:cNvPr>
          <p:cNvGrpSpPr/>
          <p:nvPr/>
        </p:nvGrpSpPr>
        <p:grpSpPr>
          <a:xfrm>
            <a:off x="736625" y="7964665"/>
            <a:ext cx="16992600" cy="2036585"/>
            <a:chOff x="736625" y="7993240"/>
            <a:chExt cx="16992600" cy="2036585"/>
          </a:xfrm>
        </p:grpSpPr>
        <p:sp>
          <p:nvSpPr>
            <p:cNvPr id="10" name="Rectangle: Rounded Corners 9">
              <a:extLst>
                <a:ext uri="{FF2B5EF4-FFF2-40B4-BE49-F238E27FC236}">
                  <a16:creationId xmlns:a16="http://schemas.microsoft.com/office/drawing/2014/main" id="{E4141843-CE8F-831D-A7B4-C81F5C649906}"/>
                </a:ext>
              </a:extLst>
            </p:cNvPr>
            <p:cNvSpPr/>
            <p:nvPr/>
          </p:nvSpPr>
          <p:spPr>
            <a:xfrm>
              <a:off x="736625" y="7993240"/>
              <a:ext cx="16992600" cy="203658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916BA1-353D-C0DF-B799-8B46A68F0CAC}"/>
                </a:ext>
              </a:extLst>
            </p:cNvPr>
            <p:cNvSpPr txBox="1"/>
            <p:nvPr/>
          </p:nvSpPr>
          <p:spPr>
            <a:xfrm>
              <a:off x="2209800" y="8099070"/>
              <a:ext cx="14465739" cy="1824923"/>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từng nhìn thấy những bức tranh dân gian ở đâu?</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có cảm nhận gì sau khi quan sát những bức tranh đó</a:t>
              </a:r>
            </a:p>
          </p:txBody>
        </p:sp>
      </p:grpSp>
    </p:spTree>
    <p:extLst>
      <p:ext uri="{BB962C8B-B14F-4D97-AF65-F5344CB8AC3E}">
        <p14:creationId xmlns:p14="http://schemas.microsoft.com/office/powerpoint/2010/main" val="12236469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1238250" y="1143000"/>
            <a:ext cx="15811500" cy="800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9744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4914900" y="1572773"/>
            <a:ext cx="80772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1981200" y="2645358"/>
            <a:ext cx="139446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Chất liệu để tạo tranh dân gian thường được in và vẽ trên giấy đó.</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Việt Nam như:tranh Hàng Trống, Đông Hồ, Làng Sinh, Kim Hoàng có những kĩ thuật thực hiện khác nhau, được in trên loại giấy đó – một loại giấy sản xuất từ vỏ cây đó.</a:t>
            </a:r>
          </a:p>
        </p:txBody>
      </p:sp>
    </p:spTree>
    <p:extLst>
      <p:ext uri="{BB962C8B-B14F-4D97-AF65-F5344CB8AC3E}">
        <p14:creationId xmlns:p14="http://schemas.microsoft.com/office/powerpoint/2010/main" val="16159141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FC2BD-7612-E251-F137-7496C5A632FA}"/>
              </a:ext>
            </a:extLst>
          </p:cNvPr>
          <p:cNvSpPr txBox="1"/>
          <p:nvPr/>
        </p:nvSpPr>
        <p:spPr>
          <a:xfrm>
            <a:off x="1219200" y="723900"/>
            <a:ext cx="15849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THỰC HÀNH </a:t>
            </a:r>
          </a:p>
        </p:txBody>
      </p:sp>
      <p:sp>
        <p:nvSpPr>
          <p:cNvPr id="3" name="Rectangle: Rounded Corners 2">
            <a:extLst>
              <a:ext uri="{FF2B5EF4-FFF2-40B4-BE49-F238E27FC236}">
                <a16:creationId xmlns:a16="http://schemas.microsoft.com/office/drawing/2014/main" id="{578D5E6A-5D66-4EF8-86A6-244E54CC8243}"/>
              </a:ext>
            </a:extLst>
          </p:cNvPr>
          <p:cNvSpPr/>
          <p:nvPr/>
        </p:nvSpPr>
        <p:spPr>
          <a:xfrm>
            <a:off x="647700" y="2019300"/>
            <a:ext cx="16992600" cy="3276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 </a:t>
            </a:r>
          </a:p>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bài thực hành tạo một SPMT có dạng không hian trong tranh dân gian bằng hình thức tự chọn (vẽ, xé – dán 2D, 3D,...) </a:t>
            </a:r>
            <a:endParaRPr lang="en-US" sz="4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33053-AED3-677A-674C-C7476B8C8061}"/>
              </a:ext>
            </a:extLst>
          </p:cNvPr>
          <p:cNvSpPr txBox="1"/>
          <p:nvPr/>
        </p:nvSpPr>
        <p:spPr>
          <a:xfrm>
            <a:off x="762000" y="5593436"/>
            <a:ext cx="16764000" cy="4144661"/>
          </a:xfrm>
          <a:prstGeom prst="rect">
            <a:avLst/>
          </a:prstGeom>
          <a:noFill/>
        </p:spPr>
        <p:txBody>
          <a:bodyPr wrap="square" rtlCol="0">
            <a:spAutoFit/>
          </a:bodyPr>
          <a:lstStyle/>
          <a:p>
            <a:pPr algn="just">
              <a:lnSpc>
                <a:spcPct val="150000"/>
              </a:lnSpc>
            </a:pPr>
            <a:r>
              <a:rPr lang="en-US" sz="3600" b="1" i="1">
                <a:solidFill>
                  <a:srgbClr val="002060"/>
                </a:solidFill>
                <a:latin typeface="Arial" panose="020B0604020202020204" pitchFamily="34" charset="0"/>
                <a:cs typeface="Arial" panose="020B0604020202020204" pitchFamily="34" charset="0"/>
              </a:rPr>
              <a:t>Gợi ý:</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Lựa chọn nội dung thông qua các hoạt động các em đã trải nghiệm. </a:t>
            </a:r>
            <a:endParaRPr lang="vi-VN"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sắp xếp các hình ảnh chính – phụ; trước – sau cho cân đối hợp lí, thể hiện rõ dạng không gian trong tranh dân gian đã lựa chọn</a:t>
            </a:r>
            <a:r>
              <a:rPr lang="en-US" sz="36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thể hiện màu sắc có đậm – nhạt, tươi vui để thực hiện</a:t>
            </a:r>
            <a:r>
              <a:rPr lang="en-US" sz="360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48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959E9B-5948-8DD9-6A79-6AA69175E2A0}"/>
              </a:ext>
            </a:extLst>
          </p:cNvPr>
          <p:cNvSpPr txBox="1"/>
          <p:nvPr/>
        </p:nvSpPr>
        <p:spPr>
          <a:xfrm>
            <a:off x="2667000" y="419100"/>
            <a:ext cx="12954000" cy="784830"/>
          </a:xfrm>
          <a:prstGeom prst="rect">
            <a:avLst/>
          </a:prstGeom>
          <a:noFill/>
        </p:spPr>
        <p:txBody>
          <a:bodyPr wrap="square" rtlCol="0">
            <a:spAutoFit/>
          </a:bodyPr>
          <a:lstStyle/>
          <a:p>
            <a:pPr algn="ctr"/>
            <a:r>
              <a:rPr lang="en-US" sz="4500" b="1">
                <a:solidFill>
                  <a:schemeClr val="accent1">
                    <a:lumMod val="75000"/>
                  </a:schemeClr>
                </a:solidFill>
                <a:latin typeface="Arial" panose="020B0604020202020204" pitchFamily="34" charset="0"/>
                <a:cs typeface="Arial" panose="020B0604020202020204" pitchFamily="34" charset="0"/>
              </a:rPr>
              <a:t>QUAN SÁT MỘT SỐ SẢN PHẨM MẪU </a:t>
            </a:r>
          </a:p>
        </p:txBody>
      </p:sp>
      <p:grpSp>
        <p:nvGrpSpPr>
          <p:cNvPr id="13" name="Group 12">
            <a:extLst>
              <a:ext uri="{FF2B5EF4-FFF2-40B4-BE49-F238E27FC236}">
                <a16:creationId xmlns:a16="http://schemas.microsoft.com/office/drawing/2014/main" id="{27D0BF8A-313B-A13E-E3AF-CB4A9F5BCBC6}"/>
              </a:ext>
            </a:extLst>
          </p:cNvPr>
          <p:cNvGrpSpPr/>
          <p:nvPr/>
        </p:nvGrpSpPr>
        <p:grpSpPr>
          <a:xfrm>
            <a:off x="435996" y="1695340"/>
            <a:ext cx="6110745" cy="5004005"/>
            <a:chOff x="435996" y="1695340"/>
            <a:chExt cx="6110745" cy="5004005"/>
          </a:xfrm>
        </p:grpSpPr>
        <p:pic>
          <p:nvPicPr>
            <p:cNvPr id="4" name="Picture 3">
              <a:extLst>
                <a:ext uri="{FF2B5EF4-FFF2-40B4-BE49-F238E27FC236}">
                  <a16:creationId xmlns:a16="http://schemas.microsoft.com/office/drawing/2014/main" id="{6FA1D682-48C5-D658-5B51-980EEE8E3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96" y="2260695"/>
              <a:ext cx="6110745"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Pin ">
              <a:extLst>
                <a:ext uri="{FF2B5EF4-FFF2-40B4-BE49-F238E27FC236}">
                  <a16:creationId xmlns:a16="http://schemas.microsoft.com/office/drawing/2014/main" id="{DAE54F23-1D8B-293F-6642-49712B70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2591122" y="1695340"/>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6C9C4C3-4276-4808-077E-AF15A59E81F6}"/>
              </a:ext>
            </a:extLst>
          </p:cNvPr>
          <p:cNvGrpSpPr/>
          <p:nvPr/>
        </p:nvGrpSpPr>
        <p:grpSpPr>
          <a:xfrm>
            <a:off x="6296375" y="4751085"/>
            <a:ext cx="5486351" cy="5102527"/>
            <a:chOff x="6296375" y="4751085"/>
            <a:chExt cx="5486351" cy="5102527"/>
          </a:xfrm>
        </p:grpSpPr>
        <p:pic>
          <p:nvPicPr>
            <p:cNvPr id="6" name="Picture 5">
              <a:extLst>
                <a:ext uri="{FF2B5EF4-FFF2-40B4-BE49-F238E27FC236}">
                  <a16:creationId xmlns:a16="http://schemas.microsoft.com/office/drawing/2014/main" id="{A22ED200-F4B4-F3F5-1AAB-8BC30F083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75" y="5414962"/>
              <a:ext cx="5486351"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descr="Pin ">
              <a:extLst>
                <a:ext uri="{FF2B5EF4-FFF2-40B4-BE49-F238E27FC236}">
                  <a16:creationId xmlns:a16="http://schemas.microsoft.com/office/drawing/2014/main" id="{F5B2157F-D390-A7AB-26EE-564FAA3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8243754" y="4751085"/>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0AF09B3-AD2D-AABC-C096-B11A31659D63}"/>
              </a:ext>
            </a:extLst>
          </p:cNvPr>
          <p:cNvGrpSpPr/>
          <p:nvPr/>
        </p:nvGrpSpPr>
        <p:grpSpPr>
          <a:xfrm>
            <a:off x="11724819" y="1416474"/>
            <a:ext cx="6169202" cy="5455812"/>
            <a:chOff x="11724819" y="1416474"/>
            <a:chExt cx="6169202" cy="5455812"/>
          </a:xfrm>
        </p:grpSpPr>
        <p:pic>
          <p:nvPicPr>
            <p:cNvPr id="8" name="Picture 7">
              <a:extLst>
                <a:ext uri="{FF2B5EF4-FFF2-40B4-BE49-F238E27FC236}">
                  <a16:creationId xmlns:a16="http://schemas.microsoft.com/office/drawing/2014/main" id="{140A85C9-1913-C524-D4AD-C170F686E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819" y="2087755"/>
              <a:ext cx="6169202" cy="47845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Pin ">
              <a:extLst>
                <a:ext uri="{FF2B5EF4-FFF2-40B4-BE49-F238E27FC236}">
                  <a16:creationId xmlns:a16="http://schemas.microsoft.com/office/drawing/2014/main" id="{8B24843B-8EF4-A721-8BBB-9F5BCAEEB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14098115" y="1416474"/>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0204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FC7CD310-C0FA-7A55-D84E-9E385D8B2EC4}"/>
              </a:ext>
            </a:extLst>
          </p:cNvPr>
          <p:cNvSpPr txBox="1"/>
          <p:nvPr/>
        </p:nvSpPr>
        <p:spPr>
          <a:xfrm>
            <a:off x="2019300" y="435485"/>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LUYỆN TẬP </a:t>
            </a:r>
          </a:p>
        </p:txBody>
      </p:sp>
      <p:sp>
        <p:nvSpPr>
          <p:cNvPr id="6" name="Rectangle: Rounded Corners 5">
            <a:extLst>
              <a:ext uri="{FF2B5EF4-FFF2-40B4-BE49-F238E27FC236}">
                <a16:creationId xmlns:a16="http://schemas.microsoft.com/office/drawing/2014/main" id="{E7D5C5E6-D224-B87B-633F-402DC249017F}"/>
              </a:ext>
            </a:extLst>
          </p:cNvPr>
          <p:cNvSpPr/>
          <p:nvPr/>
        </p:nvSpPr>
        <p:spPr>
          <a:xfrm>
            <a:off x="685800" y="1821650"/>
            <a:ext cx="12496800" cy="66437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4000">
                <a:solidFill>
                  <a:schemeClr val="tx1"/>
                </a:solidFill>
              </a:rPr>
              <a:t>Hãy đặt tên cho sản phẩm đã thực hiện. Giới thiệu với các bạn dạng không gian trong sản phẩm đó.</a:t>
            </a:r>
          </a:p>
          <a:p>
            <a:pPr marL="571500" indent="-571500" algn="just">
              <a:lnSpc>
                <a:spcPct val="150000"/>
              </a:lnSpc>
              <a:buFont typeface="Wingdings" panose="05000000000000000000" pitchFamily="2" charset="2"/>
              <a:buChar char="§"/>
            </a:pPr>
            <a:r>
              <a:rPr lang="vi-VN" sz="4000">
                <a:solidFill>
                  <a:schemeClr val="tx1"/>
                </a:solidFill>
              </a:rPr>
              <a:t>Dạng không gian nào được thể hiện trong sản phẩm của em? Hình ảnh, chi tiết nào giúp em nhận ra điều đó?</a:t>
            </a:r>
          </a:p>
        </p:txBody>
      </p:sp>
      <p:sp>
        <p:nvSpPr>
          <p:cNvPr id="10" name="Freeform 5">
            <a:extLst>
              <a:ext uri="{FF2B5EF4-FFF2-40B4-BE49-F238E27FC236}">
                <a16:creationId xmlns:a16="http://schemas.microsoft.com/office/drawing/2014/main" id="{A124FD2B-7DF0-D2F3-4A9C-0EE053CF746B}"/>
              </a:ext>
            </a:extLst>
          </p:cNvPr>
          <p:cNvSpPr/>
          <p:nvPr/>
        </p:nvSpPr>
        <p:spPr>
          <a:xfrm>
            <a:off x="8686800" y="7821326"/>
            <a:ext cx="3505200" cy="2215283"/>
          </a:xfrm>
          <a:custGeom>
            <a:avLst/>
            <a:gdLst/>
            <a:ahLst/>
            <a:cxnLst/>
            <a:rect l="l" t="t" r="r" b="b"/>
            <a:pathLst>
              <a:path w="4030718" h="2567063">
                <a:moveTo>
                  <a:pt x="0" y="0"/>
                </a:moveTo>
                <a:lnTo>
                  <a:pt x="4030717" y="0"/>
                </a:lnTo>
                <a:lnTo>
                  <a:pt x="4030717" y="2567063"/>
                </a:lnTo>
                <a:lnTo>
                  <a:pt x="0" y="2567063"/>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00484EBE-2CC1-CCF1-B1F6-B7BF8397AE8E}"/>
              </a:ext>
            </a:extLst>
          </p:cNvPr>
          <p:cNvSpPr/>
          <p:nvPr/>
        </p:nvSpPr>
        <p:spPr>
          <a:xfrm>
            <a:off x="12477750" y="2451027"/>
            <a:ext cx="5486400" cy="7018035"/>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029539848"/>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2D522-4C10-D55F-699D-089924AE8D37}"/>
              </a:ext>
            </a:extLst>
          </p:cNvPr>
          <p:cNvSpPr txBox="1"/>
          <p:nvPr/>
        </p:nvSpPr>
        <p:spPr>
          <a:xfrm>
            <a:off x="2019300" y="342900"/>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VẬN DỤNG </a:t>
            </a:r>
          </a:p>
        </p:txBody>
      </p:sp>
      <p:sp>
        <p:nvSpPr>
          <p:cNvPr id="4" name="Rectangle: Rounded Corners 3">
            <a:extLst>
              <a:ext uri="{FF2B5EF4-FFF2-40B4-BE49-F238E27FC236}">
                <a16:creationId xmlns:a16="http://schemas.microsoft.com/office/drawing/2014/main" id="{C836902C-7F93-5430-0B7C-1F79FCFC2683}"/>
              </a:ext>
            </a:extLst>
          </p:cNvPr>
          <p:cNvSpPr/>
          <p:nvPr/>
        </p:nvSpPr>
        <p:spPr>
          <a:xfrm>
            <a:off x="914400" y="1790700"/>
            <a:ext cx="16459200" cy="2057400"/>
          </a:xfrm>
          <a:prstGeom prst="roundRect">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Hãy  sử dụng cách tạo không gian trong tranh dân gian để trang trí bìa cuốn sổ lưu bài vẽ. </a:t>
            </a:r>
          </a:p>
        </p:txBody>
      </p:sp>
      <p:sp>
        <p:nvSpPr>
          <p:cNvPr id="7" name="TextBox 6">
            <a:extLst>
              <a:ext uri="{FF2B5EF4-FFF2-40B4-BE49-F238E27FC236}">
                <a16:creationId xmlns:a16="http://schemas.microsoft.com/office/drawing/2014/main" id="{1BD199E8-B508-C08F-6E24-45A85D6B0644}"/>
              </a:ext>
            </a:extLst>
          </p:cNvPr>
          <p:cNvSpPr txBox="1"/>
          <p:nvPr/>
        </p:nvSpPr>
        <p:spPr>
          <a:xfrm>
            <a:off x="914400" y="4152900"/>
            <a:ext cx="81534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Gợi ý các bước thực hiện: </a:t>
            </a:r>
          </a:p>
        </p:txBody>
      </p:sp>
      <p:pic>
        <p:nvPicPr>
          <p:cNvPr id="9" name="Picture 8">
            <a:extLst>
              <a:ext uri="{FF2B5EF4-FFF2-40B4-BE49-F238E27FC236}">
                <a16:creationId xmlns:a16="http://schemas.microsoft.com/office/drawing/2014/main" id="{3894304F-6F1F-5A06-BB36-A5DBF45E5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50" y="5014912"/>
            <a:ext cx="5038188" cy="3524250"/>
          </a:xfrm>
          <a:prstGeom prst="rect">
            <a:avLst/>
          </a:prstGeom>
        </p:spPr>
      </p:pic>
      <p:pic>
        <p:nvPicPr>
          <p:cNvPr id="11" name="Picture 10">
            <a:extLst>
              <a:ext uri="{FF2B5EF4-FFF2-40B4-BE49-F238E27FC236}">
                <a16:creationId xmlns:a16="http://schemas.microsoft.com/office/drawing/2014/main" id="{1DD308EE-A20B-9EF8-054F-D64B9129E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517" y="5005387"/>
            <a:ext cx="5089316" cy="3543300"/>
          </a:xfrm>
          <a:prstGeom prst="rect">
            <a:avLst/>
          </a:prstGeom>
        </p:spPr>
      </p:pic>
      <p:pic>
        <p:nvPicPr>
          <p:cNvPr id="13" name="Picture 12">
            <a:extLst>
              <a:ext uri="{FF2B5EF4-FFF2-40B4-BE49-F238E27FC236}">
                <a16:creationId xmlns:a16="http://schemas.microsoft.com/office/drawing/2014/main" id="{891A06ED-1180-38F5-3A3F-F9727ACA3673}"/>
              </a:ext>
            </a:extLst>
          </p:cNvPr>
          <p:cNvPicPr>
            <a:picLocks noChangeAspect="1"/>
          </p:cNvPicPr>
          <p:nvPr/>
        </p:nvPicPr>
        <p:blipFill rotWithShape="1">
          <a:blip r:embed="rId4">
            <a:extLst>
              <a:ext uri="{28A0092B-C50C-407E-A947-70E740481C1C}">
                <a14:useLocalDpi xmlns:a14="http://schemas.microsoft.com/office/drawing/2010/main" val="0"/>
              </a:ext>
            </a:extLst>
          </a:blip>
          <a:srcRect l="378" t="1484" r="-378" b="5220"/>
          <a:stretch/>
        </p:blipFill>
        <p:spPr>
          <a:xfrm>
            <a:off x="12183012" y="4991100"/>
            <a:ext cx="5486400" cy="3657295"/>
          </a:xfrm>
          <a:prstGeom prst="roundRect">
            <a:avLst/>
          </a:prstGeom>
        </p:spPr>
      </p:pic>
      <p:sp>
        <p:nvSpPr>
          <p:cNvPr id="14" name="TextBox 13">
            <a:extLst>
              <a:ext uri="{FF2B5EF4-FFF2-40B4-BE49-F238E27FC236}">
                <a16:creationId xmlns:a16="http://schemas.microsoft.com/office/drawing/2014/main" id="{3B52941D-DB26-B9F9-DF08-5A68509C129A}"/>
              </a:ext>
            </a:extLst>
          </p:cNvPr>
          <p:cNvSpPr txBox="1"/>
          <p:nvPr/>
        </p:nvSpPr>
        <p:spPr>
          <a:xfrm>
            <a:off x="819150" y="8650895"/>
            <a:ext cx="50381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1. Vẽ hình con mèo </a:t>
            </a:r>
          </a:p>
        </p:txBody>
      </p:sp>
      <p:sp>
        <p:nvSpPr>
          <p:cNvPr id="15" name="TextBox 14">
            <a:extLst>
              <a:ext uri="{FF2B5EF4-FFF2-40B4-BE49-F238E27FC236}">
                <a16:creationId xmlns:a16="http://schemas.microsoft.com/office/drawing/2014/main" id="{EE69DEA2-E5A1-43E6-B556-D5D63C4ED62E}"/>
              </a:ext>
            </a:extLst>
          </p:cNvPr>
          <p:cNvSpPr txBox="1"/>
          <p:nvPr/>
        </p:nvSpPr>
        <p:spPr>
          <a:xfrm>
            <a:off x="6290252" y="8806815"/>
            <a:ext cx="5707495"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2. Cắt rời hình vẽ con mèo </a:t>
            </a:r>
          </a:p>
        </p:txBody>
      </p:sp>
      <p:sp>
        <p:nvSpPr>
          <p:cNvPr id="16" name="TextBox 15">
            <a:extLst>
              <a:ext uri="{FF2B5EF4-FFF2-40B4-BE49-F238E27FC236}">
                <a16:creationId xmlns:a16="http://schemas.microsoft.com/office/drawing/2014/main" id="{5D972FA3-582F-9FD1-DC73-421BFC89B58D}"/>
              </a:ext>
            </a:extLst>
          </p:cNvPr>
          <p:cNvSpPr txBox="1"/>
          <p:nvPr/>
        </p:nvSpPr>
        <p:spPr>
          <a:xfrm>
            <a:off x="12473526" y="8676970"/>
            <a:ext cx="503818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3. Can lại hình vẽ con mèo lên một tờ giấy </a:t>
            </a:r>
          </a:p>
        </p:txBody>
      </p:sp>
    </p:spTree>
    <p:extLst>
      <p:ext uri="{BB962C8B-B14F-4D97-AF65-F5344CB8AC3E}">
        <p14:creationId xmlns:p14="http://schemas.microsoft.com/office/powerpoint/2010/main" val="160909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F9489C-FC87-6670-8C2F-5AAAD1A0DF70}"/>
              </a:ext>
            </a:extLst>
          </p:cNvPr>
          <p:cNvGrpSpPr/>
          <p:nvPr/>
        </p:nvGrpSpPr>
        <p:grpSpPr>
          <a:xfrm>
            <a:off x="1295400" y="278231"/>
            <a:ext cx="5846022" cy="5180133"/>
            <a:chOff x="1295400" y="278231"/>
            <a:chExt cx="5846022" cy="5180133"/>
          </a:xfrm>
        </p:grpSpPr>
        <p:pic>
          <p:nvPicPr>
            <p:cNvPr id="7" name="Picture 6">
              <a:extLst>
                <a:ext uri="{FF2B5EF4-FFF2-40B4-BE49-F238E27FC236}">
                  <a16:creationId xmlns:a16="http://schemas.microsoft.com/office/drawing/2014/main" id="{D61837B5-32B9-5EF7-F19D-BAD037A91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78231"/>
              <a:ext cx="5846022" cy="3943065"/>
            </a:xfrm>
            <a:prstGeom prst="rect">
              <a:avLst/>
            </a:prstGeom>
          </p:spPr>
        </p:pic>
        <p:sp>
          <p:nvSpPr>
            <p:cNvPr id="9" name="TextBox 8">
              <a:extLst>
                <a:ext uri="{FF2B5EF4-FFF2-40B4-BE49-F238E27FC236}">
                  <a16:creationId xmlns:a16="http://schemas.microsoft.com/office/drawing/2014/main" id="{F2200810-D96D-62E4-EA52-261B76B5B8D3}"/>
                </a:ext>
              </a:extLst>
            </p:cNvPr>
            <p:cNvSpPr txBox="1"/>
            <p:nvPr/>
          </p:nvSpPr>
          <p:spPr>
            <a:xfrm>
              <a:off x="1432657" y="4066636"/>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4. Lựa chọn và vẽ màu khác nhau cho con mèo  </a:t>
              </a:r>
            </a:p>
          </p:txBody>
        </p:sp>
      </p:grpSp>
      <p:grpSp>
        <p:nvGrpSpPr>
          <p:cNvPr id="14" name="Group 13">
            <a:extLst>
              <a:ext uri="{FF2B5EF4-FFF2-40B4-BE49-F238E27FC236}">
                <a16:creationId xmlns:a16="http://schemas.microsoft.com/office/drawing/2014/main" id="{60015B5F-3A9E-3E40-D07B-B3341CA0A7AB}"/>
              </a:ext>
            </a:extLst>
          </p:cNvPr>
          <p:cNvGrpSpPr/>
          <p:nvPr/>
        </p:nvGrpSpPr>
        <p:grpSpPr>
          <a:xfrm>
            <a:off x="10591800" y="254419"/>
            <a:ext cx="5676534" cy="5109234"/>
            <a:chOff x="10591800" y="254419"/>
            <a:chExt cx="5676534" cy="5109234"/>
          </a:xfrm>
        </p:grpSpPr>
        <p:pic>
          <p:nvPicPr>
            <p:cNvPr id="3" name="Picture 2">
              <a:extLst>
                <a:ext uri="{FF2B5EF4-FFF2-40B4-BE49-F238E27FC236}">
                  <a16:creationId xmlns:a16="http://schemas.microsoft.com/office/drawing/2014/main" id="{664159D2-FD8E-2762-5689-E96C1FFBA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254419"/>
              <a:ext cx="5676534" cy="3816979"/>
            </a:xfrm>
            <a:prstGeom prst="rect">
              <a:avLst/>
            </a:prstGeom>
          </p:spPr>
        </p:pic>
        <p:sp>
          <p:nvSpPr>
            <p:cNvPr id="11" name="TextBox 10">
              <a:extLst>
                <a:ext uri="{FF2B5EF4-FFF2-40B4-BE49-F238E27FC236}">
                  <a16:creationId xmlns:a16="http://schemas.microsoft.com/office/drawing/2014/main" id="{D738F1F6-53BF-7503-5029-D783B57C97A8}"/>
                </a:ext>
              </a:extLst>
            </p:cNvPr>
            <p:cNvSpPr txBox="1"/>
            <p:nvPr/>
          </p:nvSpPr>
          <p:spPr>
            <a:xfrm>
              <a:off x="10696826" y="3971925"/>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5. Hoàn thiện phần màu theo ý thích </a:t>
              </a:r>
            </a:p>
          </p:txBody>
        </p:sp>
      </p:grpSp>
      <p:grpSp>
        <p:nvGrpSpPr>
          <p:cNvPr id="13" name="Group 12">
            <a:extLst>
              <a:ext uri="{FF2B5EF4-FFF2-40B4-BE49-F238E27FC236}">
                <a16:creationId xmlns:a16="http://schemas.microsoft.com/office/drawing/2014/main" id="{6E214BC7-11B6-9501-BCA1-FA9AF4C1AE7F}"/>
              </a:ext>
            </a:extLst>
          </p:cNvPr>
          <p:cNvGrpSpPr/>
          <p:nvPr/>
        </p:nvGrpSpPr>
        <p:grpSpPr>
          <a:xfrm>
            <a:off x="4038600" y="5380446"/>
            <a:ext cx="8867255" cy="4816915"/>
            <a:chOff x="4256202" y="5363653"/>
            <a:chExt cx="8867255" cy="4816915"/>
          </a:xfrm>
        </p:grpSpPr>
        <p:pic>
          <p:nvPicPr>
            <p:cNvPr id="5" name="Picture 4">
              <a:extLst>
                <a:ext uri="{FF2B5EF4-FFF2-40B4-BE49-F238E27FC236}">
                  <a16:creationId xmlns:a16="http://schemas.microsoft.com/office/drawing/2014/main" id="{E0C359BA-C09F-2B28-F4D9-E08DC059D5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47" r="5203"/>
            <a:stretch/>
          </p:blipFill>
          <p:spPr>
            <a:xfrm>
              <a:off x="7141422" y="5363653"/>
              <a:ext cx="5982035" cy="4351268"/>
            </a:xfrm>
            <a:prstGeom prst="rect">
              <a:avLst/>
            </a:prstGeom>
          </p:spPr>
        </p:pic>
        <p:sp>
          <p:nvSpPr>
            <p:cNvPr id="8" name="Freeform 7">
              <a:extLst>
                <a:ext uri="{FF2B5EF4-FFF2-40B4-BE49-F238E27FC236}">
                  <a16:creationId xmlns:a16="http://schemas.microsoft.com/office/drawing/2014/main" id="{D0D15BA9-8DE8-C95F-F95B-F83F7918EB3B}"/>
                </a:ext>
              </a:extLst>
            </p:cNvPr>
            <p:cNvSpPr/>
            <p:nvPr/>
          </p:nvSpPr>
          <p:spPr>
            <a:xfrm>
              <a:off x="4256202" y="5619211"/>
              <a:ext cx="2743200" cy="4561357"/>
            </a:xfrm>
            <a:custGeom>
              <a:avLst/>
              <a:gdLst/>
              <a:ahLst/>
              <a:cxnLst/>
              <a:rect l="l" t="t" r="r" b="b"/>
              <a:pathLst>
                <a:path w="2535745" h="4114800">
                  <a:moveTo>
                    <a:pt x="0" y="0"/>
                  </a:moveTo>
                  <a:lnTo>
                    <a:pt x="2535745" y="0"/>
                  </a:lnTo>
                  <a:lnTo>
                    <a:pt x="253574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F9AEA4B8-E235-F319-38F2-5E56411993DD}"/>
                </a:ext>
              </a:extLst>
            </p:cNvPr>
            <p:cNvSpPr txBox="1"/>
            <p:nvPr/>
          </p:nvSpPr>
          <p:spPr>
            <a:xfrm>
              <a:off x="7523374" y="9481338"/>
              <a:ext cx="5571508"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257145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D91D27-D19A-28BB-26B9-D9921C06A834}"/>
              </a:ext>
            </a:extLst>
          </p:cNvPr>
          <p:cNvSpPr txBox="1"/>
          <p:nvPr/>
        </p:nvSpPr>
        <p:spPr>
          <a:xfrm>
            <a:off x="3562350" y="342900"/>
            <a:ext cx="111633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KĨ THUẬT LÀM BÀI </a:t>
            </a:r>
          </a:p>
        </p:txBody>
      </p:sp>
      <p:grpSp>
        <p:nvGrpSpPr>
          <p:cNvPr id="8" name="Group 7">
            <a:extLst>
              <a:ext uri="{FF2B5EF4-FFF2-40B4-BE49-F238E27FC236}">
                <a16:creationId xmlns:a16="http://schemas.microsoft.com/office/drawing/2014/main" id="{D5950100-EADE-A5A5-5DBD-5EC3A78AFDB9}"/>
              </a:ext>
            </a:extLst>
          </p:cNvPr>
          <p:cNvGrpSpPr/>
          <p:nvPr/>
        </p:nvGrpSpPr>
        <p:grpSpPr>
          <a:xfrm>
            <a:off x="628650" y="1487099"/>
            <a:ext cx="5867400" cy="3285390"/>
            <a:chOff x="1752600" y="2412408"/>
            <a:chExt cx="5867400" cy="3285390"/>
          </a:xfrm>
        </p:grpSpPr>
        <p:sp>
          <p:nvSpPr>
            <p:cNvPr id="5" name="Freeform 2">
              <a:extLst>
                <a:ext uri="{FF2B5EF4-FFF2-40B4-BE49-F238E27FC236}">
                  <a16:creationId xmlns:a16="http://schemas.microsoft.com/office/drawing/2014/main" id="{356C413A-9E76-3D46-CB4D-0B69711C41C0}"/>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A6F01462-08B2-A41C-0849-BDD668A33A23}"/>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Phác hình trang trí lên giấy cứng </a:t>
              </a:r>
            </a:p>
          </p:txBody>
        </p:sp>
        <p:pic>
          <p:nvPicPr>
            <p:cNvPr id="7" name="Picture 2" descr="Pin ">
              <a:extLst>
                <a:ext uri="{FF2B5EF4-FFF2-40B4-BE49-F238E27FC236}">
                  <a16:creationId xmlns:a16="http://schemas.microsoft.com/office/drawing/2014/main" id="{88C44BAF-A908-5EDE-006B-605C15605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6EE2D79-7EC1-E09A-0838-D8F36E427A56}"/>
              </a:ext>
            </a:extLst>
          </p:cNvPr>
          <p:cNvGrpSpPr/>
          <p:nvPr/>
        </p:nvGrpSpPr>
        <p:grpSpPr>
          <a:xfrm>
            <a:off x="12066345" y="1305068"/>
            <a:ext cx="5867400" cy="3285390"/>
            <a:chOff x="1752600" y="2412408"/>
            <a:chExt cx="5867400" cy="3285390"/>
          </a:xfrm>
        </p:grpSpPr>
        <p:sp>
          <p:nvSpPr>
            <p:cNvPr id="10" name="Freeform 2">
              <a:extLst>
                <a:ext uri="{FF2B5EF4-FFF2-40B4-BE49-F238E27FC236}">
                  <a16:creationId xmlns:a16="http://schemas.microsoft.com/office/drawing/2014/main" id="{00F54421-2741-72D5-2973-B853EFE06FF2}"/>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75536A-41B7-0646-59BD-B650E9DAD0BA}"/>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Bôi màu phía sau mảng hình rời để in</a:t>
              </a:r>
            </a:p>
          </p:txBody>
        </p:sp>
        <p:pic>
          <p:nvPicPr>
            <p:cNvPr id="12" name="Picture 2" descr="Pin ">
              <a:extLst>
                <a:ext uri="{FF2B5EF4-FFF2-40B4-BE49-F238E27FC236}">
                  <a16:creationId xmlns:a16="http://schemas.microsoft.com/office/drawing/2014/main" id="{14358F60-98AA-1A7D-0ACB-6593AAC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9CDB490-9A2A-F2A4-FCCA-C38A69FEBD3E}"/>
              </a:ext>
            </a:extLst>
          </p:cNvPr>
          <p:cNvGrpSpPr/>
          <p:nvPr/>
        </p:nvGrpSpPr>
        <p:grpSpPr>
          <a:xfrm>
            <a:off x="913210" y="6234922"/>
            <a:ext cx="6324600" cy="3459306"/>
            <a:chOff x="1752600" y="2412408"/>
            <a:chExt cx="6324600" cy="3459306"/>
          </a:xfrm>
        </p:grpSpPr>
        <p:sp>
          <p:nvSpPr>
            <p:cNvPr id="14" name="Freeform 2">
              <a:extLst>
                <a:ext uri="{FF2B5EF4-FFF2-40B4-BE49-F238E27FC236}">
                  <a16:creationId xmlns:a16="http://schemas.microsoft.com/office/drawing/2014/main" id="{35C50CC2-1AF0-CAE6-80FC-1B40FEA61707}"/>
                </a:ext>
              </a:extLst>
            </p:cNvPr>
            <p:cNvSpPr/>
            <p:nvPr/>
          </p:nvSpPr>
          <p:spPr>
            <a:xfrm>
              <a:off x="1752600" y="2793832"/>
              <a:ext cx="6324600" cy="3077882"/>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92F9EBE8-ACB8-EB6B-D6AA-1FBDE57F3D95}"/>
                </a:ext>
              </a:extLst>
            </p:cNvPr>
            <p:cNvSpPr txBox="1"/>
            <p:nvPr/>
          </p:nvSpPr>
          <p:spPr>
            <a:xfrm>
              <a:off x="2533650" y="3349423"/>
              <a:ext cx="4495800"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Nên dùng màu goát để bôi lên các mảng hình rời </a:t>
              </a:r>
            </a:p>
          </p:txBody>
        </p:sp>
        <p:pic>
          <p:nvPicPr>
            <p:cNvPr id="16" name="Picture 2" descr="Pin ">
              <a:extLst>
                <a:ext uri="{FF2B5EF4-FFF2-40B4-BE49-F238E27FC236}">
                  <a16:creationId xmlns:a16="http://schemas.microsoft.com/office/drawing/2014/main" id="{5F4AA164-93A6-E84C-66B4-6C1ADC03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4158703"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7144C0A-162D-71B4-AF47-5EE5C95A57F2}"/>
              </a:ext>
            </a:extLst>
          </p:cNvPr>
          <p:cNvGrpSpPr/>
          <p:nvPr/>
        </p:nvGrpSpPr>
        <p:grpSpPr>
          <a:xfrm>
            <a:off x="11102856" y="6206750"/>
            <a:ext cx="6324600" cy="3760693"/>
            <a:chOff x="1295400" y="2353789"/>
            <a:chExt cx="6324600" cy="3760693"/>
          </a:xfrm>
        </p:grpSpPr>
        <p:sp>
          <p:nvSpPr>
            <p:cNvPr id="18" name="Freeform 2">
              <a:extLst>
                <a:ext uri="{FF2B5EF4-FFF2-40B4-BE49-F238E27FC236}">
                  <a16:creationId xmlns:a16="http://schemas.microsoft.com/office/drawing/2014/main" id="{5891C78C-FE71-0F82-FF87-AB2B5C43B037}"/>
                </a:ext>
              </a:extLst>
            </p:cNvPr>
            <p:cNvSpPr/>
            <p:nvPr/>
          </p:nvSpPr>
          <p:spPr>
            <a:xfrm>
              <a:off x="1295400" y="2793831"/>
              <a:ext cx="6324600" cy="332065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4272A51-657C-808B-67C9-D6C8DB3C40C2}"/>
                </a:ext>
              </a:extLst>
            </p:cNvPr>
            <p:cNvSpPr txBox="1"/>
            <p:nvPr/>
          </p:nvSpPr>
          <p:spPr>
            <a:xfrm>
              <a:off x="2035969" y="3405975"/>
              <a:ext cx="4898231"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Vẽ chi tiết lên các hình đã in để hoàn thiện sản phẩm </a:t>
              </a:r>
            </a:p>
          </p:txBody>
        </p:sp>
        <p:pic>
          <p:nvPicPr>
            <p:cNvPr id="20" name="Picture 2" descr="Pin ">
              <a:extLst>
                <a:ext uri="{FF2B5EF4-FFF2-40B4-BE49-F238E27FC236}">
                  <a16:creationId xmlns:a16="http://schemas.microsoft.com/office/drawing/2014/main" id="{A0E6E864-5355-F907-2EAB-C41637E1C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771751" y="2353789"/>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66027EF-ACED-8777-72D4-BC48ED7C08D7}"/>
              </a:ext>
            </a:extLst>
          </p:cNvPr>
          <p:cNvGrpSpPr/>
          <p:nvPr/>
        </p:nvGrpSpPr>
        <p:grpSpPr>
          <a:xfrm>
            <a:off x="6455569" y="3680959"/>
            <a:ext cx="5867400" cy="3285390"/>
            <a:chOff x="1752600" y="2412408"/>
            <a:chExt cx="5867400" cy="3285390"/>
          </a:xfrm>
        </p:grpSpPr>
        <p:sp>
          <p:nvSpPr>
            <p:cNvPr id="22" name="Freeform 2">
              <a:extLst>
                <a:ext uri="{FF2B5EF4-FFF2-40B4-BE49-F238E27FC236}">
                  <a16:creationId xmlns:a16="http://schemas.microsoft.com/office/drawing/2014/main" id="{65611113-3F93-D39F-7DF8-BDA01E73B8E3}"/>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610D6A2D-554C-C595-0338-B41BCA4439B3}"/>
                </a:ext>
              </a:extLst>
            </p:cNvPr>
            <p:cNvSpPr txBox="1"/>
            <p:nvPr/>
          </p:nvSpPr>
          <p:spPr>
            <a:xfrm>
              <a:off x="2286000" y="3523714"/>
              <a:ext cx="48006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Cắt rời hình phác thảo với đầy đủ chi tiết</a:t>
              </a:r>
            </a:p>
          </p:txBody>
        </p:sp>
        <p:pic>
          <p:nvPicPr>
            <p:cNvPr id="24" name="Picture 2" descr="Pin ">
              <a:extLst>
                <a:ext uri="{FF2B5EF4-FFF2-40B4-BE49-F238E27FC236}">
                  <a16:creationId xmlns:a16="http://schemas.microsoft.com/office/drawing/2014/main" id="{87071FDE-C057-14B1-D07E-1D42B3AF4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7048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81798BA8-7915-BA7A-2A46-5D178FE349F9}"/>
              </a:ext>
            </a:extLst>
          </p:cNvPr>
          <p:cNvSpPr txBox="1"/>
          <p:nvPr/>
        </p:nvSpPr>
        <p:spPr>
          <a:xfrm>
            <a:off x="2895600" y="571500"/>
            <a:ext cx="124968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TRƯNG BÀY SẢN PHẨM CUỐI CHỦ ĐỀ </a:t>
            </a:r>
          </a:p>
        </p:txBody>
      </p:sp>
      <p:grpSp>
        <p:nvGrpSpPr>
          <p:cNvPr id="9" name="Group 8">
            <a:extLst>
              <a:ext uri="{FF2B5EF4-FFF2-40B4-BE49-F238E27FC236}">
                <a16:creationId xmlns:a16="http://schemas.microsoft.com/office/drawing/2014/main" id="{BC6300AF-5912-4B91-6FE6-8FC36CB5BF73}"/>
              </a:ext>
            </a:extLst>
          </p:cNvPr>
          <p:cNvGrpSpPr/>
          <p:nvPr/>
        </p:nvGrpSpPr>
        <p:grpSpPr>
          <a:xfrm>
            <a:off x="990600" y="1510658"/>
            <a:ext cx="16450258" cy="6680842"/>
            <a:chOff x="990600" y="1510658"/>
            <a:chExt cx="16450258" cy="6680842"/>
          </a:xfrm>
        </p:grpSpPr>
        <p:sp>
          <p:nvSpPr>
            <p:cNvPr id="7" name="Rectangle: Rounded Corners 6">
              <a:extLst>
                <a:ext uri="{FF2B5EF4-FFF2-40B4-BE49-F238E27FC236}">
                  <a16:creationId xmlns:a16="http://schemas.microsoft.com/office/drawing/2014/main" id="{2C2237FC-9A8B-CAC5-6359-A7DBBB558F63}"/>
                </a:ext>
              </a:extLst>
            </p:cNvPr>
            <p:cNvSpPr/>
            <p:nvPr/>
          </p:nvSpPr>
          <p:spPr>
            <a:xfrm>
              <a:off x="990600" y="1510658"/>
              <a:ext cx="16450258" cy="6680842"/>
            </a:xfrm>
            <a:prstGeom prst="roundRect">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E0065-2590-A309-4F4B-D04438B9257B}"/>
                </a:ext>
              </a:extLst>
            </p:cNvPr>
            <p:cNvSpPr txBox="1"/>
            <p:nvPr/>
          </p:nvSpPr>
          <p:spPr>
            <a:xfrm>
              <a:off x="1104900" y="2367588"/>
              <a:ext cx="16078200" cy="3671583"/>
            </a:xfrm>
            <a:prstGeom prst="rect">
              <a:avLst/>
            </a:prstGeom>
            <a:noFill/>
          </p:spPr>
          <p:txBody>
            <a:bodyPr wrap="square">
              <a:spAutoFit/>
            </a:bodyP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LÀM VIỆC NHÓM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Nhóm em/ em đã sử dụng những hình ảnh, màu sắc, chất liệu nào để tạo và trang trí SPMT?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Trong các SP em thực hiện, em thích sản phẩm nào nhất? Vì sao?</a:t>
              </a:r>
            </a:p>
          </p:txBody>
        </p:sp>
      </p:grpSp>
      <p:sp>
        <p:nvSpPr>
          <p:cNvPr id="3" name="Freeform 3"/>
          <p:cNvSpPr/>
          <p:nvPr/>
        </p:nvSpPr>
        <p:spPr>
          <a:xfrm flipH="1">
            <a:off x="847142" y="6896100"/>
            <a:ext cx="8202462" cy="265554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9372600" y="6896100"/>
            <a:ext cx="8430308" cy="2655547"/>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73134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Freeform 3"/>
          <p:cNvSpPr/>
          <p:nvPr/>
        </p:nvSpPr>
        <p:spPr>
          <a:xfrm flipH="1">
            <a:off x="1828800" y="7646646"/>
            <a:ext cx="6639850" cy="207837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9111795" y="7832842"/>
            <a:ext cx="8220658" cy="1894110"/>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964291" y="1073575"/>
            <a:ext cx="16295009" cy="1064330"/>
          </a:xfrm>
          <a:prstGeom prst="rect">
            <a:avLst/>
          </a:prstGeom>
        </p:spPr>
        <p:txBody>
          <a:bodyPr lIns="0" tIns="0" rIns="0" bIns="0" rtlCol="0" anchor="t">
            <a:spAutoFit/>
          </a:bodyPr>
          <a:lstStyle/>
          <a:p>
            <a:pPr marL="0" marR="0" lvl="0" indent="0" algn="ctr" defTabSz="914400" rtl="0" eaLnBrk="1" fontAlgn="auto" latinLnBrk="0" hangingPunct="1">
              <a:lnSpc>
                <a:spcPts val="9068"/>
              </a:lnSpc>
              <a:spcBef>
                <a:spcPts val="0"/>
              </a:spcBef>
              <a:spcAft>
                <a:spcPts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HƯỚNG DẪN VỀ NHÀ </a:t>
            </a:r>
          </a:p>
        </p:txBody>
      </p:sp>
      <p:grpSp>
        <p:nvGrpSpPr>
          <p:cNvPr id="11" name="Group 10">
            <a:extLst>
              <a:ext uri="{FF2B5EF4-FFF2-40B4-BE49-F238E27FC236}">
                <a16:creationId xmlns:a16="http://schemas.microsoft.com/office/drawing/2014/main" id="{37AEF4C2-6930-E5AC-325C-5639A202C401}"/>
              </a:ext>
            </a:extLst>
          </p:cNvPr>
          <p:cNvGrpSpPr/>
          <p:nvPr/>
        </p:nvGrpSpPr>
        <p:grpSpPr>
          <a:xfrm>
            <a:off x="469898" y="2717529"/>
            <a:ext cx="5867400" cy="3826772"/>
            <a:chOff x="469898" y="2717529"/>
            <a:chExt cx="5867400" cy="3826772"/>
          </a:xfrm>
        </p:grpSpPr>
        <p:sp>
          <p:nvSpPr>
            <p:cNvPr id="6" name="Rectangle: Rounded Corners 5">
              <a:extLst>
                <a:ext uri="{FF2B5EF4-FFF2-40B4-BE49-F238E27FC236}">
                  <a16:creationId xmlns:a16="http://schemas.microsoft.com/office/drawing/2014/main" id="{B6788B27-39F2-7477-A487-647CC2D9037A}"/>
                </a:ext>
              </a:extLst>
            </p:cNvPr>
            <p:cNvSpPr/>
            <p:nvPr/>
          </p:nvSpPr>
          <p:spPr>
            <a:xfrm rot="777147">
              <a:off x="469898" y="3045269"/>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Ôn tập lại nội dung bài học ngày hôm nay</a:t>
              </a:r>
            </a:p>
          </p:txBody>
        </p:sp>
        <p:pic>
          <p:nvPicPr>
            <p:cNvPr id="3074" name="Picture 2" descr="Pin ">
              <a:extLst>
                <a:ext uri="{FF2B5EF4-FFF2-40B4-BE49-F238E27FC236}">
                  <a16:creationId xmlns:a16="http://schemas.microsoft.com/office/drawing/2014/main" id="{2C464C90-9F18-7ED6-DEF8-31F2863B1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937711">
              <a:off x="3398715" y="27175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ACA93E3-B293-2123-9566-C2D726E17CE2}"/>
              </a:ext>
            </a:extLst>
          </p:cNvPr>
          <p:cNvGrpSpPr/>
          <p:nvPr/>
        </p:nvGrpSpPr>
        <p:grpSpPr>
          <a:xfrm>
            <a:off x="6212682" y="3304929"/>
            <a:ext cx="5867400" cy="3852425"/>
            <a:chOff x="6212682" y="3304929"/>
            <a:chExt cx="5867400" cy="3852425"/>
          </a:xfrm>
        </p:grpSpPr>
        <p:sp>
          <p:nvSpPr>
            <p:cNvPr id="7" name="Rectangle: Rounded Corners 6">
              <a:extLst>
                <a:ext uri="{FF2B5EF4-FFF2-40B4-BE49-F238E27FC236}">
                  <a16:creationId xmlns:a16="http://schemas.microsoft.com/office/drawing/2014/main" id="{ECBBE18F-11B3-1C68-4DB1-379A4C003CE6}"/>
                </a:ext>
              </a:extLst>
            </p:cNvPr>
            <p:cNvSpPr/>
            <p:nvPr/>
          </p:nvSpPr>
          <p:spPr>
            <a:xfrm>
              <a:off x="6212682" y="3658322"/>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4">
                <a:lumMod val="20000"/>
                <a:lumOff val="80000"/>
              </a:schemeClr>
            </a:solidFill>
            <a:ln>
              <a:solidFill>
                <a:schemeClr val="accent4">
                  <a:lumMod val="60000"/>
                  <a:lumOff val="4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hiểu thêm </a:t>
              </a:r>
              <a:r>
                <a:rPr lang="en-US" sz="3600">
                  <a:solidFill>
                    <a:prstClr val="black"/>
                  </a:solidFill>
                  <a:latin typeface="Arial" panose="020B0604020202020204" pitchFamily="34" charset="0"/>
                  <a:cs typeface="Arial" panose="020B0604020202020204" pitchFamily="34" charset="0"/>
                </a:rPr>
                <a:t>tranh dân gian của Việt Nam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2" descr="Pin ">
              <a:extLst>
                <a:ext uri="{FF2B5EF4-FFF2-40B4-BE49-F238E27FC236}">
                  <a16:creationId xmlns:a16="http://schemas.microsoft.com/office/drawing/2014/main" id="{72BB641B-4EEB-61F6-0F0B-07B5C234D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30732">
              <a:off x="8752630" y="33049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3A1D318-FFFB-F8DD-916C-7F5CECB4D048}"/>
              </a:ext>
            </a:extLst>
          </p:cNvPr>
          <p:cNvGrpSpPr/>
          <p:nvPr/>
        </p:nvGrpSpPr>
        <p:grpSpPr>
          <a:xfrm>
            <a:off x="11907962" y="2549481"/>
            <a:ext cx="5867400" cy="3811006"/>
            <a:chOff x="11907962" y="2549481"/>
            <a:chExt cx="5867400" cy="3811006"/>
          </a:xfrm>
        </p:grpSpPr>
        <p:sp>
          <p:nvSpPr>
            <p:cNvPr id="8" name="Rectangle: Rounded Corners 7">
              <a:extLst>
                <a:ext uri="{FF2B5EF4-FFF2-40B4-BE49-F238E27FC236}">
                  <a16:creationId xmlns:a16="http://schemas.microsoft.com/office/drawing/2014/main" id="{40D86CF1-7644-5345-D3F6-595871D4D200}"/>
                </a:ext>
              </a:extLst>
            </p:cNvPr>
            <p:cNvSpPr/>
            <p:nvPr/>
          </p:nvSpPr>
          <p:spPr>
            <a:xfrm rot="20672302">
              <a:off x="11907962" y="2861455"/>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3">
                <a:lumMod val="20000"/>
                <a:lumOff val="80000"/>
              </a:schemeClr>
            </a:solidFill>
            <a:ln>
              <a:solidFill>
                <a:schemeClr val="accent3">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trước </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3. Cảnh đẹp quê hương </a:t>
              </a:r>
            </a:p>
          </p:txBody>
        </p:sp>
        <p:pic>
          <p:nvPicPr>
            <p:cNvPr id="10" name="Picture 2" descr="Pin ">
              <a:extLst>
                <a:ext uri="{FF2B5EF4-FFF2-40B4-BE49-F238E27FC236}">
                  <a16:creationId xmlns:a16="http://schemas.microsoft.com/office/drawing/2014/main" id="{40076A5A-6CCD-DA98-48D6-2DF1B30DD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239399">
              <a:off x="13727796" y="2549481"/>
              <a:ext cx="697261" cy="6972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02119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2372165"/>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TẠM BIỆT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243D1F"/>
                </a:solidFill>
                <a:latin typeface="Arial" panose="020B0604020202020204" pitchFamily="34" charset="0"/>
                <a:cs typeface="Arial" panose="020B0604020202020204" pitchFamily="34" charset="0"/>
              </a:rPr>
              <a:t>LẮNG NGHE BÀI GIẢNG!</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extLst>
      <p:ext uri="{BB962C8B-B14F-4D97-AF65-F5344CB8AC3E}">
        <p14:creationId xmlns:p14="http://schemas.microsoft.com/office/powerpoint/2010/main" val="136299135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8534400" y="305071"/>
            <a:ext cx="9296400" cy="97335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356401" y="1011239"/>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1" name="Picture 10">
            <a:extLst>
              <a:ext uri="{FF2B5EF4-FFF2-40B4-BE49-F238E27FC236}">
                <a16:creationId xmlns:a16="http://schemas.microsoft.com/office/drawing/2014/main" id="{8A5292CA-704B-78B8-097A-88CC52A63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47900"/>
            <a:ext cx="6959575" cy="6430509"/>
          </a:xfrm>
          <a:prstGeom prst="ellipse">
            <a:avLst/>
          </a:prstGeom>
        </p:spPr>
      </p:pic>
      <p:sp>
        <p:nvSpPr>
          <p:cNvPr id="4" name="Freeform 4"/>
          <p:cNvSpPr/>
          <p:nvPr/>
        </p:nvSpPr>
        <p:spPr>
          <a:xfrm rot="2521797">
            <a:off x="5981655" y="4355489"/>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9105900" y="1439257"/>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9639300" y="2406171"/>
            <a:ext cx="7086600" cy="644157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được thấy ở trong nhà vào dịp lễ Tết.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có nội dung gần gũi, tạo cảm nhận chân thật với đời sống xã hội.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2040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6B19CC5-3952-302D-04B3-1344341DE72F}"/>
              </a:ext>
            </a:extLst>
          </p:cNvPr>
          <p:cNvGrpSpPr/>
          <p:nvPr/>
        </p:nvGrpSpPr>
        <p:grpSpPr>
          <a:xfrm rot="21223888">
            <a:off x="-436884" y="6874401"/>
            <a:ext cx="20393025" cy="5676066"/>
            <a:chOff x="-789668" y="5981700"/>
            <a:chExt cx="17508574" cy="5676066"/>
          </a:xfrm>
        </p:grpSpPr>
        <p:cxnSp>
          <p:nvCxnSpPr>
            <p:cNvPr id="25" name="Straight Connector 24">
              <a:extLst>
                <a:ext uri="{FF2B5EF4-FFF2-40B4-BE49-F238E27FC236}">
                  <a16:creationId xmlns:a16="http://schemas.microsoft.com/office/drawing/2014/main" id="{29FB1459-AF2A-A476-B517-B67F3E880827}"/>
                </a:ext>
              </a:extLst>
            </p:cNvPr>
            <p:cNvCxnSpPr>
              <a:cxnSpLocks/>
            </p:cNvCxnSpPr>
            <p:nvPr/>
          </p:nvCxnSpPr>
          <p:spPr>
            <a:xfrm>
              <a:off x="2895600" y="59817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831E06-EC84-B7D5-0410-239786213602}"/>
                </a:ext>
              </a:extLst>
            </p:cNvPr>
            <p:cNvCxnSpPr>
              <a:cxnSpLocks/>
            </p:cNvCxnSpPr>
            <p:nvPr/>
          </p:nvCxnSpPr>
          <p:spPr>
            <a:xfrm>
              <a:off x="4750743" y="6357937"/>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5C3103-88A1-C740-F30F-607045630032}"/>
                </a:ext>
              </a:extLst>
            </p:cNvPr>
            <p:cNvCxnSpPr>
              <a:cxnSpLocks/>
            </p:cNvCxnSpPr>
            <p:nvPr/>
          </p:nvCxnSpPr>
          <p:spPr>
            <a:xfrm>
              <a:off x="6490172" y="65913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083B92-7A9D-AAFB-A907-4AE0359BE855}"/>
                </a:ext>
              </a:extLst>
            </p:cNvPr>
            <p:cNvCxnSpPr>
              <a:cxnSpLocks/>
            </p:cNvCxnSpPr>
            <p:nvPr/>
          </p:nvCxnSpPr>
          <p:spPr>
            <a:xfrm>
              <a:off x="8229600" y="6824663"/>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56B3-8FAF-A8CC-1E23-73CB8373339E}"/>
                </a:ext>
              </a:extLst>
            </p:cNvPr>
            <p:cNvCxnSpPr>
              <a:cxnSpLocks/>
            </p:cNvCxnSpPr>
            <p:nvPr/>
          </p:nvCxnSpPr>
          <p:spPr>
            <a:xfrm>
              <a:off x="1556130" y="6126958"/>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DE5EC5-177D-F356-EA07-5A42C46CF10A}"/>
                </a:ext>
              </a:extLst>
            </p:cNvPr>
            <p:cNvCxnSpPr>
              <a:cxnSpLocks/>
            </p:cNvCxnSpPr>
            <p:nvPr/>
          </p:nvCxnSpPr>
          <p:spPr>
            <a:xfrm>
              <a:off x="10201184" y="7224296"/>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4435D4-A6E3-3E07-87A8-96AFB23E19D8}"/>
                </a:ext>
              </a:extLst>
            </p:cNvPr>
            <p:cNvCxnSpPr>
              <a:cxnSpLocks/>
            </p:cNvCxnSpPr>
            <p:nvPr/>
          </p:nvCxnSpPr>
          <p:spPr>
            <a:xfrm>
              <a:off x="73410" y="6228794"/>
              <a:ext cx="5547047" cy="493070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FE4FF2-5403-B07F-14E7-F2B9965B124B}"/>
                </a:ext>
              </a:extLst>
            </p:cNvPr>
            <p:cNvCxnSpPr>
              <a:cxnSpLocks/>
            </p:cNvCxnSpPr>
            <p:nvPr/>
          </p:nvCxnSpPr>
          <p:spPr>
            <a:xfrm>
              <a:off x="11583814" y="7093240"/>
              <a:ext cx="5135092" cy="456452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2F88A-F9B9-2E36-534B-25D28C9A5FA0}"/>
                </a:ext>
              </a:extLst>
            </p:cNvPr>
            <p:cNvCxnSpPr>
              <a:cxnSpLocks/>
            </p:cNvCxnSpPr>
            <p:nvPr/>
          </p:nvCxnSpPr>
          <p:spPr>
            <a:xfrm flipH="1">
              <a:off x="7989242" y="8100596"/>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B74FDA-4E5E-1C77-0242-25F8BC2F5E3F}"/>
                </a:ext>
              </a:extLst>
            </p:cNvPr>
            <p:cNvCxnSpPr>
              <a:cxnSpLocks/>
            </p:cNvCxnSpPr>
            <p:nvPr/>
          </p:nvCxnSpPr>
          <p:spPr>
            <a:xfrm flipH="1">
              <a:off x="5147556" y="7666162"/>
              <a:ext cx="8041485" cy="315879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5374AD-60ED-8DEC-45F9-3B0DBF11EB4C}"/>
                </a:ext>
              </a:extLst>
            </p:cNvPr>
            <p:cNvCxnSpPr>
              <a:cxnSpLocks/>
            </p:cNvCxnSpPr>
            <p:nvPr/>
          </p:nvCxnSpPr>
          <p:spPr>
            <a:xfrm flipH="1">
              <a:off x="3956430" y="7041891"/>
              <a:ext cx="8349131" cy="327963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AEECCE-9DB4-EDF9-8B89-BC1633253CCB}"/>
                </a:ext>
              </a:extLst>
            </p:cNvPr>
            <p:cNvCxnSpPr>
              <a:cxnSpLocks/>
            </p:cNvCxnSpPr>
            <p:nvPr/>
          </p:nvCxnSpPr>
          <p:spPr>
            <a:xfrm flipH="1">
              <a:off x="8420839" y="8852859"/>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C655E4-D029-3AB0-FB42-92DEA78996B8}"/>
                </a:ext>
              </a:extLst>
            </p:cNvPr>
            <p:cNvCxnSpPr>
              <a:cxnSpLocks/>
            </p:cNvCxnSpPr>
            <p:nvPr/>
          </p:nvCxnSpPr>
          <p:spPr>
            <a:xfrm flipH="1">
              <a:off x="1729458" y="7224296"/>
              <a:ext cx="7237156" cy="284284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DCED03-BB23-463C-83DE-8D4E3559C77A}"/>
                </a:ext>
              </a:extLst>
            </p:cNvPr>
            <p:cNvCxnSpPr>
              <a:cxnSpLocks/>
            </p:cNvCxnSpPr>
            <p:nvPr/>
          </p:nvCxnSpPr>
          <p:spPr>
            <a:xfrm flipH="1">
              <a:off x="459918" y="6741310"/>
              <a:ext cx="6872253" cy="269950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C89DA1-08A4-8DD2-2693-34C78B75C7C1}"/>
                </a:ext>
              </a:extLst>
            </p:cNvPr>
            <p:cNvCxnSpPr>
              <a:cxnSpLocks/>
            </p:cNvCxnSpPr>
            <p:nvPr/>
          </p:nvCxnSpPr>
          <p:spPr>
            <a:xfrm flipH="1">
              <a:off x="-789668" y="6493253"/>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7"/>
          <p:cNvSpPr/>
          <p:nvPr/>
        </p:nvSpPr>
        <p:spPr>
          <a:xfrm rot="20665575">
            <a:off x="-628004" y="5107206"/>
            <a:ext cx="3155037" cy="4835506"/>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2">
              <a:alphaModFix amt="90000"/>
            </a:blip>
            <a:stretch>
              <a:fillRect/>
            </a:stretch>
          </a:blipFill>
        </p:spPr>
      </p:sp>
      <p:pic>
        <p:nvPicPr>
          <p:cNvPr id="17" name="Picture 16">
            <a:extLst>
              <a:ext uri="{FF2B5EF4-FFF2-40B4-BE49-F238E27FC236}">
                <a16:creationId xmlns:a16="http://schemas.microsoft.com/office/drawing/2014/main" id="{75129930-D8BA-C7EF-8491-4E9AB414A647}"/>
              </a:ext>
            </a:extLst>
          </p:cNvPr>
          <p:cNvPicPr>
            <a:picLocks noChangeAspect="1"/>
          </p:cNvPicPr>
          <p:nvPr/>
        </p:nvPicPr>
        <p:blipFill>
          <a:blip r:embed="rId3"/>
          <a:stretch>
            <a:fillRect/>
          </a:stretch>
        </p:blipFill>
        <p:spPr>
          <a:xfrm>
            <a:off x="13030200" y="5753100"/>
            <a:ext cx="6883399" cy="5505033"/>
          </a:xfrm>
          <a:prstGeom prst="rect">
            <a:avLst/>
          </a:prstGeom>
        </p:spPr>
      </p:pic>
      <p:sp>
        <p:nvSpPr>
          <p:cNvPr id="21" name="Freeform 4">
            <a:extLst>
              <a:ext uri="{FF2B5EF4-FFF2-40B4-BE49-F238E27FC236}">
                <a16:creationId xmlns:a16="http://schemas.microsoft.com/office/drawing/2014/main" id="{98940DFD-7F83-0256-697E-A4E3BC58A223}"/>
              </a:ext>
            </a:extLst>
          </p:cNvPr>
          <p:cNvSpPr/>
          <p:nvPr/>
        </p:nvSpPr>
        <p:spPr>
          <a:xfrm rot="2521797">
            <a:off x="263053" y="6797255"/>
            <a:ext cx="3005435" cy="4444266"/>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23" name="TextBox 22">
            <a:extLst>
              <a:ext uri="{FF2B5EF4-FFF2-40B4-BE49-F238E27FC236}">
                <a16:creationId xmlns:a16="http://schemas.microsoft.com/office/drawing/2014/main" id="{64290EE7-EB14-FE66-C973-8AF0256BF974}"/>
              </a:ext>
            </a:extLst>
          </p:cNvPr>
          <p:cNvSpPr txBox="1"/>
          <p:nvPr/>
        </p:nvSpPr>
        <p:spPr>
          <a:xfrm>
            <a:off x="-342900" y="540363"/>
            <a:ext cx="18973800" cy="4873001"/>
          </a:xfrm>
          <a:prstGeom prst="rect">
            <a:avLst/>
          </a:prstGeom>
          <a:noFill/>
        </p:spPr>
        <p:txBody>
          <a:bodyPr wrap="square" rtlCol="0">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CHỦ ĐỀ 2. </a:t>
            </a:r>
          </a:p>
          <a:p>
            <a:pPr algn="ctr">
              <a:lnSpc>
                <a:spcPct val="150000"/>
              </a:lnSpc>
            </a:pPr>
            <a:r>
              <a:rPr lang="en-US" sz="7200" b="1">
                <a:solidFill>
                  <a:srgbClr val="243D1F"/>
                </a:solidFill>
                <a:latin typeface="Arial" panose="020B0604020202020204" pitchFamily="34" charset="0"/>
                <a:cs typeface="Arial" panose="020B0604020202020204" pitchFamily="34" charset="0"/>
              </a:rPr>
              <a:t>MỘT SỐ DẠNG KHÔNG GIAN </a:t>
            </a:r>
          </a:p>
          <a:p>
            <a:pPr algn="ctr">
              <a:lnSpc>
                <a:spcPct val="150000"/>
              </a:lnSpc>
            </a:pPr>
            <a:r>
              <a:rPr lang="en-US" sz="7200" b="1">
                <a:solidFill>
                  <a:srgbClr val="243D1F"/>
                </a:solidFill>
                <a:latin typeface="Arial" panose="020B0604020202020204" pitchFamily="34" charset="0"/>
                <a:cs typeface="Arial" panose="020B0604020202020204" pitchFamily="34" charset="0"/>
              </a:rPr>
              <a:t>TRONG TRANH DÂN GIAN VIỆT NAM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2" name="Freeform 2"/>
          <p:cNvSpPr/>
          <p:nvPr/>
        </p:nvSpPr>
        <p:spPr>
          <a:xfrm rot="15349943">
            <a:off x="-1339374" y="5876326"/>
            <a:ext cx="5608574" cy="597739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3" name="Freeform 3"/>
          <p:cNvSpPr/>
          <p:nvPr/>
        </p:nvSpPr>
        <p:spPr>
          <a:xfrm rot="3138325">
            <a:off x="15575109" y="-1738386"/>
            <a:ext cx="3779658" cy="507753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4" name="Freeform 4"/>
          <p:cNvSpPr/>
          <p:nvPr/>
        </p:nvSpPr>
        <p:spPr>
          <a:xfrm rot="16200000">
            <a:off x="-648427" y="7058599"/>
            <a:ext cx="4596529" cy="2866500"/>
          </a:xfrm>
          <a:custGeom>
            <a:avLst/>
            <a:gdLst/>
            <a:ahLst/>
            <a:cxnLst/>
            <a:rect l="l" t="t" r="r" b="b"/>
            <a:pathLst>
              <a:path w="5060253" h="3481453">
                <a:moveTo>
                  <a:pt x="0" y="0"/>
                </a:moveTo>
                <a:lnTo>
                  <a:pt x="5060253" y="0"/>
                </a:lnTo>
                <a:lnTo>
                  <a:pt x="5060253" y="3481453"/>
                </a:lnTo>
                <a:lnTo>
                  <a:pt x="0" y="3481453"/>
                </a:lnTo>
                <a:lnTo>
                  <a:pt x="0" y="0"/>
                </a:lnTo>
                <a:close/>
              </a:path>
            </a:pathLst>
          </a:custGeom>
          <a:blipFill>
            <a:blip r:embed="rId3"/>
            <a:stretch>
              <a:fillRect r="-34294" b="-201265"/>
            </a:stretch>
          </a:blipFill>
        </p:spPr>
      </p:sp>
      <p:sp>
        <p:nvSpPr>
          <p:cNvPr id="5" name="Freeform 5"/>
          <p:cNvSpPr/>
          <p:nvPr/>
        </p:nvSpPr>
        <p:spPr>
          <a:xfrm rot="3396852">
            <a:off x="14047223" y="640766"/>
            <a:ext cx="4771094" cy="2450504"/>
          </a:xfrm>
          <a:custGeom>
            <a:avLst/>
            <a:gdLst/>
            <a:ahLst/>
            <a:cxnLst/>
            <a:rect l="l" t="t" r="r" b="b"/>
            <a:pathLst>
              <a:path w="5466901" h="3761227">
                <a:moveTo>
                  <a:pt x="0" y="0"/>
                </a:moveTo>
                <a:lnTo>
                  <a:pt x="5466900" y="0"/>
                </a:lnTo>
                <a:lnTo>
                  <a:pt x="5466900" y="3761227"/>
                </a:lnTo>
                <a:lnTo>
                  <a:pt x="0" y="3761227"/>
                </a:lnTo>
                <a:lnTo>
                  <a:pt x="0" y="0"/>
                </a:lnTo>
                <a:close/>
              </a:path>
            </a:pathLst>
          </a:custGeom>
          <a:blipFill>
            <a:blip r:embed="rId3"/>
            <a:stretch>
              <a:fillRect r="-34294" b="-201265"/>
            </a:stretch>
          </a:blipFill>
        </p:spPr>
      </p:sp>
      <p:sp>
        <p:nvSpPr>
          <p:cNvPr id="9" name="Rectangle: Rounded Corners 8">
            <a:extLst>
              <a:ext uri="{FF2B5EF4-FFF2-40B4-BE49-F238E27FC236}">
                <a16:creationId xmlns:a16="http://schemas.microsoft.com/office/drawing/2014/main" id="{FA409A1B-094F-FB47-D274-D6720A36A7AC}"/>
              </a:ext>
            </a:extLst>
          </p:cNvPr>
          <p:cNvSpPr/>
          <p:nvPr/>
        </p:nvSpPr>
        <p:spPr>
          <a:xfrm>
            <a:off x="1512416" y="1578950"/>
            <a:ext cx="15130648" cy="76711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F99C8A-B82B-EF63-FB66-18F1B913D766}"/>
              </a:ext>
            </a:extLst>
          </p:cNvPr>
          <p:cNvSpPr txBox="1"/>
          <p:nvPr/>
        </p:nvSpPr>
        <p:spPr>
          <a:xfrm>
            <a:off x="5115340" y="292548"/>
            <a:ext cx="8057319" cy="1015663"/>
          </a:xfrm>
          <a:prstGeom prst="rect">
            <a:avLst/>
          </a:prstGeom>
          <a:noFill/>
        </p:spPr>
        <p:txBody>
          <a:bodyPr wrap="square" rtlCol="0">
            <a:spAutoFit/>
          </a:bodyPr>
          <a:lstStyle/>
          <a:p>
            <a:r>
              <a:rPr lang="en-US" sz="6000" b="1">
                <a:solidFill>
                  <a:schemeClr val="bg1"/>
                </a:solidFill>
                <a:effectLst>
                  <a:reflection blurRad="6350" stA="55000" endA="50" endPos="85000" dist="60007" dir="5400000" sy="-100000" algn="bl" rotWithShape="0"/>
                </a:effectLst>
                <a:latin typeface="Arial" panose="020B0604020202020204" pitchFamily="34" charset="0"/>
                <a:cs typeface="Arial" panose="020B0604020202020204" pitchFamily="34" charset="0"/>
              </a:rPr>
              <a:t>NỘI DUNG BÀI HỌC </a:t>
            </a:r>
          </a:p>
        </p:txBody>
      </p:sp>
      <p:grpSp>
        <p:nvGrpSpPr>
          <p:cNvPr id="13" name="Group 12">
            <a:extLst>
              <a:ext uri="{FF2B5EF4-FFF2-40B4-BE49-F238E27FC236}">
                <a16:creationId xmlns:a16="http://schemas.microsoft.com/office/drawing/2014/main" id="{BF83029E-9308-4176-3E57-9FF3BC3FEE2D}"/>
              </a:ext>
            </a:extLst>
          </p:cNvPr>
          <p:cNvGrpSpPr/>
          <p:nvPr/>
        </p:nvGrpSpPr>
        <p:grpSpPr>
          <a:xfrm>
            <a:off x="2667000" y="2483256"/>
            <a:ext cx="12649200" cy="1839606"/>
            <a:chOff x="2667000" y="2483256"/>
            <a:chExt cx="12649200" cy="1839606"/>
          </a:xfrm>
        </p:grpSpPr>
        <p:sp>
          <p:nvSpPr>
            <p:cNvPr id="11" name="TextBox 10">
              <a:extLst>
                <a:ext uri="{FF2B5EF4-FFF2-40B4-BE49-F238E27FC236}">
                  <a16:creationId xmlns:a16="http://schemas.microsoft.com/office/drawing/2014/main" id="{7183FCD8-5874-DA4D-84CD-7618BD507D43}"/>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01</a:t>
              </a:r>
            </a:p>
          </p:txBody>
        </p:sp>
        <p:sp>
          <p:nvSpPr>
            <p:cNvPr id="12" name="TextBox 11">
              <a:extLst>
                <a:ext uri="{FF2B5EF4-FFF2-40B4-BE49-F238E27FC236}">
                  <a16:creationId xmlns:a16="http://schemas.microsoft.com/office/drawing/2014/main" id="{C696ECF9-9379-E9FC-36D6-3CBB4E8EB8FE}"/>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nhiều lớp</a:t>
              </a:r>
              <a:endParaRPr lang="en-US" sz="4000"/>
            </a:p>
          </p:txBody>
        </p:sp>
      </p:grpSp>
      <p:grpSp>
        <p:nvGrpSpPr>
          <p:cNvPr id="14" name="Group 13">
            <a:extLst>
              <a:ext uri="{FF2B5EF4-FFF2-40B4-BE49-F238E27FC236}">
                <a16:creationId xmlns:a16="http://schemas.microsoft.com/office/drawing/2014/main" id="{FE644C14-8711-0E5C-6D44-32392118CF41}"/>
              </a:ext>
            </a:extLst>
          </p:cNvPr>
          <p:cNvGrpSpPr/>
          <p:nvPr/>
        </p:nvGrpSpPr>
        <p:grpSpPr>
          <a:xfrm>
            <a:off x="2667000" y="4574976"/>
            <a:ext cx="12649200" cy="1839606"/>
            <a:chOff x="2667000" y="2483256"/>
            <a:chExt cx="12649200" cy="1839606"/>
          </a:xfrm>
        </p:grpSpPr>
        <p:sp>
          <p:nvSpPr>
            <p:cNvPr id="15" name="TextBox 14">
              <a:extLst>
                <a:ext uri="{FF2B5EF4-FFF2-40B4-BE49-F238E27FC236}">
                  <a16:creationId xmlns:a16="http://schemas.microsoft.com/office/drawing/2014/main" id="{09041A4A-89BF-8A64-E00E-0499BD5796CF}"/>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02</a:t>
              </a:r>
            </a:p>
          </p:txBody>
        </p:sp>
        <p:sp>
          <p:nvSpPr>
            <p:cNvPr id="16" name="TextBox 15">
              <a:extLst>
                <a:ext uri="{FF2B5EF4-FFF2-40B4-BE49-F238E27FC236}">
                  <a16:creationId xmlns:a16="http://schemas.microsoft.com/office/drawing/2014/main" id="{C41F6C8A-3017-8EAF-BA4C-10F68E69E444}"/>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ước lệ</a:t>
              </a:r>
              <a:endParaRPr lang="en-US" sz="4000"/>
            </a:p>
          </p:txBody>
        </p:sp>
      </p:grpSp>
      <p:grpSp>
        <p:nvGrpSpPr>
          <p:cNvPr id="17" name="Group 16">
            <a:extLst>
              <a:ext uri="{FF2B5EF4-FFF2-40B4-BE49-F238E27FC236}">
                <a16:creationId xmlns:a16="http://schemas.microsoft.com/office/drawing/2014/main" id="{93CFB97C-B1CE-35D3-BD4E-2A74AB4FC58C}"/>
              </a:ext>
            </a:extLst>
          </p:cNvPr>
          <p:cNvGrpSpPr/>
          <p:nvPr/>
        </p:nvGrpSpPr>
        <p:grpSpPr>
          <a:xfrm>
            <a:off x="2667000" y="6906393"/>
            <a:ext cx="12649200" cy="1839606"/>
            <a:chOff x="2667000" y="2483256"/>
            <a:chExt cx="12649200" cy="1839606"/>
          </a:xfrm>
        </p:grpSpPr>
        <p:sp>
          <p:nvSpPr>
            <p:cNvPr id="18" name="TextBox 17">
              <a:extLst>
                <a:ext uri="{FF2B5EF4-FFF2-40B4-BE49-F238E27FC236}">
                  <a16:creationId xmlns:a16="http://schemas.microsoft.com/office/drawing/2014/main" id="{7D0D1062-7F2F-7164-8E8F-1C15D78D59A7}"/>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03</a:t>
              </a:r>
            </a:p>
          </p:txBody>
        </p:sp>
        <p:sp>
          <p:nvSpPr>
            <p:cNvPr id="19" name="TextBox 18">
              <a:extLst>
                <a:ext uri="{FF2B5EF4-FFF2-40B4-BE49-F238E27FC236}">
                  <a16:creationId xmlns:a16="http://schemas.microsoft.com/office/drawing/2014/main" id="{A81A77FE-3194-AE09-A716-5C5BB255BDD9}"/>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đồng hiện</a:t>
              </a:r>
              <a:endParaRPr lang="en-US" sz="4000"/>
            </a:p>
          </p:txBody>
        </p:sp>
      </p:grpSp>
    </p:spTree>
    <p:extLst>
      <p:ext uri="{BB962C8B-B14F-4D97-AF65-F5344CB8AC3E}">
        <p14:creationId xmlns:p14="http://schemas.microsoft.com/office/powerpoint/2010/main" val="976768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HÌNH ẢNH TRANH DÂN GIAN VIỆT NAM CÓ DẠNG KHÔNG GIAN NHIỀU LỚP</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3592398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FFDD4-097F-8728-6384-A6F483ED202A}"/>
              </a:ext>
            </a:extLst>
          </p:cNvPr>
          <p:cNvSpPr txBox="1"/>
          <p:nvPr/>
        </p:nvSpPr>
        <p:spPr>
          <a:xfrm>
            <a:off x="4267200" y="419100"/>
            <a:ext cx="9753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sp>
        <p:nvSpPr>
          <p:cNvPr id="8" name="TextBox 7">
            <a:extLst>
              <a:ext uri="{FF2B5EF4-FFF2-40B4-BE49-F238E27FC236}">
                <a16:creationId xmlns:a16="http://schemas.microsoft.com/office/drawing/2014/main" id="{C325B935-8864-C9FE-74BD-778A516AACA1}"/>
              </a:ext>
            </a:extLst>
          </p:cNvPr>
          <p:cNvSpPr txBox="1"/>
          <p:nvPr/>
        </p:nvSpPr>
        <p:spPr>
          <a:xfrm>
            <a:off x="873646" y="6554236"/>
            <a:ext cx="16540707" cy="3313664"/>
          </a:xfrm>
          <a:prstGeom prst="rect">
            <a:avLst/>
          </a:prstGeom>
          <a:noFill/>
        </p:spPr>
        <p:txBody>
          <a:bodyPr wrap="square">
            <a:spAutoFit/>
          </a:bodyPr>
          <a:lstStyle/>
          <a:p>
            <a:pPr algn="just">
              <a:lnSpc>
                <a:spcPct val="150000"/>
              </a:lnSpc>
            </a:pPr>
            <a:r>
              <a:rPr lang="en-US" sz="3600" b="1" i="1">
                <a:latin typeface="Arial" panose="020B0604020202020204" pitchFamily="34" charset="0"/>
                <a:cs typeface="Arial" panose="020B0604020202020204" pitchFamily="34" charset="0"/>
              </a:rPr>
              <a:t>Trả lời câu hỏi: </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Em liên tưởng đến không gian ở đâu khi quan sát các tranh dân gian trên?</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Cách tạo hình gợi cho em liên tưởng đến nhân vật nào là chính? Nhân vật nào là phụ? Nhân vật nào ở gần? Nhân vật nào ở xa?</a:t>
            </a:r>
          </a:p>
        </p:txBody>
      </p:sp>
      <p:grpSp>
        <p:nvGrpSpPr>
          <p:cNvPr id="12" name="Group 11">
            <a:extLst>
              <a:ext uri="{FF2B5EF4-FFF2-40B4-BE49-F238E27FC236}">
                <a16:creationId xmlns:a16="http://schemas.microsoft.com/office/drawing/2014/main" id="{74F0FC83-F317-A175-3A56-E0976D1268F3}"/>
              </a:ext>
            </a:extLst>
          </p:cNvPr>
          <p:cNvGrpSpPr/>
          <p:nvPr/>
        </p:nvGrpSpPr>
        <p:grpSpPr>
          <a:xfrm>
            <a:off x="1754027" y="1367151"/>
            <a:ext cx="7421202" cy="5221805"/>
            <a:chOff x="1754027" y="1367151"/>
            <a:chExt cx="7421202" cy="5221805"/>
          </a:xfrm>
        </p:grpSpPr>
        <p:pic>
          <p:nvPicPr>
            <p:cNvPr id="4" name="Picture 3">
              <a:extLst>
                <a:ext uri="{FF2B5EF4-FFF2-40B4-BE49-F238E27FC236}">
                  <a16:creationId xmlns:a16="http://schemas.microsoft.com/office/drawing/2014/main" id="{7710E5A7-D065-49F2-3111-ACF116D9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027" y="1367151"/>
              <a:ext cx="7421202" cy="4731225"/>
            </a:xfrm>
            <a:prstGeom prst="rect">
              <a:avLst/>
            </a:prstGeom>
          </p:spPr>
        </p:pic>
        <p:sp>
          <p:nvSpPr>
            <p:cNvPr id="9" name="TextBox 8">
              <a:extLst>
                <a:ext uri="{FF2B5EF4-FFF2-40B4-BE49-F238E27FC236}">
                  <a16:creationId xmlns:a16="http://schemas.microsoft.com/office/drawing/2014/main" id="{4FF4CD6A-6FC8-AB9B-2F94-9245B3BB697E}"/>
                </a:ext>
              </a:extLst>
            </p:cNvPr>
            <p:cNvSpPr txBox="1"/>
            <p:nvPr/>
          </p:nvSpPr>
          <p:spPr>
            <a:xfrm>
              <a:off x="2667000" y="6111902"/>
              <a:ext cx="6019800" cy="477054"/>
            </a:xfrm>
            <a:prstGeom prst="rect">
              <a:avLst/>
            </a:prstGeom>
            <a:noFill/>
          </p:spPr>
          <p:txBody>
            <a:bodyPr wrap="square" rtlCol="0">
              <a:spAutoFit/>
            </a:bodyPr>
            <a:lstStyle/>
            <a:p>
              <a:r>
                <a:rPr lang="en-US" sz="2500" i="1">
                  <a:solidFill>
                    <a:srgbClr val="002060"/>
                  </a:solidFill>
                  <a:latin typeface="Arial" panose="020B0604020202020204" pitchFamily="34" charset="0"/>
                  <a:cs typeface="Arial" panose="020B0604020202020204" pitchFamily="34" charset="0"/>
                </a:rPr>
                <a:t>Ngô Quyền, tranh dân gian Đông Hồ </a:t>
              </a:r>
            </a:p>
          </p:txBody>
        </p:sp>
      </p:grpSp>
      <p:grpSp>
        <p:nvGrpSpPr>
          <p:cNvPr id="11" name="Group 10">
            <a:extLst>
              <a:ext uri="{FF2B5EF4-FFF2-40B4-BE49-F238E27FC236}">
                <a16:creationId xmlns:a16="http://schemas.microsoft.com/office/drawing/2014/main" id="{91382A4C-E369-1D02-89D4-9932EDA71CDF}"/>
              </a:ext>
            </a:extLst>
          </p:cNvPr>
          <p:cNvGrpSpPr/>
          <p:nvPr/>
        </p:nvGrpSpPr>
        <p:grpSpPr>
          <a:xfrm>
            <a:off x="10769325" y="1380676"/>
            <a:ext cx="6019800" cy="5356451"/>
            <a:chOff x="10769325" y="1380676"/>
            <a:chExt cx="6019800" cy="5356451"/>
          </a:xfrm>
        </p:grpSpPr>
        <p:pic>
          <p:nvPicPr>
            <p:cNvPr id="6" name="Picture 5">
              <a:extLst>
                <a:ext uri="{FF2B5EF4-FFF2-40B4-BE49-F238E27FC236}">
                  <a16:creationId xmlns:a16="http://schemas.microsoft.com/office/drawing/2014/main" id="{DC2EBCB2-BCAE-1887-D0AF-D35C25D6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1380676"/>
              <a:ext cx="4850850" cy="4731226"/>
            </a:xfrm>
            <a:prstGeom prst="rect">
              <a:avLst/>
            </a:prstGeom>
          </p:spPr>
        </p:pic>
        <p:sp>
          <p:nvSpPr>
            <p:cNvPr id="10" name="TextBox 9">
              <a:extLst>
                <a:ext uri="{FF2B5EF4-FFF2-40B4-BE49-F238E27FC236}">
                  <a16:creationId xmlns:a16="http://schemas.microsoft.com/office/drawing/2014/main" id="{915E08BC-22DB-82B8-29A3-5EE7F60C1175}"/>
                </a:ext>
              </a:extLst>
            </p:cNvPr>
            <p:cNvSpPr txBox="1"/>
            <p:nvPr/>
          </p:nvSpPr>
          <p:spPr>
            <a:xfrm>
              <a:off x="10769325" y="6260073"/>
              <a:ext cx="60198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Tam phủ, tranh dân gian Hàng Trống </a:t>
              </a:r>
            </a:p>
          </p:txBody>
        </p:sp>
      </p:grpSp>
    </p:spTree>
    <p:extLst>
      <p:ext uri="{BB962C8B-B14F-4D97-AF65-F5344CB8AC3E}">
        <p14:creationId xmlns:p14="http://schemas.microsoft.com/office/powerpoint/2010/main" val="878918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10AE6E-858C-85B9-ADA9-7A1FA3BB5130}"/>
              </a:ext>
            </a:extLst>
          </p:cNvPr>
          <p:cNvGrpSpPr/>
          <p:nvPr/>
        </p:nvGrpSpPr>
        <p:grpSpPr>
          <a:xfrm>
            <a:off x="685800" y="1257300"/>
            <a:ext cx="16916400" cy="8122230"/>
            <a:chOff x="685800" y="1257300"/>
            <a:chExt cx="16916400" cy="8122230"/>
          </a:xfrm>
        </p:grpSpPr>
        <p:sp>
          <p:nvSpPr>
            <p:cNvPr id="2" name="Rectangle: Rounded Corners 1">
              <a:extLst>
                <a:ext uri="{FF2B5EF4-FFF2-40B4-BE49-F238E27FC236}">
                  <a16:creationId xmlns:a16="http://schemas.microsoft.com/office/drawing/2014/main" id="{578A1448-BE61-5EB3-B94C-D9FAB6237B0D}"/>
                </a:ext>
              </a:extLst>
            </p:cNvPr>
            <p:cNvSpPr/>
            <p:nvPr/>
          </p:nvSpPr>
          <p:spPr>
            <a:xfrm>
              <a:off x="685800" y="1257300"/>
              <a:ext cx="16916400" cy="81222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225DBF-5BB8-5080-3834-83006F625A92}"/>
                </a:ext>
              </a:extLst>
            </p:cNvPr>
            <p:cNvSpPr txBox="1"/>
            <p:nvPr/>
          </p:nvSpPr>
          <p:spPr>
            <a:xfrm>
              <a:off x="1143000" y="1844387"/>
              <a:ext cx="15849600" cy="6948056"/>
            </a:xfrm>
            <a:prstGeom prst="rect">
              <a:avLst/>
            </a:prstGeom>
            <a:noFill/>
          </p:spPr>
          <p:txBody>
            <a:bodyPr wrap="square" rtlCol="0">
              <a:spAutoFit/>
            </a:bodyPr>
            <a:lstStyle/>
            <a:p>
              <a:pPr marR="0" algn="ctr">
                <a:lnSpc>
                  <a:spcPct val="150000"/>
                </a:lnSpc>
                <a:spcBef>
                  <a:spcPts val="0"/>
                </a:spcBef>
                <a:spcAft>
                  <a:spcPts val="0"/>
                </a:spcAft>
              </a:pPr>
              <a:r>
                <a:rPr lang="en-US" sz="4500" b="1">
                  <a:solidFill>
                    <a:srgbClr val="000000"/>
                  </a:solidFill>
                  <a:effectLst/>
                  <a:latin typeface="Arial" panose="020B0604020202020204" pitchFamily="34" charset="0"/>
                  <a:ea typeface="Calibri" panose="020F0502020204030204" pitchFamily="34" charset="0"/>
                  <a:cs typeface="Arial" panose="020B0604020202020204" pitchFamily="34" charset="0"/>
                </a:rPr>
                <a:t>KẾT LUẬN </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hình ảnh trong hai bức tranh làm liên tưởng đến không gian ngày xưa khi đất nước còn có triều đình, kháng chiến chống ngoại xâm.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Cách tạo hình gọi liên tưởng đến nhân vật vua chúa, tướng quân chỉ huy là chính. Nhân vật người hầu là phụ. Trong tranh 3 nhân vật trong tranh Tam phủ ở phía sau có tạo hình to hơn phía trước.</a:t>
              </a:r>
              <a:endParaRPr lang="en-US" sz="4000">
                <a:effectLst/>
                <a:latin typeface="Arial" panose="020B0604020202020204" pitchFamily="34" charset="0"/>
                <a:ea typeface="Calibri" panose="020F0502020204030204" pitchFamily="34" charset="0"/>
                <a:cs typeface="Arial" panose="020B0604020202020204" pitchFamily="34" charset="0"/>
              </a:endParaRPr>
            </a:p>
            <a:p>
              <a:endParaRPr lang="en-US"/>
            </a:p>
          </p:txBody>
        </p:sp>
      </p:grpSp>
    </p:spTree>
    <p:extLst>
      <p:ext uri="{BB962C8B-B14F-4D97-AF65-F5344CB8AC3E}">
        <p14:creationId xmlns:p14="http://schemas.microsoft.com/office/powerpoint/2010/main" val="3580254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616950" y="966885"/>
            <a:ext cx="7964920" cy="8472390"/>
            <a:chOff x="-286364" y="-2050920"/>
            <a:chExt cx="10619893" cy="11296520"/>
          </a:xfrm>
        </p:grpSpPr>
        <p:sp>
          <p:nvSpPr>
            <p:cNvPr id="9" name="TextBox 9"/>
            <p:cNvSpPr txBox="1"/>
            <p:nvPr/>
          </p:nvSpPr>
          <p:spPr>
            <a:xfrm>
              <a:off x="-286364" y="-1292379"/>
              <a:ext cx="10619893" cy="9696757"/>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nhiều lớp tranh tranh dân gian thường thể hiện nhiều nhóm nhân vật trên một mặt phẳng. </a:t>
              </a:r>
            </a:p>
            <a:p>
              <a:pPr marL="571500" indent="-571500" algn="just">
                <a:lnSpc>
                  <a:spcPct val="150000"/>
                </a:lnSpc>
                <a:buFont typeface="Wingdings" panose="05000000000000000000" pitchFamily="2" charset="2"/>
                <a:buChar char="§"/>
              </a:pPr>
              <a:r>
                <a:rPr lang="vi-VN" sz="4000">
                  <a:solidFill>
                    <a:srgbClr val="243D1F"/>
                  </a:solidFill>
                </a:rPr>
                <a:t>Ở dạng không gian này, nhân vật có hình thể to – nhỏ thể hiện vị trí, vai trò quan trọng của  đối tượng cần thể hiện trong tranh.</a:t>
              </a:r>
            </a:p>
          </p:txBody>
        </p:sp>
        <p:sp>
          <p:nvSpPr>
            <p:cNvPr id="10" name="AutoShape 10"/>
            <p:cNvSpPr/>
            <p:nvPr/>
          </p:nvSpPr>
          <p:spPr>
            <a:xfrm>
              <a:off x="4205674"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4205674" y="9245600"/>
              <a:ext cx="1312993" cy="0"/>
            </a:xfrm>
            <a:prstGeom prst="line">
              <a:avLst/>
            </a:prstGeom>
            <a:ln w="12700" cap="rnd">
              <a:solidFill>
                <a:srgbClr val="243D1F"/>
              </a:solidFill>
              <a:prstDash val="solid"/>
              <a:headEnd type="none" w="sm" len="sm"/>
              <a:tailEnd type="none" w="sm" len="sm"/>
            </a:ln>
          </p:spPr>
        </p:sp>
      </p:grpSp>
      <p:grpSp>
        <p:nvGrpSpPr>
          <p:cNvPr id="18" name="Group 17">
            <a:extLst>
              <a:ext uri="{FF2B5EF4-FFF2-40B4-BE49-F238E27FC236}">
                <a16:creationId xmlns:a16="http://schemas.microsoft.com/office/drawing/2014/main" id="{6A345AD2-CF66-C0E4-5D22-12B780BB4286}"/>
              </a:ext>
            </a:extLst>
          </p:cNvPr>
          <p:cNvGrpSpPr/>
          <p:nvPr/>
        </p:nvGrpSpPr>
        <p:grpSpPr>
          <a:xfrm>
            <a:off x="8763000" y="1057043"/>
            <a:ext cx="9990685" cy="8172914"/>
            <a:chOff x="8561325" y="977156"/>
            <a:chExt cx="9990685" cy="8172914"/>
          </a:xfrm>
        </p:grpSpPr>
        <p:grpSp>
          <p:nvGrpSpPr>
            <p:cNvPr id="17" name="Group 16">
              <a:extLst>
                <a:ext uri="{FF2B5EF4-FFF2-40B4-BE49-F238E27FC236}">
                  <a16:creationId xmlns:a16="http://schemas.microsoft.com/office/drawing/2014/main" id="{909832DB-3688-AE94-86E2-DA9025F11903}"/>
                </a:ext>
              </a:extLst>
            </p:cNvPr>
            <p:cNvGrpSpPr/>
            <p:nvPr/>
          </p:nvGrpSpPr>
          <p:grpSpPr>
            <a:xfrm>
              <a:off x="8561325" y="977156"/>
              <a:ext cx="8370599" cy="7595343"/>
              <a:chOff x="8561325" y="977156"/>
              <a:chExt cx="8370599" cy="7595343"/>
            </a:xfrm>
          </p:grpSpPr>
          <p:sp>
            <p:nvSpPr>
              <p:cNvPr id="16" name="Freeform 5">
                <a:extLst>
                  <a:ext uri="{FF2B5EF4-FFF2-40B4-BE49-F238E27FC236}">
                    <a16:creationId xmlns:a16="http://schemas.microsoft.com/office/drawing/2014/main" id="{F2FAC23C-4A07-5FB9-476D-C7C6FB26EAEC}"/>
                  </a:ext>
                </a:extLst>
              </p:cNvPr>
              <p:cNvSpPr/>
              <p:nvPr/>
            </p:nvSpPr>
            <p:spPr>
              <a:xfrm rot="256014" flipH="1">
                <a:off x="8561325" y="977156"/>
                <a:ext cx="3377681" cy="4994723"/>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4" name="Picture 13">
                <a:extLst>
                  <a:ext uri="{FF2B5EF4-FFF2-40B4-BE49-F238E27FC236}">
                    <a16:creationId xmlns:a16="http://schemas.microsoft.com/office/drawing/2014/main" id="{1C17E294-6D15-63DB-01D7-9CE2C7E1C207}"/>
                  </a:ext>
                </a:extLst>
              </p:cNvPr>
              <p:cNvPicPr>
                <a:picLocks noChangeAspect="1"/>
              </p:cNvPicPr>
              <p:nvPr/>
            </p:nvPicPr>
            <p:blipFill rotWithShape="1">
              <a:blip r:embed="rId3">
                <a:extLst>
                  <a:ext uri="{28A0092B-C50C-407E-A947-70E740481C1C}">
                    <a14:useLocalDpi xmlns:a14="http://schemas.microsoft.com/office/drawing/2010/main" val="0"/>
                  </a:ext>
                </a:extLst>
              </a:blip>
              <a:srcRect l="10392" r="9899"/>
              <a:stretch/>
            </p:blipFill>
            <p:spPr>
              <a:xfrm>
                <a:off x="9677400" y="2095500"/>
                <a:ext cx="7254524" cy="6476999"/>
              </a:xfrm>
              <a:prstGeom prst="ellipse">
                <a:avLst/>
              </a:prstGeom>
            </p:spPr>
          </p:pic>
        </p:grpSp>
        <p:sp>
          <p:nvSpPr>
            <p:cNvPr id="15" name="Freeform 4">
              <a:extLst>
                <a:ext uri="{FF2B5EF4-FFF2-40B4-BE49-F238E27FC236}">
                  <a16:creationId xmlns:a16="http://schemas.microsoft.com/office/drawing/2014/main" id="{B0F5D5B8-A40B-4754-9FEC-3B8CA9AC6B13}"/>
                </a:ext>
              </a:extLst>
            </p:cNvPr>
            <p:cNvSpPr/>
            <p:nvPr/>
          </p:nvSpPr>
          <p:spPr>
            <a:xfrm rot="3324533">
              <a:off x="14300950" y="48990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grpSp>
    </p:spTree>
    <p:extLst>
      <p:ext uri="{BB962C8B-B14F-4D97-AF65-F5344CB8AC3E}">
        <p14:creationId xmlns:p14="http://schemas.microsoft.com/office/powerpoint/2010/main" val="882658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1317</Words>
  <Application>Microsoft Office PowerPoint</Application>
  <PresentationFormat>Custom</PresentationFormat>
  <Paragraphs>105</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Amasis MT Pro Black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Xanh lá Hoa Lời chúc mừng Bản thuyết trình về Ngày của Mẹ</dc:title>
  <cp:lastModifiedBy>Thảo Đào</cp:lastModifiedBy>
  <cp:revision>3</cp:revision>
  <dcterms:created xsi:type="dcterms:W3CDTF">2006-08-16T00:00:00Z</dcterms:created>
  <dcterms:modified xsi:type="dcterms:W3CDTF">2023-06-30T15:01:42Z</dcterms:modified>
  <dc:identifier>DAFnKRPJ6as</dc:identifier>
</cp:coreProperties>
</file>