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media1.WAV" ContentType="audio/x-wav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0" r:id="rId2"/>
    <p:sldId id="297" r:id="rId3"/>
    <p:sldId id="298" r:id="rId4"/>
    <p:sldId id="299" r:id="rId5"/>
    <p:sldId id="273" r:id="rId6"/>
    <p:sldId id="290" r:id="rId7"/>
    <p:sldId id="300" r:id="rId8"/>
    <p:sldId id="295" r:id="rId9"/>
    <p:sldId id="291" r:id="rId10"/>
    <p:sldId id="301" r:id="rId11"/>
    <p:sldId id="296" r:id="rId12"/>
    <p:sldId id="286" r:id="rId13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324" y="27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C6C91-11EE-4C59-AC56-280C073DA39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B6F2B-0622-4044-95BF-3D4DE1ACE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6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FE1F-EDBC-4F37-A1D4-804EA0CCBB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00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B6F2B-0622-4044-95BF-3D4DE1ACE5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0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69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14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6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7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21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1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0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3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0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0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D1623-75BD-4999-AD43-1562FE4D5C7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5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image" Target="../media/image2.wm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itter-graphics.com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3.mp4"/><Relationship Id="rId7" Type="http://schemas.openxmlformats.org/officeDocument/2006/relationships/image" Target="../media/image15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3.mp4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"/>
          <a:stretch>
            <a:fillRect/>
          </a:stretch>
        </p:blipFill>
        <p:spPr bwMode="auto">
          <a:xfrm>
            <a:off x="0" y="27340"/>
            <a:ext cx="14630400" cy="835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5612448" y="4259309"/>
            <a:ext cx="4117341" cy="49656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LỚP: 1B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5" descr="PinkFlowe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6077022"/>
            <a:ext cx="1950720" cy="80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Flower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7401" y="27340"/>
            <a:ext cx="914402" cy="69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FloralCorner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812" y="6273213"/>
            <a:ext cx="2311400" cy="195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1045040" y="1268538"/>
            <a:ext cx="12801600" cy="62910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Kính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chào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quý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thầy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cô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giáo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về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dự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.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Chúc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sức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khoẻ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và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hạnh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phúc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! </a:t>
            </a:r>
          </a:p>
        </p:txBody>
      </p:sp>
      <p:pic>
        <p:nvPicPr>
          <p:cNvPr id="11" name="Picture 9" descr="FloralCorner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169935"/>
            <a:ext cx="2829560" cy="141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Flower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7149" y="344840"/>
            <a:ext cx="914402" cy="69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Flower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1513" y="959202"/>
            <a:ext cx="914402" cy="69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13"/>
          <p:cNvSpPr>
            <a:spLocks noChangeArrowheads="1" noChangeShapeType="1" noTextEdit="1"/>
          </p:cNvSpPr>
          <p:nvPr/>
        </p:nvSpPr>
        <p:spPr bwMode="auto">
          <a:xfrm>
            <a:off x="4050349" y="605829"/>
            <a:ext cx="6266179" cy="54136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TRƯỜNG TIỂU </a:t>
            </a:r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HỌC</a:t>
            </a:r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ĐOÀN NGHIÊN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4212591" y="1179794"/>
            <a:ext cx="6205221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WordArt 17"/>
          <p:cNvSpPr>
            <a:spLocks noChangeArrowheads="1" noChangeShapeType="1" noTextEdit="1"/>
          </p:cNvSpPr>
          <p:nvPr/>
        </p:nvSpPr>
        <p:spPr bwMode="auto">
          <a:xfrm>
            <a:off x="5181600" y="5486402"/>
            <a:ext cx="5486400" cy="48284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GV</a:t>
            </a:r>
            <a:r>
              <a:rPr lang="en-US" sz="3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: Dương Thị Kim Yến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628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89" y="-63098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1058488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44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en-US" sz="44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52801" y="2085106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Century gothic"/>
                <a:cs typeface="Times New Roman" pitchFamily="18" charset="0"/>
              </a:rPr>
              <a:t> 	 </a:t>
            </a:r>
            <a:r>
              <a:rPr lang="en-US" sz="5400" b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ut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3649" y="5002610"/>
            <a:ext cx="6499368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latin typeface="Century gothic"/>
                <a:cs typeface="Times New Roman" pitchFamily="18" charset="0"/>
              </a:rPr>
              <a:t> bụt   hụt   lụt   sụt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268676"/>
              </p:ext>
            </p:extLst>
          </p:nvPr>
        </p:nvGraphicFramePr>
        <p:xfrm>
          <a:off x="5403258" y="3127919"/>
          <a:ext cx="3779520" cy="1828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05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4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latin typeface="Century gothic"/>
                          <a:cs typeface="Times New Roman" pitchFamily="18" charset="0"/>
                        </a:rPr>
                        <a:t>  </a:t>
                      </a:r>
                      <a:endParaRPr lang="en-US" sz="5400" b="1" dirty="0">
                        <a:solidFill>
                          <a:srgbClr val="FF0000"/>
                        </a:solidFill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 gridSpan="2"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9E57E40B-9C48-4D0D-A4B7-35FF8CFA0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32" y="2046255"/>
            <a:ext cx="1932246" cy="773146"/>
          </a:xfrm>
          <a:prstGeom prst="rect">
            <a:avLst/>
          </a:prstGeom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876521" y="958070"/>
            <a:ext cx="5821640" cy="101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 ut     ưt    </a:t>
            </a:r>
            <a:endParaRPr lang="en-US" sz="6000" b="1" dirty="0">
              <a:solidFill>
                <a:srgbClr val="FF00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681278" y="2069380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Century gothic"/>
                <a:cs typeface="Times New Roman" pitchFamily="18" charset="0"/>
              </a:rPr>
              <a:t>    </a:t>
            </a:r>
            <a:r>
              <a:rPr lang="en-US" sz="5400" b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ưt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7482455" y="3041411"/>
            <a:ext cx="231711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Century gothic"/>
                <a:cs typeface="Times New Roman" pitchFamily="18" charset="0"/>
              </a:rPr>
              <a:t>  </a:t>
            </a:r>
            <a:r>
              <a:rPr lang="en-US" sz="5400" b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ut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744367" y="3067783"/>
            <a:ext cx="1341437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Century gothic"/>
                <a:cs typeface="Times New Roman" pitchFamily="18" charset="0"/>
              </a:rPr>
              <a:t>  s</a:t>
            </a:r>
            <a:endParaRPr lang="en-US" sz="5400" b="1" dirty="0">
              <a:latin typeface="Century gothic"/>
              <a:cs typeface="Times New Roman" pitchFamily="18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6059191" y="4030579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Century gothic"/>
                <a:cs typeface="Times New Roman" pitchFamily="18" charset="0"/>
              </a:rPr>
              <a:t>    s</a:t>
            </a:r>
            <a:r>
              <a:rPr lang="en-US" sz="5400" b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ut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 flipH="1">
            <a:off x="7433706" y="4207770"/>
            <a:ext cx="213678" cy="914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781800" y="5056064"/>
            <a:ext cx="7489965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latin typeface="Century gothic"/>
                <a:cs typeface="Times New Roman" pitchFamily="18" charset="0"/>
              </a:rPr>
              <a:t> dứt  mứt  nứt  sứt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E5ABACE-D5AB-434F-AA58-DDF49DD0CF78}"/>
              </a:ext>
            </a:extLst>
          </p:cNvPr>
          <p:cNvSpPr txBox="1"/>
          <p:nvPr/>
        </p:nvSpPr>
        <p:spPr>
          <a:xfrm>
            <a:off x="2016412" y="6789340"/>
            <a:ext cx="28350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/>
              <a:t>bút chì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565E3ED-CCF3-49C5-9C03-EBC88D6F15DB}"/>
              </a:ext>
            </a:extLst>
          </p:cNvPr>
          <p:cNvSpPr txBox="1"/>
          <p:nvPr/>
        </p:nvSpPr>
        <p:spPr>
          <a:xfrm>
            <a:off x="5615201" y="6740755"/>
            <a:ext cx="31867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/>
              <a:t> mứt dừa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3BF354C-99F3-414B-8B32-60B3DAB33A46}"/>
              </a:ext>
            </a:extLst>
          </p:cNvPr>
          <p:cNvSpPr txBox="1"/>
          <p:nvPr/>
        </p:nvSpPr>
        <p:spPr>
          <a:xfrm>
            <a:off x="9649047" y="6740755"/>
            <a:ext cx="28350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/>
              <a:t>nứt nẻ</a:t>
            </a:r>
          </a:p>
        </p:txBody>
      </p:sp>
      <p:pic>
        <p:nvPicPr>
          <p:cNvPr id="22" name="Picture 21" descr="but-chi-vang-gom-500x500_0.jpg">
            <a:extLst>
              <a:ext uri="{FF2B5EF4-FFF2-40B4-BE49-F238E27FC236}">
                <a16:creationId xmlns:a16="http://schemas.microsoft.com/office/drawing/2014/main" id="{02723812-EC50-476B-8C96-BACA22895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5685" y="5870883"/>
            <a:ext cx="1485901" cy="1114426"/>
          </a:xfrm>
          <a:prstGeom prst="rect">
            <a:avLst/>
          </a:prstGeom>
        </p:spPr>
      </p:pic>
      <p:pic>
        <p:nvPicPr>
          <p:cNvPr id="23" name="Picture 22" descr="trt.png">
            <a:extLst>
              <a:ext uri="{FF2B5EF4-FFF2-40B4-BE49-F238E27FC236}">
                <a16:creationId xmlns:a16="http://schemas.microsoft.com/office/drawing/2014/main" id="{052F89AE-A5EF-4D4E-A0A4-ACD0831334A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834" t="637" r="9166" b="8599"/>
          <a:stretch>
            <a:fillRect/>
          </a:stretch>
        </p:blipFill>
        <p:spPr>
          <a:xfrm>
            <a:off x="6217943" y="5870883"/>
            <a:ext cx="1703454" cy="1006532"/>
          </a:xfrm>
          <a:prstGeom prst="rect">
            <a:avLst/>
          </a:prstGeom>
        </p:spPr>
      </p:pic>
      <p:pic>
        <p:nvPicPr>
          <p:cNvPr id="24" name="Picture 23" descr="vnp_kho_han_1.jpg">
            <a:extLst>
              <a:ext uri="{FF2B5EF4-FFF2-40B4-BE49-F238E27FC236}">
                <a16:creationId xmlns:a16="http://schemas.microsoft.com/office/drawing/2014/main" id="{F92CD17C-01D5-4120-978D-0C1F38BC56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5485" y="5846618"/>
            <a:ext cx="1510715" cy="105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2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  <p:bldP spid="18" grpId="0"/>
      <p:bldP spid="20" grpId="0"/>
      <p:bldP spid="21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1066801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</a:rPr>
              <a:t>Việt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</a:rPr>
              <a:t>Thứ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</a:rPr>
              <a:t>tư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</a:rPr>
              <a:t>ngày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</a:rPr>
              <a:t> 26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</a:rPr>
              <a:t>tháng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</a:rPr>
              <a:t> 11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</a:rPr>
              <a:t>năm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</a:rPr>
              <a:t> 2024</a:t>
            </a:r>
            <a:endParaRPr lang="en-US" sz="4400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647922" y="2583363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C000"/>
                </a:solidFill>
                <a:latin typeface="Times New Roman" pitchFamily="18" charset="0"/>
              </a:rPr>
              <a:t>Củng cố, dặn dò:</a:t>
            </a:r>
            <a:endParaRPr lang="en-US" sz="4400" dirty="0">
              <a:solidFill>
                <a:srgbClr val="FFC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785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ames PPT 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0"/>
            <a:ext cx="146304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4419600" y="4959351"/>
            <a:ext cx="6019800" cy="56007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4615180" y="5889625"/>
            <a:ext cx="6205221" cy="411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endParaRPr lang="en-US" sz="2400" b="1" kern="1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2720227" y="579005"/>
            <a:ext cx="9217659" cy="46101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TRƯỜNG TH</a:t>
            </a:r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ĐOÀN NGHIÊN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1299094" y="2200275"/>
            <a:ext cx="12059920" cy="221170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100" b="1" kern="10" dirty="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Xin chân thành cảm ơn quý thầy cô .Chào tạm biệt ! </a:t>
            </a:r>
          </a:p>
          <a:p>
            <a:pPr algn="ctr"/>
            <a:r>
              <a:rPr lang="vi-VN" sz="3100" b="1" kern="10" dirty="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Hẹn gặp lại !</a:t>
            </a:r>
            <a:endParaRPr lang="en-US" sz="3100" b="1" kern="10" dirty="0">
              <a:ln w="2857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13" descr="1174645oad7z9n2ir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0159">
            <a:off x="873337" y="4918085"/>
            <a:ext cx="2120266" cy="265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1174645oad7z9n2ir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9456">
            <a:off x="11155523" y="5102293"/>
            <a:ext cx="2827019" cy="199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116363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0" y="108585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1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D:\lớp 1 năm 2020 -2021 knttvcs\ảnh tiếng việt\images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615907"/>
            <a:ext cx="4530861" cy="21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8" descr="D:\lớp 1 năm 2020 -2021 knttvcs\ảnh tiếng việt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4530861" cy="21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3" descr="D:\lớp 1 năm 2020 -2021 knttvcs\ảnh tiếng việt\images (1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736" y="1711035"/>
            <a:ext cx="4530861" cy="21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81399" y="6858000"/>
            <a:ext cx="8366760" cy="92332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5400" b="1">
                <a:solidFill>
                  <a:prstClr val="black"/>
                </a:solidFill>
                <a:latin typeface="UVN Hong Ha" panose="020B0504020202020204" pitchFamily="34" charset="0"/>
                <a:cs typeface="Times New Roman" panose="02020603050405020304" pitchFamily="18" charset="0"/>
              </a:rPr>
              <a:t>Đàn én nhỏ ríu rít bay về</a:t>
            </a:r>
            <a:r>
              <a:rPr lang="en-US" sz="5400" b="1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.</a:t>
            </a:r>
            <a:endParaRPr lang="en-US" sz="5400" b="1" dirty="0">
              <a:solidFill>
                <a:prstClr val="black"/>
              </a:solidFill>
              <a:latin typeface="Century gothic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15402" y="4154244"/>
            <a:ext cx="5714998" cy="97872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5760" b="1">
                <a:solidFill>
                  <a:prstClr val="black"/>
                </a:solidFill>
                <a:latin typeface="UVN Hong Ha" panose="020B0504020202020204" pitchFamily="34" charset="0"/>
                <a:cs typeface="Times New Roman" panose="02020603050405020304" pitchFamily="18" charset="0"/>
              </a:rPr>
              <a:t>con vẹt, giá rét</a:t>
            </a:r>
            <a:endParaRPr lang="en-US" sz="5760" b="1" dirty="0">
              <a:solidFill>
                <a:prstClr val="black"/>
              </a:solidFill>
              <a:latin typeface="UVN Hong Ha" panose="020B05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0708" y="4154243"/>
            <a:ext cx="5299787" cy="92332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5400" b="1">
                <a:solidFill>
                  <a:prstClr val="black"/>
                </a:solidFill>
                <a:latin typeface="UVN Hong Ha" panose="020B0504020202020204" pitchFamily="34" charset="0"/>
                <a:cs typeface="Times New Roman" panose="02020603050405020304" pitchFamily="18" charset="0"/>
              </a:rPr>
              <a:t>bồ kết, quả mít</a:t>
            </a:r>
            <a:endParaRPr lang="en-US" sz="5400" b="1" dirty="0">
              <a:solidFill>
                <a:prstClr val="black"/>
              </a:solidFill>
              <a:latin typeface="UVN Hong Ha" panose="020B05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11763" y="609601"/>
            <a:ext cx="459241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Hộp quà bí mật</a:t>
            </a:r>
          </a:p>
        </p:txBody>
      </p:sp>
    </p:spTree>
    <p:extLst>
      <p:ext uri="{BB962C8B-B14F-4D97-AF65-F5344CB8AC3E}">
        <p14:creationId xmlns:p14="http://schemas.microsoft.com/office/powerpoint/2010/main" val="383063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03120"/>
            <a:ext cx="14630400" cy="713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 flipV="1">
            <a:off x="3657601" y="354415"/>
            <a:ext cx="7315198" cy="1762872"/>
          </a:xfrm>
          <a:prstGeom prst="cloudCallout">
            <a:avLst>
              <a:gd name="adj1" fmla="val -37378"/>
              <a:gd name="adj2" fmla="val -116174"/>
            </a:avLst>
          </a:prstGeom>
          <a:solidFill>
            <a:srgbClr val="FFFF99"/>
          </a:solidFill>
          <a:ln w="50800">
            <a:solidFill>
              <a:srgbClr val="FF0000"/>
            </a:solidFill>
            <a:round/>
          </a:ln>
        </p:spPr>
        <p:txBody>
          <a:bodyPr rot="10800000"/>
          <a:lstStyle/>
          <a:p>
            <a:pPr algn="ctr"/>
            <a:r>
              <a:rPr lang="en-US" sz="3200" b="1">
                <a:solidFill>
                  <a:srgbClr val="000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thấy gì trong tranh?</a:t>
            </a:r>
            <a:endParaRPr lang="en-US" sz="3200" b="1" dirty="0">
              <a:solidFill>
                <a:srgbClr val="0000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11460479" y="91441"/>
            <a:ext cx="2560322" cy="2316478"/>
          </a:xfrm>
          <a:prstGeom prst="ellipse">
            <a:avLst/>
          </a:prstGeom>
          <a:solidFill>
            <a:srgbClr val="FFFF00"/>
          </a:solidFill>
          <a:ln w="25400">
            <a:solidFill>
              <a:srgbClr val="0000CC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2240" b="1">
                <a:solidFill>
                  <a:srgbClr val="000022"/>
                </a:solidFill>
              </a:rPr>
              <a:t>Thảo luận nhóm đôi</a:t>
            </a:r>
          </a:p>
          <a:p>
            <a:pPr algn="ctr"/>
            <a:r>
              <a:rPr lang="en-US" sz="4160" b="1">
                <a:solidFill>
                  <a:srgbClr val="000022"/>
                </a:solidFill>
              </a:rPr>
              <a:t>1 </a:t>
            </a:r>
            <a:r>
              <a:rPr lang="en-US" sz="4160" b="1" dirty="0" err="1">
                <a:solidFill>
                  <a:srgbClr val="000022"/>
                </a:solidFill>
              </a:rPr>
              <a:t>phút</a:t>
            </a:r>
            <a:endParaRPr lang="en-US" sz="4160" b="1" dirty="0">
              <a:solidFill>
                <a:srgbClr val="000022"/>
              </a:solidFill>
            </a:endParaRPr>
          </a:p>
        </p:txBody>
      </p:sp>
      <p:pic>
        <p:nvPicPr>
          <p:cNvPr id="13" name="ring3903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1353192" y="-258451"/>
            <a:ext cx="273062" cy="2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ring391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1355731" y="-746131"/>
            <a:ext cx="273062" cy="2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8293301" y="2580867"/>
            <a:ext cx="5761747" cy="4095965"/>
          </a:xfrm>
          <a:prstGeom prst="irregularSeal1">
            <a:avLst/>
          </a:prstGeom>
          <a:solidFill>
            <a:srgbClr val="FF0000"/>
          </a:solidFill>
          <a:ln w="9525">
            <a:solidFill>
              <a:srgbClr val="FF99FF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9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9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9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7766" y="405467"/>
            <a:ext cx="3779520" cy="1334896"/>
            <a:chOff x="176004" y="947489"/>
            <a:chExt cx="2362200" cy="1112414"/>
          </a:xfrm>
        </p:grpSpPr>
        <p:sp>
          <p:nvSpPr>
            <p:cNvPr id="17" name="Rounded Rectangle 16"/>
            <p:cNvSpPr/>
            <p:nvPr/>
          </p:nvSpPr>
          <p:spPr>
            <a:xfrm>
              <a:off x="176004" y="1450303"/>
              <a:ext cx="2362200" cy="6096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760" b="1"/>
                <a:t>Nhận biết</a:t>
              </a:r>
              <a:endParaRPr lang="en-US" sz="5760" b="1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176004" y="947489"/>
              <a:ext cx="685800" cy="6096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76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37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1920" y="731368"/>
            <a:ext cx="14630400" cy="713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005485" y="32877"/>
            <a:ext cx="10200182" cy="6832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sz="3840" u="sng" dirty="0">
              <a:solidFill>
                <a:schemeClr val="tx1">
                  <a:lumMod val="95000"/>
                  <a:lumOff val="5000"/>
                </a:schemeClr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0" y="6583681"/>
            <a:ext cx="10363200" cy="16681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5120" b="1"/>
              <a:t>     </a:t>
            </a:r>
            <a:r>
              <a:rPr lang="en-US" altLang="en-US" sz="5120" b="1">
                <a:latin typeface=".VnAvant" panose="020B7200000000000000" pitchFamily="34" charset="0"/>
              </a:rPr>
              <a:t>Cầu thủ số 7 thu hút khán giả bằng một cú sút dứt điểm.</a:t>
            </a:r>
            <a:endParaRPr lang="en-US" altLang="en-US" sz="5120" b="1" dirty="0">
              <a:latin typeface=".VnAvant" panose="020B7200000000000000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608320" y="6593983"/>
            <a:ext cx="1341120" cy="8802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512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ut</a:t>
            </a:r>
            <a:endParaRPr lang="en-US" altLang="en-US" sz="512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296956" y="7361618"/>
            <a:ext cx="1341120" cy="8802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512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ut</a:t>
            </a:r>
            <a:endParaRPr lang="en-US" altLang="en-US" sz="512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342241" y="7361618"/>
            <a:ext cx="1341120" cy="8802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en-US" sz="5120" b="1">
                <a:solidFill>
                  <a:srgbClr val="FF0000"/>
                </a:solidFill>
                <a:latin typeface=".VnAvant" panose="020B7200000000000000" pitchFamily="34" charset="0"/>
              </a:rPr>
              <a:t>­ưt</a:t>
            </a:r>
            <a:endParaRPr lang="en-US" altLang="en-US" sz="512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0" y="1005840"/>
            <a:ext cx="3657600" cy="731520"/>
            <a:chOff x="152400" y="1447800"/>
            <a:chExt cx="3200400" cy="609600"/>
          </a:xfrm>
        </p:grpSpPr>
        <p:sp>
          <p:nvSpPr>
            <p:cNvPr id="22" name="Rounded Rectangle 21"/>
            <p:cNvSpPr/>
            <p:nvPr/>
          </p:nvSpPr>
          <p:spPr>
            <a:xfrm>
              <a:off x="457200" y="1447800"/>
              <a:ext cx="2895600" cy="6096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5120" b="1"/>
                <a:t>Nhận biết</a:t>
              </a:r>
              <a:endParaRPr lang="en-US" sz="5120" b="1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152400" y="1447800"/>
              <a:ext cx="685800" cy="6096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76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80" y="-63098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1058488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44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en-US" sz="44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52801" y="2085106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Century gothic"/>
                <a:cs typeface="Times New Roman" pitchFamily="18" charset="0"/>
              </a:rPr>
              <a:t> 	 </a:t>
            </a:r>
            <a:r>
              <a:rPr lang="en-US" sz="5400" b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ut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48555" y="5600318"/>
            <a:ext cx="6499368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latin typeface="Century gothic"/>
                <a:cs typeface="Times New Roman" pitchFamily="18" charset="0"/>
              </a:rPr>
              <a:t> bụt   hụt   lụt   sụt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742628"/>
              </p:ext>
            </p:extLst>
          </p:nvPr>
        </p:nvGraphicFramePr>
        <p:xfrm>
          <a:off x="5730240" y="3247630"/>
          <a:ext cx="3779520" cy="1828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05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4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latin typeface="Century gothic"/>
                          <a:cs typeface="Times New Roman" pitchFamily="18" charset="0"/>
                        </a:rPr>
                        <a:t>  </a:t>
                      </a:r>
                      <a:endParaRPr lang="en-US" sz="5400" b="1" dirty="0">
                        <a:solidFill>
                          <a:srgbClr val="FF0000"/>
                        </a:solidFill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 gridSpan="2"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9E57E40B-9C48-4D0D-A4B7-35FF8CFA0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32" y="2046255"/>
            <a:ext cx="1932246" cy="773146"/>
          </a:xfrm>
          <a:prstGeom prst="rect">
            <a:avLst/>
          </a:prstGeom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876521" y="958070"/>
            <a:ext cx="5821640" cy="101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ut     ưt    </a:t>
            </a:r>
            <a:endParaRPr lang="en-US" sz="6000" b="1" dirty="0">
              <a:solidFill>
                <a:srgbClr val="FF00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681278" y="2069380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Century gothic"/>
                <a:cs typeface="Times New Roman" pitchFamily="18" charset="0"/>
              </a:rPr>
              <a:t>    </a:t>
            </a:r>
            <a:r>
              <a:rPr lang="en-US" sz="5400" b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ưt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7620000" y="3263649"/>
            <a:ext cx="231711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Century gothic"/>
                <a:cs typeface="Times New Roman" pitchFamily="18" charset="0"/>
              </a:rPr>
              <a:t>  </a:t>
            </a:r>
            <a:r>
              <a:rPr lang="en-US" sz="5400" b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ut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973763" y="3302275"/>
            <a:ext cx="1341437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Century gothic"/>
                <a:cs typeface="Times New Roman" pitchFamily="18" charset="0"/>
              </a:rPr>
              <a:t>  s</a:t>
            </a:r>
            <a:endParaRPr lang="en-US" sz="5400" b="1" dirty="0">
              <a:latin typeface="Century gothic"/>
              <a:cs typeface="Times New Roman" pitchFamily="18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6339841" y="4297680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Century gothic"/>
                <a:cs typeface="Times New Roman" pitchFamily="18" charset="0"/>
              </a:rPr>
              <a:t>    s</a:t>
            </a:r>
            <a:r>
              <a:rPr lang="en-US" sz="5400" b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ut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 flipH="1">
            <a:off x="7707261" y="4426173"/>
            <a:ext cx="213678" cy="914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465830" y="5611380"/>
            <a:ext cx="7489965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latin typeface="Century gothic"/>
                <a:cs typeface="Times New Roman" pitchFamily="18" charset="0"/>
              </a:rPr>
              <a:t> dứt  mứt  nứt  sứt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501" y="3337074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Century Gothic" charset="0"/>
              </a:rPr>
              <a:t>                    Giống </a:t>
            </a:r>
            <a:r>
              <a:rPr lang="en-US" sz="4000" dirty="0" err="1">
                <a:latin typeface="Century Gothic" charset="0"/>
              </a:rPr>
              <a:t>nhau</a:t>
            </a:r>
            <a:r>
              <a:rPr lang="en-US" sz="4000" dirty="0">
                <a:latin typeface="Century Gothic" charset="0"/>
              </a:rPr>
              <a:t>:</a:t>
            </a:r>
          </a:p>
          <a:p>
            <a:r>
              <a:rPr lang="en-US" sz="4000">
                <a:latin typeface="UVN Hong Ha" panose="020B0504020202020204" pitchFamily="34" charset="0"/>
              </a:rPr>
              <a:t>ut, ưt</a:t>
            </a:r>
            <a:endParaRPr lang="en-US" sz="4000" dirty="0">
              <a:latin typeface="UVN Hong Ha" panose="020B0504020202020204" pitchFamily="34" charset="0"/>
            </a:endParaRPr>
          </a:p>
          <a:p>
            <a:r>
              <a:rPr lang="en-US" sz="4000">
                <a:latin typeface="Century Gothic" charset="0"/>
              </a:rPr>
              <a:t>                    Khác </a:t>
            </a:r>
            <a:r>
              <a:rPr lang="en-US" sz="4000" dirty="0" err="1">
                <a:latin typeface="Century Gothic" charset="0"/>
              </a:rPr>
              <a:t>nhau</a:t>
            </a:r>
            <a:r>
              <a:rPr lang="en-US" sz="4000" dirty="0">
                <a:latin typeface="Century Gothic" charset="0"/>
              </a:rPr>
              <a:t>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778557" y="339115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Century Gothic" charset="0"/>
              </a:rPr>
              <a:t>âm t </a:t>
            </a:r>
            <a:r>
              <a:rPr lang="en-US" sz="4000" dirty="0" err="1">
                <a:latin typeface="Century Gothic" charset="0"/>
              </a:rPr>
              <a:t>đứng</a:t>
            </a:r>
            <a:r>
              <a:rPr lang="en-US" sz="4000" dirty="0">
                <a:latin typeface="Century Gothic" charset="0"/>
              </a:rPr>
              <a:t> </a:t>
            </a:r>
            <a:r>
              <a:rPr lang="en-US" sz="4000" dirty="0" err="1">
                <a:latin typeface="Century Gothic" charset="0"/>
              </a:rPr>
              <a:t>sau</a:t>
            </a:r>
            <a:endParaRPr lang="en-US" sz="4000" dirty="0">
              <a:latin typeface="Century Gothic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64528" y="4584174"/>
            <a:ext cx="5885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charset="0"/>
              </a:rPr>
              <a:t> </a:t>
            </a:r>
            <a:r>
              <a:rPr lang="en-US" sz="4000" err="1">
                <a:latin typeface="Century Gothic" charset="0"/>
              </a:rPr>
              <a:t>âm</a:t>
            </a:r>
            <a:r>
              <a:rPr lang="en-US" sz="4000">
                <a:latin typeface="Century Gothic" charset="0"/>
              </a:rPr>
              <a:t> u, ư </a:t>
            </a:r>
            <a:r>
              <a:rPr lang="en-US" sz="4000" dirty="0" err="1">
                <a:latin typeface="Century Gothic" charset="0"/>
              </a:rPr>
              <a:t>đứng</a:t>
            </a:r>
            <a:r>
              <a:rPr lang="en-US" sz="4000" dirty="0">
                <a:latin typeface="Century Gothic" charset="0"/>
              </a:rPr>
              <a:t> </a:t>
            </a:r>
            <a:r>
              <a:rPr lang="en-US" sz="4000" dirty="0" err="1">
                <a:latin typeface="Century Gothic" charset="0"/>
              </a:rPr>
              <a:t>trước</a:t>
            </a:r>
            <a:endParaRPr lang="en-US" sz="4000" dirty="0">
              <a:latin typeface="Century Gothic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822967" y="3810006"/>
            <a:ext cx="693912" cy="5122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822967" y="4388058"/>
            <a:ext cx="693912" cy="382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499F8172-2787-4B21-B619-FDFE5080E6BF}"/>
              </a:ext>
            </a:extLst>
          </p:cNvPr>
          <p:cNvSpPr txBox="1"/>
          <p:nvPr/>
        </p:nvSpPr>
        <p:spPr>
          <a:xfrm>
            <a:off x="8089695" y="5600314"/>
            <a:ext cx="990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ưt</a:t>
            </a:r>
            <a:endParaRPr lang="en-US" sz="54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FA269A2-C0E5-439F-A209-6BABE45651F1}"/>
              </a:ext>
            </a:extLst>
          </p:cNvPr>
          <p:cNvSpPr txBox="1"/>
          <p:nvPr/>
        </p:nvSpPr>
        <p:spPr>
          <a:xfrm>
            <a:off x="11222692" y="5615575"/>
            <a:ext cx="990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ưt</a:t>
            </a:r>
            <a:endParaRPr lang="en-US" sz="54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9B86FE5-D249-47F0-BBE3-AC1B904B6834}"/>
              </a:ext>
            </a:extLst>
          </p:cNvPr>
          <p:cNvSpPr txBox="1"/>
          <p:nvPr/>
        </p:nvSpPr>
        <p:spPr>
          <a:xfrm>
            <a:off x="9817183" y="5600314"/>
            <a:ext cx="990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ưt</a:t>
            </a:r>
            <a:endParaRPr lang="en-US" sz="540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51B094D-A712-4B9E-B9A6-91598AEA645E}"/>
              </a:ext>
            </a:extLst>
          </p:cNvPr>
          <p:cNvSpPr txBox="1"/>
          <p:nvPr/>
        </p:nvSpPr>
        <p:spPr>
          <a:xfrm>
            <a:off x="12555064" y="5600687"/>
            <a:ext cx="990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ưt</a:t>
            </a:r>
            <a:endParaRPr lang="en-US" sz="54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DC28587-372D-497D-A58B-525B2EF61B2F}"/>
              </a:ext>
            </a:extLst>
          </p:cNvPr>
          <p:cNvSpPr/>
          <p:nvPr/>
        </p:nvSpPr>
        <p:spPr>
          <a:xfrm>
            <a:off x="1669183" y="5569324"/>
            <a:ext cx="1162758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latin typeface="Century gothic"/>
                <a:cs typeface="Times New Roman" pitchFamily="18" charset="0"/>
              </a:rPr>
              <a:t> </a:t>
            </a:r>
            <a:r>
              <a:rPr lang="en-US" sz="5400" b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ut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14F189F-7047-4F54-B0AB-284E5B4E973D}"/>
              </a:ext>
            </a:extLst>
          </p:cNvPr>
          <p:cNvSpPr/>
          <p:nvPr/>
        </p:nvSpPr>
        <p:spPr>
          <a:xfrm>
            <a:off x="3252569" y="5576472"/>
            <a:ext cx="1162758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latin typeface="Century gothic"/>
                <a:cs typeface="Times New Roman" pitchFamily="18" charset="0"/>
              </a:rPr>
              <a:t> </a:t>
            </a:r>
            <a:r>
              <a:rPr lang="en-US" sz="5400" b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ut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5B6C0DF-C532-4353-A4B3-4A3A9D19C8C3}"/>
              </a:ext>
            </a:extLst>
          </p:cNvPr>
          <p:cNvSpPr/>
          <p:nvPr/>
        </p:nvSpPr>
        <p:spPr>
          <a:xfrm>
            <a:off x="4553152" y="5582521"/>
            <a:ext cx="1162758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latin typeface="Century gothic"/>
                <a:cs typeface="Times New Roman" pitchFamily="18" charset="0"/>
              </a:rPr>
              <a:t> </a:t>
            </a:r>
            <a:r>
              <a:rPr lang="en-US" sz="5400" b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ut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6956FA3-C352-4A9C-8C49-68FA866472E5}"/>
              </a:ext>
            </a:extLst>
          </p:cNvPr>
          <p:cNvSpPr/>
          <p:nvPr/>
        </p:nvSpPr>
        <p:spPr>
          <a:xfrm>
            <a:off x="5991561" y="5582521"/>
            <a:ext cx="1162758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latin typeface="Century gothic"/>
                <a:cs typeface="Times New Roman" pitchFamily="18" charset="0"/>
              </a:rPr>
              <a:t> </a:t>
            </a:r>
            <a:r>
              <a:rPr lang="en-US" sz="5400" b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ut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42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  <p:bldP spid="18" grpId="0"/>
      <p:bldP spid="20" grpId="0"/>
      <p:bldP spid="21" grpId="0"/>
      <p:bldP spid="28" grpId="0"/>
      <p:bldP spid="3" grpId="0"/>
      <p:bldP spid="3" grpId="1"/>
      <p:bldP spid="31" grpId="0"/>
      <p:bldP spid="31" grpId="1"/>
      <p:bldP spid="32" grpId="0"/>
      <p:bldP spid="32" grpId="1"/>
      <p:bldP spid="46" grpId="0"/>
      <p:bldP spid="47" grpId="0"/>
      <p:bldP spid="48" grpId="0"/>
      <p:bldP spid="49" grpId="0"/>
      <p:bldP spid="53" grpId="0"/>
      <p:bldP spid="54" grpId="0"/>
      <p:bldP spid="55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" y="-63098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1058488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en-US" sz="44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57E40B-9C48-4D0D-A4B7-35FF8CFA0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432" y="2046255"/>
            <a:ext cx="1932246" cy="773146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876521" y="958070"/>
            <a:ext cx="582164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ut     ưt    </a:t>
            </a:r>
            <a:endParaRPr lang="en-US" sz="5400" b="1" dirty="0">
              <a:solidFill>
                <a:srgbClr val="FF00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9028" y="5943601"/>
            <a:ext cx="20810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>
                <a:latin typeface="Century gothic"/>
                <a:sym typeface="Arial"/>
              </a:rPr>
              <a:t>bút chì</a:t>
            </a:r>
            <a:endParaRPr lang="en-US" sz="4400" kern="0" dirty="0">
              <a:latin typeface="Century gothic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5851" y="5859959"/>
            <a:ext cx="25106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>
                <a:latin typeface="Century gothic"/>
                <a:sym typeface="Arial"/>
              </a:rPr>
              <a:t>mứt dừa</a:t>
            </a:r>
            <a:endParaRPr lang="en-US" sz="4400" kern="0" dirty="0">
              <a:latin typeface="Century gothic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954020" y="5783759"/>
            <a:ext cx="18405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>
                <a:latin typeface="Century gothic"/>
                <a:sym typeface="Arial"/>
              </a:rPr>
              <a:t>nứt nẻ</a:t>
            </a:r>
            <a:endParaRPr lang="en-US" sz="4400" kern="0" dirty="0">
              <a:latin typeface="Century gothic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0200" y="5943601"/>
            <a:ext cx="7184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>
                <a:solidFill>
                  <a:srgbClr val="E52D56"/>
                </a:solidFill>
                <a:latin typeface="Century gothic"/>
                <a:sym typeface="Arial"/>
              </a:rPr>
              <a:t>ut</a:t>
            </a:r>
            <a:endParaRPr lang="en-US" sz="4400" kern="0" dirty="0">
              <a:solidFill>
                <a:srgbClr val="FFFFFF"/>
              </a:solidFill>
              <a:latin typeface="Century gothic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55903" y="5859958"/>
            <a:ext cx="715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>
                <a:solidFill>
                  <a:srgbClr val="E52D56"/>
                </a:solidFill>
                <a:latin typeface="Century gothic"/>
                <a:sym typeface="Arial"/>
              </a:rPr>
              <a:t>ưt</a:t>
            </a:r>
            <a:endParaRPr lang="en-US" sz="4400" kern="0" dirty="0">
              <a:solidFill>
                <a:srgbClr val="FFFFFF"/>
              </a:solidFill>
              <a:latin typeface="Century gothic"/>
              <a:sym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277600" y="5792093"/>
            <a:ext cx="715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>
                <a:solidFill>
                  <a:srgbClr val="E52D56"/>
                </a:solidFill>
                <a:latin typeface="Century gothic"/>
                <a:sym typeface="Arial"/>
              </a:rPr>
              <a:t>ưt</a:t>
            </a:r>
            <a:endParaRPr lang="en-US" sz="4400" kern="0" dirty="0">
              <a:solidFill>
                <a:srgbClr val="FFFFFF"/>
              </a:solidFill>
              <a:latin typeface="Century gothic"/>
              <a:sym typeface="Arial"/>
            </a:endParaRPr>
          </a:p>
        </p:txBody>
      </p:sp>
      <p:pic>
        <p:nvPicPr>
          <p:cNvPr id="19" name="Picture 18" descr="but-chi-vang-gom-500x500_0.jpg">
            <a:extLst>
              <a:ext uri="{FF2B5EF4-FFF2-40B4-BE49-F238E27FC236}">
                <a16:creationId xmlns:a16="http://schemas.microsoft.com/office/drawing/2014/main" id="{1B5EEB68-873C-49A9-9C49-27461DC933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211" y="2892750"/>
            <a:ext cx="3826501" cy="2869876"/>
          </a:xfrm>
          <a:prstGeom prst="rect">
            <a:avLst/>
          </a:prstGeom>
        </p:spPr>
      </p:pic>
      <p:pic>
        <p:nvPicPr>
          <p:cNvPr id="20" name="Picture 19" descr="trt.png">
            <a:extLst>
              <a:ext uri="{FF2B5EF4-FFF2-40B4-BE49-F238E27FC236}">
                <a16:creationId xmlns:a16="http://schemas.microsoft.com/office/drawing/2014/main" id="{AD9E4CC4-AD9F-455A-A710-66E5B1E0811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834" t="637" r="9166" b="8599"/>
          <a:stretch>
            <a:fillRect/>
          </a:stretch>
        </p:blipFill>
        <p:spPr>
          <a:xfrm>
            <a:off x="4980171" y="2692905"/>
            <a:ext cx="3877739" cy="2987820"/>
          </a:xfrm>
          <a:prstGeom prst="rect">
            <a:avLst/>
          </a:prstGeom>
        </p:spPr>
      </p:pic>
      <p:pic>
        <p:nvPicPr>
          <p:cNvPr id="21" name="Picture 20" descr="vnp_kho_han_1.jpg">
            <a:extLst>
              <a:ext uri="{FF2B5EF4-FFF2-40B4-BE49-F238E27FC236}">
                <a16:creationId xmlns:a16="http://schemas.microsoft.com/office/drawing/2014/main" id="{6724AAEA-F080-4EFC-B90D-7273454066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7589" y="2692905"/>
            <a:ext cx="4233133" cy="297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098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1058488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44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en-US" sz="44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52801" y="2085106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Century gothic"/>
                <a:cs typeface="Times New Roman" pitchFamily="18" charset="0"/>
              </a:rPr>
              <a:t> 	 </a:t>
            </a:r>
            <a:r>
              <a:rPr lang="en-US" sz="5400" b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ut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48555" y="5600318"/>
            <a:ext cx="6499368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latin typeface="Century gothic"/>
                <a:cs typeface="Times New Roman" pitchFamily="18" charset="0"/>
              </a:rPr>
              <a:t> bụt   hụt   lụt   sụt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730240" y="3247630"/>
          <a:ext cx="3779520" cy="1828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05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4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latin typeface="Century gothic"/>
                          <a:cs typeface="Times New Roman" pitchFamily="18" charset="0"/>
                        </a:rPr>
                        <a:t>  </a:t>
                      </a:r>
                      <a:endParaRPr lang="en-US" sz="5400" b="1" dirty="0">
                        <a:solidFill>
                          <a:srgbClr val="FF0000"/>
                        </a:solidFill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 gridSpan="2"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9E57E40B-9C48-4D0D-A4B7-35FF8CFA0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32" y="2046255"/>
            <a:ext cx="1932246" cy="773146"/>
          </a:xfrm>
          <a:prstGeom prst="rect">
            <a:avLst/>
          </a:prstGeom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876521" y="958070"/>
            <a:ext cx="5821640" cy="101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 ut     ưt    </a:t>
            </a:r>
            <a:endParaRPr lang="en-US" sz="6000" b="1" dirty="0">
              <a:solidFill>
                <a:srgbClr val="FF00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681278" y="2069380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Century gothic"/>
                <a:cs typeface="Times New Roman" pitchFamily="18" charset="0"/>
              </a:rPr>
              <a:t>    </a:t>
            </a:r>
            <a:r>
              <a:rPr lang="en-US" sz="5400" b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ưt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7620000" y="3263649"/>
            <a:ext cx="231711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Century gothic"/>
                <a:cs typeface="Times New Roman" pitchFamily="18" charset="0"/>
              </a:rPr>
              <a:t>  </a:t>
            </a:r>
            <a:r>
              <a:rPr lang="en-US" sz="5400" b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ut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973763" y="3302275"/>
            <a:ext cx="1341437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Century gothic"/>
                <a:cs typeface="Times New Roman" pitchFamily="18" charset="0"/>
              </a:rPr>
              <a:t>  s</a:t>
            </a:r>
            <a:endParaRPr lang="en-US" sz="5400" b="1" dirty="0">
              <a:latin typeface="Century gothic"/>
              <a:cs typeface="Times New Roman" pitchFamily="18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6339841" y="4297680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Century gothic"/>
                <a:cs typeface="Times New Roman" pitchFamily="18" charset="0"/>
              </a:rPr>
              <a:t>    s</a:t>
            </a:r>
            <a:r>
              <a:rPr lang="en-US" sz="5400" b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ut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 flipH="1">
            <a:off x="7707261" y="4426173"/>
            <a:ext cx="213678" cy="914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465830" y="5611380"/>
            <a:ext cx="7489965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latin typeface="Century gothic"/>
                <a:cs typeface="Times New Roman" pitchFamily="18" charset="0"/>
              </a:rPr>
              <a:t> dứt  mứt  nứt  sứt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E5ABACE-D5AB-434F-AA58-DDF49DD0CF78}"/>
              </a:ext>
            </a:extLst>
          </p:cNvPr>
          <p:cNvSpPr txBox="1"/>
          <p:nvPr/>
        </p:nvSpPr>
        <p:spPr>
          <a:xfrm>
            <a:off x="2010057" y="6543671"/>
            <a:ext cx="28350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/>
              <a:t>bút chì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565E3ED-CCF3-49C5-9C03-EBC88D6F15DB}"/>
              </a:ext>
            </a:extLst>
          </p:cNvPr>
          <p:cNvSpPr txBox="1"/>
          <p:nvPr/>
        </p:nvSpPr>
        <p:spPr>
          <a:xfrm>
            <a:off x="5478372" y="6543849"/>
            <a:ext cx="28350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/>
              <a:t>mứt dừa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3BF354C-99F3-414B-8B32-60B3DAB33A46}"/>
              </a:ext>
            </a:extLst>
          </p:cNvPr>
          <p:cNvSpPr txBox="1"/>
          <p:nvPr/>
        </p:nvSpPr>
        <p:spPr>
          <a:xfrm>
            <a:off x="9372600" y="6523644"/>
            <a:ext cx="28350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/>
              <a:t>nứt nẻ</a:t>
            </a:r>
          </a:p>
        </p:txBody>
      </p:sp>
    </p:spTree>
    <p:extLst>
      <p:ext uri="{BB962C8B-B14F-4D97-AF65-F5344CB8AC3E}">
        <p14:creationId xmlns:p14="http://schemas.microsoft.com/office/powerpoint/2010/main" val="346503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  <p:bldP spid="18" grpId="0"/>
      <p:bldP spid="20" grpId="0"/>
      <p:bldP spid="21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Hướng dẫn viết vần ut">
            <a:hlinkClick r:id="" action="ppaction://media"/>
            <a:extLst>
              <a:ext uri="{FF2B5EF4-FFF2-40B4-BE49-F238E27FC236}">
                <a16:creationId xmlns:a16="http://schemas.microsoft.com/office/drawing/2014/main" id="{47C2AB13-3042-4510-B061-5D0D675FAEF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4799" y="2667000"/>
            <a:ext cx="8146677" cy="4606771"/>
          </a:xfr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1066801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</a:rPr>
              <a:t>Việt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</a:rPr>
              <a:t>Thứ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</a:rPr>
              <a:t>tư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</a:rPr>
              <a:t>ngày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</a:rPr>
              <a:t> 26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</a:rPr>
              <a:t>tháng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</a:rPr>
              <a:t> 11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</a:rPr>
              <a:t>năm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</a:rPr>
              <a:t> 2024</a:t>
            </a:r>
            <a:endParaRPr lang="en-US" sz="4400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057400"/>
            <a:ext cx="3505666" cy="769441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entury gothic"/>
                <a:cs typeface="Calibri" pitchFamily="34" charset="0"/>
              </a:rPr>
              <a:t>3.</a:t>
            </a:r>
            <a:r>
              <a:rPr lang="en-US" sz="4400" b="1" dirty="0">
                <a:solidFill>
                  <a:schemeClr val="bg1"/>
                </a:solidFill>
                <a:latin typeface="Century gothic"/>
                <a:cs typeface="Calibri" pitchFamily="34" charset="0"/>
              </a:rPr>
              <a:t>Viết </a:t>
            </a:r>
            <a:r>
              <a:rPr lang="en-US" sz="4400" b="1" dirty="0" err="1">
                <a:solidFill>
                  <a:schemeClr val="bg1"/>
                </a:solidFill>
                <a:latin typeface="Century gothic"/>
                <a:cs typeface="Calibri" pitchFamily="34" charset="0"/>
              </a:rPr>
              <a:t>bảng</a:t>
            </a:r>
            <a:endParaRPr lang="en-US" sz="4400" b="1" dirty="0">
              <a:solidFill>
                <a:schemeClr val="bg1"/>
              </a:solidFill>
              <a:latin typeface="Century gothic"/>
              <a:cs typeface="Calibri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876521" y="958070"/>
            <a:ext cx="582164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ut          ưt</a:t>
            </a:r>
            <a:endParaRPr lang="en-US" sz="5400" b="1" dirty="0">
              <a:solidFill>
                <a:srgbClr val="FF0000"/>
              </a:solidFill>
              <a:latin typeface="Century gothic"/>
              <a:cs typeface="Times New Roman" pitchFamily="18" charset="0"/>
            </a:endParaRPr>
          </a:p>
        </p:txBody>
      </p:sp>
      <p:pic>
        <p:nvPicPr>
          <p:cNvPr id="12" name="Hướng dẫn viết vần ưt">
            <a:hlinkClick r:id="" action="ppaction://media"/>
            <a:extLst>
              <a:ext uri="{FF2B5EF4-FFF2-40B4-BE49-F238E27FC236}">
                <a16:creationId xmlns:a16="http://schemas.microsoft.com/office/drawing/2014/main" id="{77F407E1-6744-4E8F-8E7C-132E7E2F81C6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28656" y="2826842"/>
            <a:ext cx="7544544" cy="424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3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7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1066801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</a:rPr>
              <a:t>Việt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</a:rPr>
              <a:t>Thứ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</a:rPr>
              <a:t>tư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</a:rPr>
              <a:t>ngày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</a:rPr>
              <a:t> 26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</a:rPr>
              <a:t>tháng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</a:rPr>
              <a:t> 11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</a:rPr>
              <a:t>năm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</a:rPr>
              <a:t> 2024</a:t>
            </a:r>
            <a:endParaRPr lang="en-US" sz="4400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057400"/>
            <a:ext cx="3505666" cy="769441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entury gothic"/>
                <a:cs typeface="Calibri" pitchFamily="34" charset="0"/>
              </a:rPr>
              <a:t>3.</a:t>
            </a:r>
            <a:r>
              <a:rPr lang="en-US" sz="4400" b="1" dirty="0">
                <a:solidFill>
                  <a:schemeClr val="bg1"/>
                </a:solidFill>
                <a:latin typeface="Century gothic"/>
                <a:cs typeface="Calibri" pitchFamily="34" charset="0"/>
              </a:rPr>
              <a:t>Viết </a:t>
            </a:r>
            <a:r>
              <a:rPr lang="en-US" sz="4400" b="1" dirty="0" err="1">
                <a:solidFill>
                  <a:schemeClr val="bg1"/>
                </a:solidFill>
                <a:latin typeface="Century gothic"/>
                <a:cs typeface="Calibri" pitchFamily="34" charset="0"/>
              </a:rPr>
              <a:t>bảng</a:t>
            </a:r>
            <a:endParaRPr lang="en-US" sz="4400" b="1" dirty="0">
              <a:solidFill>
                <a:schemeClr val="bg1"/>
              </a:solidFill>
              <a:latin typeface="Century gothic"/>
              <a:cs typeface="Calibri" pitchFamily="34" charset="0"/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9" y="3149376"/>
            <a:ext cx="7820024" cy="363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>
            <a:extLst>
              <a:ext uri="{FF2B5EF4-FFF2-40B4-BE49-F238E27FC236}">
                <a16:creationId xmlns:a16="http://schemas.microsoft.com/office/drawing/2014/main" id="{34C3F467-1CB6-4432-AF69-315286E92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521" y="958070"/>
            <a:ext cx="5821640" cy="101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 ut     ưt    </a:t>
            </a:r>
            <a:endParaRPr lang="en-US" sz="6000" b="1" dirty="0">
              <a:solidFill>
                <a:srgbClr val="FF0000"/>
              </a:solidFill>
              <a:latin typeface="Century gothic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525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353</Words>
  <Application>Microsoft Office PowerPoint</Application>
  <PresentationFormat>Custom</PresentationFormat>
  <Paragraphs>100</Paragraphs>
  <Slides>12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.VnAvant</vt:lpstr>
      <vt:lpstr>Arial</vt:lpstr>
      <vt:lpstr>Calibri</vt:lpstr>
      <vt:lpstr>Century gothic</vt:lpstr>
      <vt:lpstr>Century gothic</vt:lpstr>
      <vt:lpstr>Times New Roman</vt:lpstr>
      <vt:lpstr>UVN Hong Ha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PowerPoint Presentation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PowerPoint Presentation</vt:lpstr>
      <vt:lpstr>PowerPoint Presentation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Yến Dương</cp:lastModifiedBy>
  <cp:revision>52</cp:revision>
  <dcterms:created xsi:type="dcterms:W3CDTF">2020-11-02T09:03:52Z</dcterms:created>
  <dcterms:modified xsi:type="dcterms:W3CDTF">2024-11-22T02:02:37Z</dcterms:modified>
  <cp:contentStatus/>
</cp:coreProperties>
</file>