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0" r:id="rId4"/>
  </p:sldMasterIdLst>
  <p:notesMasterIdLst>
    <p:notesMasterId r:id="rId33"/>
  </p:notesMasterIdLst>
  <p:handoutMasterIdLst>
    <p:handoutMasterId r:id="rId34"/>
  </p:handoutMasterIdLst>
  <p:sldIdLst>
    <p:sldId id="337" r:id="rId5"/>
    <p:sldId id="346" r:id="rId6"/>
    <p:sldId id="344" r:id="rId7"/>
    <p:sldId id="394" r:id="rId8"/>
    <p:sldId id="347" r:id="rId9"/>
    <p:sldId id="395" r:id="rId10"/>
    <p:sldId id="396" r:id="rId11"/>
    <p:sldId id="397" r:id="rId12"/>
    <p:sldId id="384" r:id="rId13"/>
    <p:sldId id="388" r:id="rId14"/>
    <p:sldId id="398" r:id="rId15"/>
    <p:sldId id="399" r:id="rId16"/>
    <p:sldId id="400" r:id="rId17"/>
    <p:sldId id="401" r:id="rId18"/>
    <p:sldId id="402" r:id="rId19"/>
    <p:sldId id="409" r:id="rId20"/>
    <p:sldId id="407" r:id="rId21"/>
    <p:sldId id="406" r:id="rId22"/>
    <p:sldId id="370" r:id="rId23"/>
    <p:sldId id="368" r:id="rId24"/>
    <p:sldId id="367" r:id="rId25"/>
    <p:sldId id="371" r:id="rId26"/>
    <p:sldId id="383" r:id="rId27"/>
    <p:sldId id="375" r:id="rId28"/>
    <p:sldId id="408" r:id="rId29"/>
    <p:sldId id="377" r:id="rId30"/>
    <p:sldId id="378" r:id="rId31"/>
    <p:sldId id="379" r:id="rId32"/>
  </p:sldIdLst>
  <p:sldSz cx="9144000" cy="5143500" type="screen16x9"/>
  <p:notesSz cx="6858000" cy="9144000"/>
  <p:embeddedFontLst>
    <p:embeddedFont>
      <p:font typeface="Bitter" panose="020B0604020202020204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Merriweather Sans" pitchFamily="2" charset="0"/>
      <p:regular r:id="rId43"/>
      <p:bold r:id="rId44"/>
      <p:italic r:id="rId45"/>
      <p:boldItalic r:id="rId46"/>
    </p:embeddedFont>
    <p:embeddedFont>
      <p:font typeface="Webdings" panose="05030102010509060703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25D355D-1F8F-4293-8AB0-96AB53EA4FA3}">
          <p14:sldIdLst>
            <p14:sldId id="337"/>
          </p14:sldIdLst>
        </p14:section>
        <p14:section name="Câu chuyện STEM" id="{497BE015-6E69-43CE-9A1E-2538D22C5EB2}">
          <p14:sldIdLst>
            <p14:sldId id="346"/>
            <p14:sldId id="344"/>
            <p14:sldId id="394"/>
          </p14:sldIdLst>
        </p14:section>
        <p14:section name="Thử thách STEM" id="{AE313CB2-34E1-43B1-A980-139C21AF096C}">
          <p14:sldIdLst>
            <p14:sldId id="347"/>
            <p14:sldId id="395"/>
          </p14:sldIdLst>
        </p14:section>
        <p14:section name="Kiến thức STEM" id="{8362B019-6FDB-4A50-8613-8571FEAEFC1C}">
          <p14:sldIdLst>
            <p14:sldId id="396"/>
            <p14:sldId id="397"/>
            <p14:sldId id="384"/>
            <p14:sldId id="388"/>
            <p14:sldId id="398"/>
            <p14:sldId id="399"/>
            <p14:sldId id="400"/>
            <p14:sldId id="401"/>
            <p14:sldId id="402"/>
            <p14:sldId id="409"/>
          </p14:sldIdLst>
        </p14:section>
        <p14:section name="Sáng chế STEM: Em làm thước gấp" id="{C9742B2F-5D17-4453-AD1E-D99202A5EBA1}">
          <p14:sldIdLst>
            <p14:sldId id="407"/>
            <p14:sldId id="406"/>
            <p14:sldId id="370"/>
            <p14:sldId id="368"/>
            <p14:sldId id="367"/>
            <p14:sldId id="371"/>
            <p14:sldId id="383"/>
            <p14:sldId id="375"/>
            <p14:sldId id="408"/>
          </p14:sldIdLst>
        </p14:section>
        <p14:section name="STEM và cuộc sống" id="{2A8192BA-3114-481B-A0C5-A2931EFC18D5}">
          <p14:sldIdLst>
            <p14:sldId id="377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679A"/>
    <a:srgbClr val="000000"/>
    <a:srgbClr val="E57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CD41A-B48D-4C79-81DD-2719912F821C}">
  <a:tblStyle styleId="{D7DCD41A-B48D-4C79-81DD-2719912F82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5097" autoAdjust="0"/>
  </p:normalViewPr>
  <p:slideViewPr>
    <p:cSldViewPr snapToGrid="0">
      <p:cViewPr varScale="1">
        <p:scale>
          <a:sx n="67" d="100"/>
          <a:sy n="67" d="100"/>
        </p:scale>
        <p:origin x="922" y="62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F1E705-3B95-B2B7-EA4F-5C5C838BC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05708-F300-3B94-8A3C-1553EE61C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DB92-268A-479C-AC9D-A08C4C52BEF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29DED-CFE9-34AB-F886-941824CC2F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0AECD-0A9D-95C4-B667-82F67306B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56E7-4095-4761-9233-A365FA46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slide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slides.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R: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20 </a:t>
            </a:r>
            <a:r>
              <a:rPr lang="en-US" dirty="0" err="1"/>
              <a:t>phút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R: </a:t>
            </a:r>
            <a:r>
              <a:rPr lang="en-US" dirty="0" err="1"/>
              <a:t>Làm</a:t>
            </a:r>
            <a:r>
              <a:rPr lang="en-US" dirty="0"/>
              <a:t> check list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endParaRPr lang="en-US" dirty="0"/>
          </a:p>
          <a:p>
            <a:pPr marL="158750" indent="0">
              <a:buNone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checklist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8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9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45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80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64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9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vs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thường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20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: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(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video </a:t>
            </a:r>
            <a:r>
              <a:rPr lang="en-US" dirty="0" err="1"/>
              <a:t>trong</a:t>
            </a:r>
            <a:r>
              <a:rPr lang="en-US" dirty="0"/>
              <a:t> SGV)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71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39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R: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30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0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579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bg>
      <p:bgPr>
        <a:solidFill>
          <a:schemeClr val="accent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566158" y="537180"/>
            <a:ext cx="8011687" cy="4069155"/>
            <a:chOff x="254503" y="268253"/>
            <a:chExt cx="8511300" cy="4594800"/>
          </a:xfrm>
        </p:grpSpPr>
        <p:sp>
          <p:nvSpPr>
            <p:cNvPr id="119" name="Google Shape;119;p20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578850" y="1453900"/>
            <a:ext cx="4392300" cy="841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3578861" y="2514500"/>
            <a:ext cx="43923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56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6" r:id="rId5"/>
    <p:sldLayoutId id="2147483686" r:id="rId6"/>
    <p:sldLayoutId id="2147483687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INSET2">
            <a:extLst>
              <a:ext uri="{FF2B5EF4-FFF2-40B4-BE49-F238E27FC236}">
                <a16:creationId xmlns:a16="http://schemas.microsoft.com/office/drawing/2014/main" id="{26793F8A-C977-1DD2-BD2F-9C09AA5A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65960" cy="13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POINSET2">
            <a:extLst>
              <a:ext uri="{FF2B5EF4-FFF2-40B4-BE49-F238E27FC236}">
                <a16:creationId xmlns:a16="http://schemas.microsoft.com/office/drawing/2014/main" id="{4B5BB70C-D4C4-1F0B-A57C-70501A36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8228" y="-571658"/>
            <a:ext cx="1196023" cy="23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CED45C5-C4D5-0768-5DC8-2AA136D1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40" y="2964551"/>
            <a:ext cx="578768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 Stem: Cây gia đình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19" descr="Picture6">
            <a:extLst>
              <a:ext uri="{FF2B5EF4-FFF2-40B4-BE49-F238E27FC236}">
                <a16:creationId xmlns:a16="http://schemas.microsoft.com/office/drawing/2014/main" id="{8B44E141-793D-AF07-FCE2-59CA17B13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" y="4009921"/>
            <a:ext cx="143933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Picture6">
            <a:extLst>
              <a:ext uri="{FF2B5EF4-FFF2-40B4-BE49-F238E27FC236}">
                <a16:creationId xmlns:a16="http://schemas.microsoft.com/office/drawing/2014/main" id="{BC10888F-63AE-0EAE-7C1B-BD4087D40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08" y="3987061"/>
            <a:ext cx="143933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84B71-1269-CC06-453F-1C3C1A16207F}"/>
              </a:ext>
            </a:extLst>
          </p:cNvPr>
          <p:cNvSpPr txBox="1"/>
          <p:nvPr/>
        </p:nvSpPr>
        <p:spPr>
          <a:xfrm>
            <a:off x="1618735" y="2332117"/>
            <a:ext cx="557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</a:t>
            </a:r>
          </a:p>
        </p:txBody>
      </p:sp>
      <p:sp>
        <p:nvSpPr>
          <p:cNvPr id="9" name="WordArt 10">
            <a:extLst>
              <a:ext uri="{FF2B5EF4-FFF2-40B4-BE49-F238E27FC236}">
                <a16:creationId xmlns:a16="http://schemas.microsoft.com/office/drawing/2014/main" id="{FECB074F-F4F2-7E9A-829B-522732460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4011" y="853123"/>
            <a:ext cx="7815724" cy="39649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3796"/>
              </a:avLst>
            </a:prstTxWarp>
          </a:bodyPr>
          <a:lstStyle/>
          <a:p>
            <a:r>
              <a:rPr lang="en-SG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</a:t>
            </a:r>
          </a:p>
        </p:txBody>
      </p:sp>
      <p:sp>
        <p:nvSpPr>
          <p:cNvPr id="10" name="WordArt 17">
            <a:extLst>
              <a:ext uri="{FF2B5EF4-FFF2-40B4-BE49-F238E27FC236}">
                <a16:creationId xmlns:a16="http://schemas.microsoft.com/office/drawing/2014/main" id="{751720B8-8D30-2719-F5D1-D3178A87C8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3657" y="1581775"/>
            <a:ext cx="2049883" cy="58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8"/>
              </a:avLst>
            </a:prstTxWarp>
          </a:bodyPr>
          <a:lstStyle/>
          <a:p>
            <a:pPr algn="ctr"/>
            <a:r>
              <a:rPr lang="en-SG" sz="40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SG" sz="4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0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endParaRPr lang="en-SG" sz="40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82934AF-6401-9AD8-3AE3-380FC5BC3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290" y="4145651"/>
            <a:ext cx="655351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vi-V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GV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vi-V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Lê Thị Kim Vui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26259-702A-D52C-390A-F729CC315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943" y="2777736"/>
            <a:ext cx="2226838" cy="1275249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B52021C3-B19A-0F58-388F-96237547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10" y="-3439"/>
            <a:ext cx="690536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TRƯỜNG TIỂU HỌC ĐOÀN NGHIÊN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86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1951" y="1688396"/>
            <a:ext cx="7500771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tabLst>
                <a:tab pos="439420" algn="l"/>
              </a:tabLst>
            </a:pP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439420" algn="l"/>
              </a:tabLst>
            </a:pP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503" y="3549445"/>
            <a:ext cx="590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6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21614"/>
              </p:ext>
            </p:extLst>
          </p:nvPr>
        </p:nvGraphicFramePr>
        <p:xfrm>
          <a:off x="393291" y="941640"/>
          <a:ext cx="6802457" cy="2733367"/>
        </p:xfrm>
        <a:graphic>
          <a:graphicData uri="http://schemas.openxmlformats.org/drawingml/2006/table">
            <a:tbl>
              <a:tblPr firstRow="1" firstCol="1" bandRow="1">
                <a:tableStyleId>{D7DCD41A-B48D-4C79-81DD-2719912F821C}</a:tableStyleId>
              </a:tblPr>
              <a:tblGrid>
                <a:gridCol w="2432071">
                  <a:extLst>
                    <a:ext uri="{9D8B030D-6E8A-4147-A177-3AD203B41FA5}">
                      <a16:colId xmlns:a16="http://schemas.microsoft.com/office/drawing/2014/main" val="3889894560"/>
                    </a:ext>
                  </a:extLst>
                </a:gridCol>
                <a:gridCol w="2432071">
                  <a:extLst>
                    <a:ext uri="{9D8B030D-6E8A-4147-A177-3AD203B41FA5}">
                      <a16:colId xmlns:a16="http://schemas.microsoft.com/office/drawing/2014/main" val="4161222918"/>
                    </a:ext>
                  </a:extLst>
                </a:gridCol>
                <a:gridCol w="1938315">
                  <a:extLst>
                    <a:ext uri="{9D8B030D-6E8A-4147-A177-3AD203B41FA5}">
                      <a16:colId xmlns:a16="http://schemas.microsoft.com/office/drawing/2014/main" val="3351265795"/>
                    </a:ext>
                  </a:extLst>
                </a:gridCol>
              </a:tblGrid>
              <a:tr h="5582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Thế hệ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Thành viên trong gia đình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Tên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832389"/>
                  </a:ext>
                </a:extLst>
              </a:tr>
              <a:tr h="271895">
                <a:tc row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Thứ nhất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Ông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87048"/>
                  </a:ext>
                </a:extLst>
              </a:tr>
              <a:tr h="27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830182"/>
                  </a:ext>
                </a:extLst>
              </a:tr>
              <a:tr h="271895">
                <a:tc row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Thứ hai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Bố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735452"/>
                  </a:ext>
                </a:extLst>
              </a:tr>
              <a:tr h="27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604534"/>
                  </a:ext>
                </a:extLst>
              </a:tr>
              <a:tr h="271895">
                <a:tc row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Thứ ba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của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943728"/>
                  </a:ext>
                </a:extLst>
              </a:tr>
              <a:tr h="27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Chị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của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547134"/>
                  </a:ext>
                </a:extLst>
              </a:tr>
              <a:tr h="27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061012"/>
                  </a:ext>
                </a:extLst>
              </a:tr>
              <a:tr h="27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của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660444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3291" y="-327122"/>
            <a:ext cx="8847804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2900" algn="l"/>
              </a:tabLst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dirty="0">
              <a:latin typeface="Webdings" panose="05030102010509060703" pitchFamily="18" charset="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vi-V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29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29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1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8090" y="1786719"/>
            <a:ext cx="7669161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tabLst>
                <a:tab pos="439420" algn="l"/>
              </a:tabLst>
            </a:pP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729832" y="383457"/>
            <a:ext cx="7704000" cy="4591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sz="4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57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034">
        <p159:morph option="byObject"/>
      </p:transition>
    </mc:Choice>
    <mc:Fallback xmlns="">
      <p:transition spd="slow" advTm="4703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8" y="0"/>
            <a:ext cx="8839200" cy="20944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10cm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2094419"/>
            <a:ext cx="8839200" cy="28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761" y="154564"/>
            <a:ext cx="7669161" cy="4964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  <a:tabLst>
                <a:tab pos="439420" algn="l"/>
              </a:tabLst>
            </a:pPr>
            <a:r>
              <a:rPr lang="en-US" sz="2400" dirty="0"/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90" y="816078"/>
            <a:ext cx="3614704" cy="3738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270" y="742295"/>
            <a:ext cx="4287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427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301E-D187-627F-886F-3C5DCC85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16B07-CB7A-25DA-F79D-FD79F0FD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41299"/>
            <a:ext cx="8271795" cy="4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28" y="65363"/>
            <a:ext cx="822923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20000"/>
              </a:lnSpc>
              <a:spcBef>
                <a:spcPts val="48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747253"/>
            <a:ext cx="8888361" cy="40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3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6" y="457319"/>
            <a:ext cx="7964310" cy="36231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1096" y="3995830"/>
            <a:ext cx="7197394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20000"/>
              </a:lnSpc>
              <a:spcBef>
                <a:spcPts val="480"/>
              </a:spcBef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9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313373" y="41749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E4158-A5BA-980E-D38E-B953956AC261}"/>
              </a:ext>
            </a:extLst>
          </p:cNvPr>
          <p:cNvSpPr txBox="1"/>
          <p:nvPr/>
        </p:nvSpPr>
        <p:spPr>
          <a:xfrm>
            <a:off x="731187" y="761743"/>
            <a:ext cx="2612048" cy="6242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03" y="191694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78912" y="1374922"/>
            <a:ext cx="8193588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1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2284312" y="3030908"/>
            <a:ext cx="40821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STEM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9842" y="1456280"/>
            <a:ext cx="5749658" cy="120032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1C8710E-FAE1-0870-FEAA-1189CB08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30" y="61331"/>
            <a:ext cx="779269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 ba ngày 10 tháng 9 năm 2024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2AFBCAC-E837-936A-5E66-F9744652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9480" y="602351"/>
            <a:ext cx="779269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vi-VN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 nhiên và xã hội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594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034">
        <p159:morph option="byObject"/>
      </p:transition>
    </mc:Choice>
    <mc:Fallback xmlns="">
      <p:transition spd="slow" advTm="4703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E4158-A5BA-980E-D38E-B953956AC261}"/>
              </a:ext>
            </a:extLst>
          </p:cNvPr>
          <p:cNvSpPr txBox="1"/>
          <p:nvPr/>
        </p:nvSpPr>
        <p:spPr>
          <a:xfrm>
            <a:off x="1325547" y="498853"/>
            <a:ext cx="4342156" cy="6989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4064" y="1337187"/>
            <a:ext cx="765932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7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DA2B8C-3EED-FF6A-3E63-D777989036E5}"/>
              </a:ext>
            </a:extLst>
          </p:cNvPr>
          <p:cNvSpPr txBox="1"/>
          <p:nvPr/>
        </p:nvSpPr>
        <p:spPr>
          <a:xfrm>
            <a:off x="719531" y="1038173"/>
            <a:ext cx="7765339" cy="62428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73C5F-AD16-EB07-00AF-0BDA01D45EBE}"/>
              </a:ext>
            </a:extLst>
          </p:cNvPr>
          <p:cNvSpPr txBox="1"/>
          <p:nvPr/>
        </p:nvSpPr>
        <p:spPr>
          <a:xfrm>
            <a:off x="879776" y="475993"/>
            <a:ext cx="4092273" cy="6242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" b="15909"/>
          <a:stretch/>
        </p:blipFill>
        <p:spPr bwMode="auto">
          <a:xfrm>
            <a:off x="393290" y="1606101"/>
            <a:ext cx="8082116" cy="2820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34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73C5F-AD16-EB07-00AF-0BDA01D45EBE}"/>
              </a:ext>
            </a:extLst>
          </p:cNvPr>
          <p:cNvSpPr txBox="1"/>
          <p:nvPr/>
        </p:nvSpPr>
        <p:spPr>
          <a:xfrm>
            <a:off x="1325547" y="498853"/>
            <a:ext cx="3724473" cy="6242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B136AF-030F-C012-65F9-83E1C043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049" y="1881410"/>
            <a:ext cx="758214" cy="10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D658D6-9BAF-CFC9-F0A6-C7859CF030DD}"/>
              </a:ext>
            </a:extLst>
          </p:cNvPr>
          <p:cNvSpPr txBox="1"/>
          <p:nvPr/>
        </p:nvSpPr>
        <p:spPr>
          <a:xfrm>
            <a:off x="1367628" y="1898110"/>
            <a:ext cx="7529806" cy="11963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75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73C5F-AD16-EB07-00AF-0BDA01D45EBE}"/>
              </a:ext>
            </a:extLst>
          </p:cNvPr>
          <p:cNvSpPr txBox="1"/>
          <p:nvPr/>
        </p:nvSpPr>
        <p:spPr>
          <a:xfrm>
            <a:off x="1345074" y="318144"/>
            <a:ext cx="2612048" cy="6242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71E33-6594-9084-D0CC-FAAA44117AC5}"/>
              </a:ext>
            </a:extLst>
          </p:cNvPr>
          <p:cNvSpPr txBox="1"/>
          <p:nvPr/>
        </p:nvSpPr>
        <p:spPr>
          <a:xfrm>
            <a:off x="1187994" y="857053"/>
            <a:ext cx="759024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ãy kiểm tra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 nhóm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đúng yêu cầu chưa. Nếu chưa, em hãy tìm cách sửa lại nhé.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658D6-9BAF-CFC9-F0A6-C7859CF030DD}"/>
              </a:ext>
            </a:extLst>
          </p:cNvPr>
          <p:cNvSpPr txBox="1"/>
          <p:nvPr/>
        </p:nvSpPr>
        <p:spPr>
          <a:xfrm>
            <a:off x="1187994" y="3756792"/>
            <a:ext cx="6746331" cy="104709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Merriweather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BF523B-682D-0147-144C-C0444727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3" y="995161"/>
            <a:ext cx="600068" cy="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126EBF0-9DB9-6291-61E1-FF94CC45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7" y="3923726"/>
            <a:ext cx="600068" cy="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05830"/>
              </p:ext>
            </p:extLst>
          </p:nvPr>
        </p:nvGraphicFramePr>
        <p:xfrm>
          <a:off x="652357" y="1805373"/>
          <a:ext cx="8000030" cy="1780287"/>
        </p:xfrm>
        <a:graphic>
          <a:graphicData uri="http://schemas.openxmlformats.org/drawingml/2006/table">
            <a:tbl>
              <a:tblPr firstRow="1" firstCol="1" bandRow="1">
                <a:tableStyleId>{D7DCD41A-B48D-4C79-81DD-2719912F821C}</a:tableStyleId>
              </a:tblPr>
              <a:tblGrid>
                <a:gridCol w="3999624">
                  <a:extLst>
                    <a:ext uri="{9D8B030D-6E8A-4147-A177-3AD203B41FA5}">
                      <a16:colId xmlns:a16="http://schemas.microsoft.com/office/drawing/2014/main" val="3392939497"/>
                    </a:ext>
                  </a:extLst>
                </a:gridCol>
                <a:gridCol w="4000406">
                  <a:extLst>
                    <a:ext uri="{9D8B030D-6E8A-4147-A177-3AD203B41FA5}">
                      <a16:colId xmlns:a16="http://schemas.microsoft.com/office/drawing/2014/main" val="1855871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en-US" sz="1400" dirty="0" err="1">
                          <a:effectLst/>
                        </a:rPr>
                        <a:t>Cây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</a:t>
                      </a: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 </a:t>
                      </a:r>
                      <a:r>
                        <a:rPr lang="en-US" sz="1200" dirty="0">
                          <a:effectLst/>
                        </a:rPr>
                        <a:t>2                        </a:t>
                      </a: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72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    -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sắp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xếp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không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Có</a:t>
                      </a:r>
                      <a:r>
                        <a:rPr lang="en-US" sz="1200" dirty="0">
                          <a:effectLst/>
                        </a:rPr>
                        <a:t>                     </a:t>
                      </a:r>
                      <a:r>
                        <a:rPr lang="en-US" sz="1200" dirty="0">
                          <a:effectLst/>
                          <a:latin typeface="Webdings" panose="05030102010509060703" pitchFamily="18" charset="2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 </a:t>
                      </a:r>
                      <a:r>
                        <a:rPr lang="en-US" sz="1200" dirty="0" err="1">
                          <a:effectLst/>
                        </a:rPr>
                        <a:t>Không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1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thành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cùng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sắp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xếp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cùng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nhánh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không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Có</a:t>
                      </a:r>
                      <a:r>
                        <a:rPr lang="en-US" sz="1200" dirty="0">
                          <a:effectLst/>
                        </a:rPr>
                        <a:t>                      </a:t>
                      </a: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Không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07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>
                          <a:effectLst/>
                        </a:rPr>
                        <a:t>-Em có dùng được cây gia đình để nói về mối quan hệ giữa các thành viên trong gia đình không?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Được</a:t>
                      </a:r>
                      <a:r>
                        <a:rPr lang="en-US" sz="1200" dirty="0">
                          <a:effectLst/>
                        </a:rPr>
                        <a:t>                      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dirty="0">
                          <a:effectLst/>
                          <a:latin typeface="Webdings" panose="05030102010509060703" pitchFamily="18" charset="2"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Không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được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8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6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C83DB-3AA4-54CA-3593-BEE4697C9B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667703" y="200329"/>
            <a:ext cx="2612048" cy="46119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SÁNG TẠO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3520391-FF02-A9C3-145A-00ABEA4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3" y="-25476"/>
            <a:ext cx="1071201" cy="965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73C5F-AD16-EB07-00AF-0BDA01D45EBE}"/>
              </a:ext>
            </a:extLst>
          </p:cNvPr>
          <p:cNvSpPr txBox="1"/>
          <p:nvPr/>
        </p:nvSpPr>
        <p:spPr>
          <a:xfrm>
            <a:off x="1325547" y="498853"/>
            <a:ext cx="2443813" cy="6242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BF523B-682D-0147-144C-C0444727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3" y="1387417"/>
            <a:ext cx="600068" cy="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7B4AAE7-423B-EF15-4E70-937182B4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8" y="3008758"/>
            <a:ext cx="600068" cy="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3496" y="1387417"/>
            <a:ext cx="6593205" cy="14157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4335" y="3065826"/>
            <a:ext cx="6321898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74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941" y="1062093"/>
            <a:ext cx="8293019" cy="134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20000"/>
              </a:lnSpc>
              <a:spcBef>
                <a:spcPts val="48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270510" algn="just">
              <a:lnSpc>
                <a:spcPct val="120000"/>
              </a:lnSpc>
              <a:spcBef>
                <a:spcPts val="48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20000"/>
              </a:lnSpc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heart and stars on a pink background&#10;&#10;Description automatically generated"/>
          <p:cNvPicPr/>
          <p:nvPr/>
        </p:nvPicPr>
        <p:blipFill rotWithShape="1">
          <a:blip r:embed="rId2"/>
          <a:srcRect t="2001"/>
          <a:stretch/>
        </p:blipFill>
        <p:spPr bwMode="auto">
          <a:xfrm>
            <a:off x="1262963" y="2289287"/>
            <a:ext cx="6106795" cy="2374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709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2"/>
          <p:cNvSpPr txBox="1">
            <a:spLocks noGrp="1"/>
          </p:cNvSpPr>
          <p:nvPr>
            <p:ph type="title"/>
          </p:nvPr>
        </p:nvSpPr>
        <p:spPr>
          <a:xfrm>
            <a:off x="2790180" y="834898"/>
            <a:ext cx="48945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VÀ CUỘC SỐNG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DAEF77-957A-136A-EBCA-9D6AD46B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1" y="307263"/>
            <a:ext cx="1824037" cy="1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986" y="2153181"/>
            <a:ext cx="7423355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042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2"/>
          <p:cNvSpPr txBox="1">
            <a:spLocks noGrp="1"/>
          </p:cNvSpPr>
          <p:nvPr>
            <p:ph type="title"/>
          </p:nvPr>
        </p:nvSpPr>
        <p:spPr>
          <a:xfrm>
            <a:off x="1795779" y="563788"/>
            <a:ext cx="4193231" cy="648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VÀ CUỘC SỐNG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DAEF77-957A-136A-EBCA-9D6AD46B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25" y="129540"/>
            <a:ext cx="1223749" cy="12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79;p46">
            <a:extLst>
              <a:ext uri="{FF2B5EF4-FFF2-40B4-BE49-F238E27FC236}">
                <a16:creationId xmlns:a16="http://schemas.microsoft.com/office/drawing/2014/main" id="{1EF5387A-1F3E-6F80-DC23-4EE21F37C71E}"/>
              </a:ext>
            </a:extLst>
          </p:cNvPr>
          <p:cNvSpPr txBox="1">
            <a:spLocks/>
          </p:cNvSpPr>
          <p:nvPr/>
        </p:nvSpPr>
        <p:spPr>
          <a:xfrm>
            <a:off x="631885" y="1155368"/>
            <a:ext cx="8042787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5" y="1829286"/>
            <a:ext cx="7492180" cy="24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5358419" y="2435227"/>
            <a:ext cx="3604606" cy="1155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em </a:t>
            </a:r>
            <a:b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học tốt!</a:t>
            </a:r>
            <a:endParaRPr sz="3600" b="1" dirty="0">
              <a:solidFill>
                <a:srgbClr val="645C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96DB9-A448-A0E9-2771-A848762C2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57" y="358061"/>
            <a:ext cx="777146" cy="7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6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706">
        <p159:morph option="byObject"/>
      </p:transition>
    </mc:Choice>
    <mc:Fallback xmlns="">
      <p:transition spd="slow" advTm="127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STEM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263BDB-3A29-5E4C-1242-CC1F922B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1" y="1265639"/>
            <a:ext cx="2948940" cy="26129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19B1D4-3414-144A-03A7-122E3464C4A0}"/>
              </a:ext>
            </a:extLst>
          </p:cNvPr>
          <p:cNvSpPr/>
          <p:nvPr/>
        </p:nvSpPr>
        <p:spPr>
          <a:xfrm>
            <a:off x="719999" y="1212300"/>
            <a:ext cx="7775071" cy="3727394"/>
          </a:xfrm>
          <a:prstGeom prst="rect">
            <a:avLst/>
          </a:prstGeom>
          <a:solidFill>
            <a:srgbClr val="FFFFFF"/>
          </a:solidFill>
          <a:ln>
            <a:solidFill>
              <a:srgbClr val="346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76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" y="195047"/>
            <a:ext cx="9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87" y="902971"/>
            <a:ext cx="6626941" cy="4081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794" y="765810"/>
            <a:ext cx="17206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1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034">
        <p159:morph option="byObject"/>
      </p:transition>
    </mc:Choice>
    <mc:Fallback xmlns="">
      <p:transition spd="slow" advTm="4703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STEM (HS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91381"/>
            <a:ext cx="770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8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729832" y="383457"/>
            <a:ext cx="7704000" cy="4591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STEM</a:t>
            </a:r>
            <a:endParaRPr sz="4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5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034">
        <p159:morph option="byObject"/>
      </p:transition>
    </mc:Choice>
    <mc:Fallback xmlns="">
      <p:transition spd="slow" advTm="4703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620" y="898560"/>
            <a:ext cx="7954296" cy="322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480"/>
              </a:spcBef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7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09" y="468631"/>
            <a:ext cx="4343401" cy="4491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88" y="468631"/>
            <a:ext cx="4145402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9781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581" y="1052052"/>
            <a:ext cx="7570838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581" y="2964425"/>
            <a:ext cx="7570838" cy="132343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7117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|2.5"/>
</p:tagLst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0B66E247B434CA8A201CE2E57B899" ma:contentTypeVersion="11" ma:contentTypeDescription="Create a new document." ma:contentTypeScope="" ma:versionID="d1e878577e145af86c7b24f62e0c913a">
  <xsd:schema xmlns:xsd="http://www.w3.org/2001/XMLSchema" xmlns:xs="http://www.w3.org/2001/XMLSchema" xmlns:p="http://schemas.microsoft.com/office/2006/metadata/properties" xmlns:ns3="f3ec041c-a7ab-408d-ae1d-6419b3ddf45d" xmlns:ns4="61a8feae-d971-4f32-bd51-ff36b32c01c8" targetNamespace="http://schemas.microsoft.com/office/2006/metadata/properties" ma:root="true" ma:fieldsID="ca9acc79f8d832bbf8dd25bd6371d20f" ns3:_="" ns4:_="">
    <xsd:import namespace="f3ec041c-a7ab-408d-ae1d-6419b3ddf45d"/>
    <xsd:import namespace="61a8feae-d971-4f32-bd51-ff36b32c01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41c-a7ab-408d-ae1d-6419b3ddf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8feae-d971-4f32-bd51-ff36b32c0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ec041c-a7ab-408d-ae1d-6419b3ddf4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9D8F6-1C99-4BEC-A20F-C754A605C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41c-a7ab-408d-ae1d-6419b3ddf45d"/>
    <ds:schemaRef ds:uri="61a8feae-d971-4f32-bd51-ff36b32c0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B6F99-71B3-4EAF-B4ED-9192766F0BD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1a8feae-d971-4f32-bd51-ff36b32c01c8"/>
    <ds:schemaRef ds:uri="f3ec041c-a7ab-408d-ae1d-6419b3ddf45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A6A75F-C5DC-434B-9490-FD0E34347B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1482</Words>
  <Application>Microsoft Office PowerPoint</Application>
  <PresentationFormat>On-screen Show (16:9)</PresentationFormat>
  <Paragraphs>157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Lato</vt:lpstr>
      <vt:lpstr>Webdings</vt:lpstr>
      <vt:lpstr>Times New Roman</vt:lpstr>
      <vt:lpstr>Merriweather Sans</vt:lpstr>
      <vt:lpstr>Bitter</vt:lpstr>
      <vt:lpstr>Calibri</vt:lpstr>
      <vt:lpstr>Arial</vt:lpstr>
      <vt:lpstr>Math Subject for Elementary -4th Grade: Practice Standards by Slidesgo</vt:lpstr>
      <vt:lpstr>PowerPoint Presentation</vt:lpstr>
      <vt:lpstr>CÂU CHUYỆN STEM</vt:lpstr>
      <vt:lpstr>CÂU CHUYỆN STEM</vt:lpstr>
      <vt:lpstr>PowerPoint Presentation</vt:lpstr>
      <vt:lpstr>THỬ THÁCH STEM (HS đọc)</vt:lpstr>
      <vt:lpstr>KIẾN THỨC 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VÀ VẬN DỤNG</vt:lpstr>
      <vt:lpstr>PowerPoint Presentation</vt:lpstr>
      <vt:lpstr>PowerPoint Presentation</vt:lpstr>
      <vt:lpstr>PowerPoint Presentation</vt:lpstr>
      <vt:lpstr>PowerPoint Presentation</vt:lpstr>
      <vt:lpstr>EM SÁNG TẠO</vt:lpstr>
      <vt:lpstr>EM SÁNG TẠO</vt:lpstr>
      <vt:lpstr>EM SÁNG TẠO</vt:lpstr>
      <vt:lpstr>EM SÁNG TẠO</vt:lpstr>
      <vt:lpstr>EM SÁNG TẠO</vt:lpstr>
      <vt:lpstr>EM SÁNG TẠO</vt:lpstr>
      <vt:lpstr>EM SÁNG TẠO</vt:lpstr>
      <vt:lpstr>PowerPoint Presentation</vt:lpstr>
      <vt:lpstr>STEM VÀ CUỘC SỐNG </vt:lpstr>
      <vt:lpstr>STEM VÀ CUỘC SỐNG </vt:lpstr>
      <vt:lpstr>Chúc các em  học tốt!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</dc:title>
  <dc:creator>DELL</dc:creator>
  <cp:lastModifiedBy>Xuan Tra</cp:lastModifiedBy>
  <cp:revision>82</cp:revision>
  <dcterms:modified xsi:type="dcterms:W3CDTF">2024-12-23T17:04:56Z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0x0101001FC0B66E247B434CA8A201CE2E57B899</vt:lpwstr>
  </property>
</Properties>
</file>