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463" r:id="rId2"/>
    <p:sldId id="2668" r:id="rId3"/>
    <p:sldId id="3446" r:id="rId4"/>
    <p:sldId id="3408" r:id="rId5"/>
    <p:sldId id="3447" r:id="rId6"/>
    <p:sldId id="3409" r:id="rId7"/>
    <p:sldId id="294" r:id="rId8"/>
    <p:sldId id="3448" r:id="rId9"/>
    <p:sldId id="3449" r:id="rId10"/>
    <p:sldId id="3450" r:id="rId11"/>
    <p:sldId id="3451" r:id="rId12"/>
    <p:sldId id="3452" r:id="rId13"/>
    <p:sldId id="3453" r:id="rId14"/>
    <p:sldId id="3456" r:id="rId15"/>
    <p:sldId id="3454" r:id="rId16"/>
    <p:sldId id="3460" r:id="rId17"/>
    <p:sldId id="3461" r:id="rId18"/>
    <p:sldId id="3462" r:id="rId19"/>
    <p:sldId id="344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7C1B3-0D19-45AD-BBBD-04CCB7E1FFEB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66EBC-9875-427B-B205-68F6E318F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9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1593-2C8F-D0FF-FAD0-010D82E1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5BEA0-5A97-A897-06F2-8834ABF7D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B138-2B4C-C9FD-8C49-87A015C48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2C660-4F5B-220F-3EA4-E66FEFEED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EB84B-F979-E7E7-DF94-D020FEBE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4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DAB6-2A85-3C0F-1492-D9B44740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FED2A-DF7C-B7AF-360E-9F4DAAA58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419D0-340F-37C7-2FE4-CDFD739CC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93D0F-099D-506A-EFDD-A305FB67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82792-B775-97B3-05FA-D4E59BBB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9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136923-42AD-774F-87BB-CE79F61F8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1F1D8-2536-1C4A-3E4E-69054200C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9CE9E-EA00-2DF1-D0DC-4AAEC426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1BBD-816C-052E-D3E3-C687761C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E4FF2-DC7A-00A4-4460-F442DDD3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61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53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3A976-44B1-73B6-EC1B-EE0F247B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93B78-25BD-84F2-0A7C-A04C05A5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52852-D0A2-5889-F159-5EAC0E76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53722-A650-E535-7640-02BBC011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A5139-90FC-5010-BA6A-76030062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4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8A61-865B-C7AC-A813-A7ECDE03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40F61-107D-2CAF-BBE1-ADCC8B2D9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F6970-8029-6152-61CD-E25C6537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814DE-40EB-B5F2-F4CA-1CC17C38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E5F32-AB7B-0D17-986F-993E4842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979F-CE48-0B22-8DFE-1CCCD8FB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CEB0C-1DD6-58C9-0B07-0761123E2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D2D85-62E9-4494-AEC7-A0E684F1E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75460-53EB-922C-0007-4CADDA52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36080-118A-37A5-E6DA-856F7A03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1EF11-7892-4288-BDF4-4CF85C00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8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F5BA-99CA-B9F2-CAA5-F7EB506C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29018-5F2A-109E-2DB1-29C55B532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28EEC-453F-DCA8-E065-961196E63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5BE6DC-A68A-58D7-4E3B-8A490AA3A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BE831-55FB-70FA-23B9-5E001F566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A7E233-94DD-577D-5C7A-549097C1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7C4A8-A78F-0590-C8EC-EA686E8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78C36-8B32-EF79-496F-AE6E84B4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0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34B9-33DB-AAE5-8B4B-C1090171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ABC75-2983-49F8-4275-439E57BC9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FDF2D-C045-262E-DD27-46F477D0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83888-9734-DB32-D7D6-8B3F9A0B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4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FCFB7-F12A-6E84-D25A-5235DAB9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A7C7B-170B-3E16-E24F-77EE3D0F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2C0F8-715E-7827-CA06-F9264963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0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B4530-DA0A-5A34-B065-F1D7911D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50656-93FA-92E1-F9B9-993F7B026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50795-5DE6-7BE3-3CBA-5DE3CECB7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9A3DE-D6F5-16C9-B8A9-D014984B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36D44-6A25-FDD0-3F94-04A3F0C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6A92F-D799-347B-CF9D-5CCCF40E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1DF3-F9F9-E927-201C-92CAEDA8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B763A-3EA9-66B2-B3C5-5A65589E6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25B0C-DA2A-4C1D-2880-15769A8BD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BC2F9-25FF-2804-59E7-E8463A61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28CA9-8B92-327C-3D89-575C3E7A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B024C-6B41-1781-19EC-F004E7AE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4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A41844-FF92-0259-CD88-A6C3E36B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4A513-1EC0-DA2D-8515-501D14916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9CC64-F8C1-7593-84B6-0841C3EE0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B6B21-8F5A-4CCA-9AE5-76B7CCDA7264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FA056-E353-3A0F-C333-153BD4603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4DF6E-D092-DF82-CE56-77E9E979F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AF72B-5D57-4C6C-9927-7B2A7974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jpeg"/><Relationship Id="rId7" Type="http://schemas.openxmlformats.org/officeDocument/2006/relationships/image" Target="../media/image38.sv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32.svg"/><Relationship Id="rId10" Type="http://schemas.openxmlformats.org/officeDocument/2006/relationships/slide" Target="slide4.xml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41" name="矩形 32">
            <a:extLst>
              <a:ext uri="{FF2B5EF4-FFF2-40B4-BE49-F238E27FC236}">
                <a16:creationId xmlns:a16="http://schemas.microsoft.com/office/drawing/2014/main" id="{1F83C9DC-BBC0-44D1-8B42-0E654269B587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17EAC0-8612-43FD-9A12-8F5AEBCBCE84}"/>
              </a:ext>
            </a:extLst>
          </p:cNvPr>
          <p:cNvGrpSpPr/>
          <p:nvPr/>
        </p:nvGrpSpPr>
        <p:grpSpPr>
          <a:xfrm>
            <a:off x="0" y="-3974"/>
            <a:ext cx="12192000" cy="6846570"/>
            <a:chOff x="0" y="0"/>
            <a:chExt cx="12192000" cy="6846570"/>
          </a:xfrm>
        </p:grpSpPr>
        <p:grpSp>
          <p:nvGrpSpPr>
            <p:cNvPr id="25" name="组合 135">
              <a:extLst>
                <a:ext uri="{FF2B5EF4-FFF2-40B4-BE49-F238E27FC236}">
                  <a16:creationId xmlns:a16="http://schemas.microsoft.com/office/drawing/2014/main" id="{000C778F-9436-43C6-9470-465CF0F0D1D0}"/>
                </a:ext>
              </a:extLst>
            </p:cNvPr>
            <p:cNvGrpSpPr/>
            <p:nvPr/>
          </p:nvGrpSpPr>
          <p:grpSpPr>
            <a:xfrm>
              <a:off x="711835" y="0"/>
              <a:ext cx="10730865" cy="3295650"/>
              <a:chOff x="1121" y="0"/>
              <a:chExt cx="16899" cy="5190"/>
            </a:xfrm>
          </p:grpSpPr>
          <p:pic>
            <p:nvPicPr>
              <p:cNvPr id="31" name="图片 136" descr="素材中国 sccnn.com 2">
                <a:extLst>
                  <a:ext uri="{FF2B5EF4-FFF2-40B4-BE49-F238E27FC236}">
                    <a16:creationId xmlns:a16="http://schemas.microsoft.com/office/drawing/2014/main" id="{8E8767A2-F63C-48B5-850A-40B540761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32" name="图片 137" descr="素材中国 sccnn.com 2">
                <a:extLst>
                  <a:ext uri="{FF2B5EF4-FFF2-40B4-BE49-F238E27FC236}">
                    <a16:creationId xmlns:a16="http://schemas.microsoft.com/office/drawing/2014/main" id="{B55E822A-58ED-47BF-9573-0AA88AB37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26" name="图片 138" descr="组 1">
              <a:extLst>
                <a:ext uri="{FF2B5EF4-FFF2-40B4-BE49-F238E27FC236}">
                  <a16:creationId xmlns:a16="http://schemas.microsoft.com/office/drawing/2014/main" id="{D801FF99-99C8-40E5-A90D-76F7FBF1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09850" cy="6846570"/>
            </a:xfrm>
            <a:prstGeom prst="rect">
              <a:avLst/>
            </a:prstGeom>
          </p:spPr>
        </p:pic>
        <p:pic>
          <p:nvPicPr>
            <p:cNvPr id="28" name="图片 139" descr="组 1">
              <a:extLst>
                <a:ext uri="{FF2B5EF4-FFF2-40B4-BE49-F238E27FC236}">
                  <a16:creationId xmlns:a16="http://schemas.microsoft.com/office/drawing/2014/main" id="{4A31D463-1D1C-4755-8D84-1F54B218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582150" y="0"/>
              <a:ext cx="2609850" cy="6846570"/>
            </a:xfrm>
            <a:prstGeom prst="rect">
              <a:avLst/>
            </a:prstGeom>
          </p:spPr>
        </p:pic>
        <p:pic>
          <p:nvPicPr>
            <p:cNvPr id="30" name="图片 142">
              <a:extLst>
                <a:ext uri="{FF2B5EF4-FFF2-40B4-BE49-F238E27FC236}">
                  <a16:creationId xmlns:a16="http://schemas.microsoft.com/office/drawing/2014/main" id="{B80F3B3D-CD2F-42A3-9BBA-51B777C0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" y="0"/>
              <a:ext cx="11798300" cy="1717040"/>
            </a:xfrm>
            <a:prstGeom prst="rect">
              <a:avLst/>
            </a:prstGeom>
          </p:spPr>
        </p:pic>
      </p:grpSp>
      <p:pic>
        <p:nvPicPr>
          <p:cNvPr id="34" name="Picture 4" descr="sztuczne ognie - PicMix">
            <a:extLst>
              <a:ext uri="{FF2B5EF4-FFF2-40B4-BE49-F238E27FC236}">
                <a16:creationId xmlns:a16="http://schemas.microsoft.com/office/drawing/2014/main" id="{76768507-E35A-4EB0-BD32-F69404B8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4" y="10206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Fireworks - Jitter.Bug.Girl, firework , red , gif - PicMix">
            <a:extLst>
              <a:ext uri="{FF2B5EF4-FFF2-40B4-BE49-F238E27FC236}">
                <a16:creationId xmlns:a16="http://schemas.microsoft.com/office/drawing/2014/main" id="{EC5624A7-53BF-43CC-809D-9EDB5B32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9" y="2497976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ireworks - Jitter.Bug.Girl, firework , purple , gif - PicMix">
            <a:extLst>
              <a:ext uri="{FF2B5EF4-FFF2-40B4-BE49-F238E27FC236}">
                <a16:creationId xmlns:a16="http://schemas.microsoft.com/office/drawing/2014/main" id="{10297E42-BD21-4E75-A247-36390080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43" y="601531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ПОЙМАНО ПОДАРКОВ = 0">
            <a:extLst>
              <a:ext uri="{FF2B5EF4-FFF2-40B4-BE49-F238E27FC236}">
                <a16:creationId xmlns:a16="http://schemas.microsoft.com/office/drawing/2014/main" id="{B168031B-CAEA-4D8E-80DA-7B93FAB9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8" y="3308464"/>
            <a:ext cx="216566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Fireworks - Jitter.Bug.Girl, firework , green , gif - PicMix">
            <a:extLst>
              <a:ext uri="{FF2B5EF4-FFF2-40B4-BE49-F238E27FC236}">
                <a16:creationId xmlns:a16="http://schemas.microsoft.com/office/drawing/2014/main" id="{B47A8D97-B3E5-43A3-BD63-A6EEDE8C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0" y="4060909"/>
            <a:ext cx="226243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185A9D-F8D1-C2A9-BDA4-C4D2E24FA9A5}"/>
              </a:ext>
            </a:extLst>
          </p:cNvPr>
          <p:cNvSpPr/>
          <p:nvPr/>
        </p:nvSpPr>
        <p:spPr>
          <a:xfrm>
            <a:off x="1944319" y="1208293"/>
            <a:ext cx="83033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CHÀO MỪNG QUÝ THẦY CÔ </a:t>
            </a:r>
          </a:p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VỀ DỰ GIỜ THĂM LỚP</a:t>
            </a:r>
            <a:endParaRPr lang="en-US" sz="5400" b="1" cap="none" spc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093C0-5777-996F-CCCF-3EE54FB0485D}"/>
              </a:ext>
            </a:extLst>
          </p:cNvPr>
          <p:cNvSpPr txBox="1"/>
          <p:nvPr/>
        </p:nvSpPr>
        <p:spPr>
          <a:xfrm>
            <a:off x="3913149" y="3605266"/>
            <a:ext cx="4119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Lịch sử và địa lí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 Ôn tập cuối kì 1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4C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Nguyễn Thị Lục</a:t>
            </a:r>
          </a:p>
        </p:txBody>
      </p:sp>
    </p:spTree>
    <p:extLst>
      <p:ext uri="{BB962C8B-B14F-4D97-AF65-F5344CB8AC3E}">
        <p14:creationId xmlns:p14="http://schemas.microsoft.com/office/powerpoint/2010/main" val="318947550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48C49-14D6-4B45-4DDB-2C51A55F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323850"/>
            <a:ext cx="7334250" cy="6202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459DCC-BD6D-E29F-CE83-B8EA89D7EA79}"/>
              </a:ext>
            </a:extLst>
          </p:cNvPr>
          <p:cNvCxnSpPr>
            <a:cxnSpLocks/>
          </p:cNvCxnSpPr>
          <p:nvPr/>
        </p:nvCxnSpPr>
        <p:spPr>
          <a:xfrm>
            <a:off x="4791075" y="1066800"/>
            <a:ext cx="952500" cy="3257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42BD33-683C-C5EF-F8BF-D80B1EB4A5E0}"/>
              </a:ext>
            </a:extLst>
          </p:cNvPr>
          <p:cNvCxnSpPr>
            <a:cxnSpLocks/>
          </p:cNvCxnSpPr>
          <p:nvPr/>
        </p:nvCxnSpPr>
        <p:spPr>
          <a:xfrm>
            <a:off x="4772025" y="2200275"/>
            <a:ext cx="952500" cy="2105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BD33E6-06FB-F506-9307-496EBAD01CC8}"/>
              </a:ext>
            </a:extLst>
          </p:cNvPr>
          <p:cNvCxnSpPr>
            <a:cxnSpLocks/>
          </p:cNvCxnSpPr>
          <p:nvPr/>
        </p:nvCxnSpPr>
        <p:spPr>
          <a:xfrm>
            <a:off x="4762500" y="3067050"/>
            <a:ext cx="1009650" cy="1257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179768-10D4-2E0B-959E-18CF40BBEAFE}"/>
              </a:ext>
            </a:extLst>
          </p:cNvPr>
          <p:cNvCxnSpPr>
            <a:cxnSpLocks/>
          </p:cNvCxnSpPr>
          <p:nvPr/>
        </p:nvCxnSpPr>
        <p:spPr>
          <a:xfrm flipV="1">
            <a:off x="4752975" y="2486025"/>
            <a:ext cx="1219200" cy="14573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9E89B7-5B36-BA0E-1FB8-230DDF86DED6}"/>
              </a:ext>
            </a:extLst>
          </p:cNvPr>
          <p:cNvCxnSpPr>
            <a:cxnSpLocks/>
          </p:cNvCxnSpPr>
          <p:nvPr/>
        </p:nvCxnSpPr>
        <p:spPr>
          <a:xfrm flipV="1">
            <a:off x="4791075" y="2524125"/>
            <a:ext cx="1162050" cy="25241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E472BA-66B1-2206-57E0-4EC9C2FCD9B7}"/>
              </a:ext>
            </a:extLst>
          </p:cNvPr>
          <p:cNvCxnSpPr>
            <a:cxnSpLocks/>
          </p:cNvCxnSpPr>
          <p:nvPr/>
        </p:nvCxnSpPr>
        <p:spPr>
          <a:xfrm flipV="1">
            <a:off x="4772025" y="2514600"/>
            <a:ext cx="1219200" cy="3619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CB08D1-E7FD-6F36-D118-11416C7939BD}"/>
              </a:ext>
            </a:extLst>
          </p:cNvPr>
          <p:cNvCxnSpPr>
            <a:cxnSpLocks/>
          </p:cNvCxnSpPr>
          <p:nvPr/>
        </p:nvCxnSpPr>
        <p:spPr>
          <a:xfrm flipV="1">
            <a:off x="5791200" y="857250"/>
            <a:ext cx="1162050" cy="3429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0667FA-61D0-A079-C79F-D35A5EF428E1}"/>
              </a:ext>
            </a:extLst>
          </p:cNvPr>
          <p:cNvCxnSpPr>
            <a:cxnSpLocks/>
          </p:cNvCxnSpPr>
          <p:nvPr/>
        </p:nvCxnSpPr>
        <p:spPr>
          <a:xfrm flipV="1">
            <a:off x="5743575" y="2209800"/>
            <a:ext cx="1219200" cy="2152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3D5697-346A-9A7D-9EA9-17FD27464587}"/>
              </a:ext>
            </a:extLst>
          </p:cNvPr>
          <p:cNvCxnSpPr>
            <a:cxnSpLocks/>
          </p:cNvCxnSpPr>
          <p:nvPr/>
        </p:nvCxnSpPr>
        <p:spPr>
          <a:xfrm>
            <a:off x="6010275" y="2533650"/>
            <a:ext cx="952500" cy="523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E97975-7E6D-985E-194C-8B8C3D12E63B}"/>
              </a:ext>
            </a:extLst>
          </p:cNvPr>
          <p:cNvCxnSpPr>
            <a:cxnSpLocks/>
          </p:cNvCxnSpPr>
          <p:nvPr/>
        </p:nvCxnSpPr>
        <p:spPr>
          <a:xfrm>
            <a:off x="5953125" y="2552700"/>
            <a:ext cx="101917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8BB97C-84C3-D211-37AB-D460B0E1E825}"/>
              </a:ext>
            </a:extLst>
          </p:cNvPr>
          <p:cNvCxnSpPr>
            <a:cxnSpLocks/>
          </p:cNvCxnSpPr>
          <p:nvPr/>
        </p:nvCxnSpPr>
        <p:spPr>
          <a:xfrm>
            <a:off x="5962650" y="2600325"/>
            <a:ext cx="1019175" cy="23526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EE8104-BD3B-9021-5464-832DEA8A48AB}"/>
              </a:ext>
            </a:extLst>
          </p:cNvPr>
          <p:cNvCxnSpPr>
            <a:cxnSpLocks/>
          </p:cNvCxnSpPr>
          <p:nvPr/>
        </p:nvCxnSpPr>
        <p:spPr>
          <a:xfrm>
            <a:off x="5991225" y="2705100"/>
            <a:ext cx="971550" cy="3190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87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3: Đặc điểm dân cư, hoạt động sản xuất và một số nét văn hóa của 2 vùng đã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7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014D4-B3CD-3BDC-0876-DA53804B5538}"/>
              </a:ext>
            </a:extLst>
          </p:cNvPr>
          <p:cNvSpPr/>
          <p:nvPr/>
        </p:nvSpPr>
        <p:spPr>
          <a:xfrm>
            <a:off x="1181101" y="487379"/>
            <a:ext cx="953452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F80CC-5B8C-BB40-F6D0-2A28F410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804987"/>
            <a:ext cx="9785084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8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887160-E03C-9D2F-9B3E-1107DBC6C0CF}"/>
              </a:ext>
            </a:extLst>
          </p:cNvPr>
          <p:cNvGraphicFramePr>
            <a:graphicFrameLocks noGrp="1"/>
          </p:cNvGraphicFramePr>
          <p:nvPr/>
        </p:nvGraphicFramePr>
        <p:xfrm>
          <a:off x="657226" y="542924"/>
          <a:ext cx="11210925" cy="5972175"/>
        </p:xfrm>
        <a:graphic>
          <a:graphicData uri="http://schemas.openxmlformats.org/drawingml/2006/table">
            <a:tbl>
              <a:tblPr/>
              <a:tblGrid>
                <a:gridCol w="1962149">
                  <a:extLst>
                    <a:ext uri="{9D8B030D-6E8A-4147-A177-3AD203B41FA5}">
                      <a16:colId xmlns:a16="http://schemas.microsoft.com/office/drawing/2014/main" val="359180244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119052009"/>
                    </a:ext>
                  </a:extLst>
                </a:gridCol>
                <a:gridCol w="4381501">
                  <a:extLst>
                    <a:ext uri="{9D8B030D-6E8A-4147-A177-3AD203B41FA5}">
                      <a16:colId xmlns:a16="http://schemas.microsoft.com/office/drawing/2014/main" val="2248946317"/>
                    </a:ext>
                  </a:extLst>
                </a:gridCol>
              </a:tblGrid>
              <a:tr h="492670">
                <a:tc>
                  <a:txBody>
                    <a:bodyPr/>
                    <a:lstStyle/>
                    <a:p>
                      <a:pPr algn="ctr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Trung du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miền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núi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bằng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732" marR="28732" marT="14366" marB="143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09509"/>
                  </a:ext>
                </a:extLst>
              </a:tr>
              <a:tr h="23523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 cư</a:t>
                      </a: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353156"/>
                  </a:ext>
                </a:extLst>
              </a:tr>
              <a:tr h="1732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470648"/>
                  </a:ext>
                </a:extLst>
              </a:tr>
              <a:tr h="13945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7206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91EA1B-AFB7-1D60-B464-5C540535F8F9}"/>
              </a:ext>
            </a:extLst>
          </p:cNvPr>
          <p:cNvSpPr txBox="1"/>
          <p:nvPr/>
        </p:nvSpPr>
        <p:spPr>
          <a:xfrm>
            <a:off x="2657475" y="1152525"/>
            <a:ext cx="4781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Số dân hơn 14 triệu người (năm 2020).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nơi sinh sống của một số dân tộc như: Mường, Thái, Mông, Tày, Nùng, Kinh,…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Dân cư thưa thớt, phân bố không đồng đều.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788D5-A916-BC29-CFE7-9B6E3B3B040B}"/>
              </a:ext>
            </a:extLst>
          </p:cNvPr>
          <p:cNvSpPr txBox="1"/>
          <p:nvPr/>
        </p:nvSpPr>
        <p:spPr>
          <a:xfrm>
            <a:off x="7581900" y="1095375"/>
            <a:ext cx="4229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dân hơn 21 triệu người (năm 2020).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chủ yếu là người Kinh và một số dân tộc khác, như: Mường, Sán Dìu,…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đông đúc, phân bố không đồng đều.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370C7-403E-4BB8-C55A-F04FA7F644A0}"/>
              </a:ext>
            </a:extLst>
          </p:cNvPr>
          <p:cNvSpPr txBox="1"/>
          <p:nvPr/>
        </p:nvSpPr>
        <p:spPr>
          <a:xfrm>
            <a:off x="2714625" y="35433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trên ruộng bậc thang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Xây dựng các công trình thủy điện để phục vụ cho sinh hoạt và sản xuất.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Khai thác khoáng sản.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A7DC5-1531-E116-43E6-2BA2CC8156ED}"/>
              </a:ext>
            </a:extLst>
          </p:cNvPr>
          <p:cNvSpPr txBox="1"/>
          <p:nvPr/>
        </p:nvSpPr>
        <p:spPr>
          <a:xfrm>
            <a:off x="7610475" y="3514725"/>
            <a:ext cx="4048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nước.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các nghề thủ công truyền thống (gốm sứ, đúc đồng,…)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Sản xuất công nghiệp và các ngành thương mại, dịch vụ.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BB4C3-3660-3E0F-36A5-078E035A7AC3}"/>
              </a:ext>
            </a:extLst>
          </p:cNvPr>
          <p:cNvSpPr txBox="1"/>
          <p:nvPr/>
        </p:nvSpPr>
        <p:spPr>
          <a:xfrm>
            <a:off x="2695575" y="51816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Lễ hội Gầu Tào; Lễ hội Lồng Tồng; Lễ hội Đền Hùng,…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Hát Then, múa xòe,…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Chợ phiên vùng cao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4DAA-22F1-E971-08F0-F068FC320BC4}"/>
              </a:ext>
            </a:extLst>
          </p:cNvPr>
          <p:cNvSpPr txBox="1"/>
          <p:nvPr/>
        </p:nvSpPr>
        <p:spPr>
          <a:xfrm>
            <a:off x="7515225" y="5191125"/>
            <a:ext cx="4238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làng quê truyền thống, như: Đường Lâm,…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lễ hội lớn, như: hội Lim, hội chùa Hương,…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67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3: Đặc điểm dân cư, hoạt động sản xuất và một số nét văn hóa của 2 vùng đã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33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4: Xây dựng bảng dự kiến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72934B-A698-E3B1-A589-3E78E9723CE8}"/>
              </a:ext>
            </a:extLst>
          </p:cNvPr>
          <p:cNvSpPr/>
          <p:nvPr/>
        </p:nvSpPr>
        <p:spPr>
          <a:xfrm>
            <a:off x="771525" y="201629"/>
            <a:ext cx="10753725" cy="153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Xây dựng bảng dự kiến những việc làm của em để góp phần gìn giữ và phát huy giá trị của một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danh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lam thắng cảnh hoặc một di tích lịch sử - văn hóa ở địa phương em (theo gợi ý dưới đây):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A07BA9-96F8-C64D-BC11-94ABE651FB10}"/>
              </a:ext>
            </a:extLst>
          </p:cNvPr>
          <p:cNvGraphicFramePr>
            <a:graphicFrameLocks noGrp="1"/>
          </p:cNvGraphicFramePr>
          <p:nvPr/>
        </p:nvGraphicFramePr>
        <p:xfrm>
          <a:off x="419100" y="2295525"/>
          <a:ext cx="11325225" cy="2819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239650">
                  <a:extLst>
                    <a:ext uri="{9D8B030D-6E8A-4147-A177-3AD203B41FA5}">
                      <a16:colId xmlns:a16="http://schemas.microsoft.com/office/drawing/2014/main" val="3652402751"/>
                    </a:ext>
                  </a:extLst>
                </a:gridCol>
                <a:gridCol w="3791319">
                  <a:extLst>
                    <a:ext uri="{9D8B030D-6E8A-4147-A177-3AD203B41FA5}">
                      <a16:colId xmlns:a16="http://schemas.microsoft.com/office/drawing/2014/main" val="2450588905"/>
                    </a:ext>
                  </a:extLst>
                </a:gridCol>
                <a:gridCol w="3294256">
                  <a:extLst>
                    <a:ext uri="{9D8B030D-6E8A-4147-A177-3AD203B41FA5}">
                      <a16:colId xmlns:a16="http://schemas.microsoft.com/office/drawing/2014/main" val="3119423441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danh lam thắng cảnh hoặc di tích lịch sử - văn hóa.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 việc làm cụ thể để gìn giữ và phát huy giá trị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nghĩa của việc làm đó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715494"/>
                  </a:ext>
                </a:extLst>
              </a:tr>
              <a:tr h="1933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50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409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327400" y="1628601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2452"/>
          <a:stretch/>
        </p:blipFill>
        <p:spPr>
          <a:xfrm>
            <a:off x="9747615" y="3530088"/>
            <a:ext cx="2358660" cy="3327912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EBAA1A3-7AC8-ADCC-48D5-33A6A120AE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4" y="3070867"/>
            <a:ext cx="2673001" cy="378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C242F-8891-8D2B-EB72-88D3877F2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359" y="1918995"/>
            <a:ext cx="77608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33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07578" y="1593421"/>
            <a:ext cx="968914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các di tích lịch sử của địa phương mình cho người thân nghe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599" y="2686050"/>
            <a:ext cx="2819893" cy="39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7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760167" y="878473"/>
            <a:ext cx="7035800" cy="4438405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A0AA86-D2A0-AFE6-E7B5-0375B2196D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229" y="1034978"/>
            <a:ext cx="5809992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2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41" name="矩形 32">
            <a:extLst>
              <a:ext uri="{FF2B5EF4-FFF2-40B4-BE49-F238E27FC236}">
                <a16:creationId xmlns:a16="http://schemas.microsoft.com/office/drawing/2014/main" id="{1F83C9DC-BBC0-44D1-8B42-0E654269B587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A18A433-41C9-4B10-86AD-C5D2A41A9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20" y="1020631"/>
            <a:ext cx="9809314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92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E2BDCDC-C6CB-BF9E-3118-337BDF0C6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9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3E9DE-4880-E5D7-CDEB-083A686B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40" y="1783410"/>
            <a:ext cx="7489604" cy="1645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BD6D5-A655-5A0F-017F-96C6BA4E0224}"/>
              </a:ext>
            </a:extLst>
          </p:cNvPr>
          <p:cNvSpPr txBox="1"/>
          <p:nvPr/>
        </p:nvSpPr>
        <p:spPr>
          <a:xfrm>
            <a:off x="696643" y="3094892"/>
            <a:ext cx="11048999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được vị trí đia lí của địa phương em và hai vùng đã học trên bản đồ hoặc lược đồ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 thống hóa được nội dung lịch sử và địa lý đã học của hoc kì I về địa phương em và hai vùng của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Sưu tầm tư liệu, giới thiệu được về địa phương em và một di tích lịch sử đã học</a:t>
            </a:r>
            <a:r>
              <a:rPr lang="nl-NL" sz="32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7D23A-016F-741C-F5F5-E3BA786D0721}"/>
              </a:ext>
            </a:extLst>
          </p:cNvPr>
          <p:cNvSpPr txBox="1"/>
          <p:nvPr/>
        </p:nvSpPr>
        <p:spPr>
          <a:xfrm>
            <a:off x="3376245" y="253218"/>
            <a:ext cx="5894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 năm  ngày  9  tháng 1  năm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FF654-8A3C-72FA-80ED-5941167A08C6}"/>
              </a:ext>
            </a:extLst>
          </p:cNvPr>
          <p:cNvSpPr txBox="1"/>
          <p:nvPr/>
        </p:nvSpPr>
        <p:spPr>
          <a:xfrm>
            <a:off x="196948" y="1181686"/>
            <a:ext cx="265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4FC96-76F9-45AC-A08E-9D276AA735B4}"/>
              </a:ext>
            </a:extLst>
          </p:cNvPr>
          <p:cNvSpPr txBox="1"/>
          <p:nvPr/>
        </p:nvSpPr>
        <p:spPr>
          <a:xfrm>
            <a:off x="3537299" y="1055077"/>
            <a:ext cx="341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CUỐI KÌ 1 </a:t>
            </a:r>
          </a:p>
        </p:txBody>
      </p:sp>
    </p:spTree>
    <p:extLst>
      <p:ext uri="{BB962C8B-B14F-4D97-AF65-F5344CB8AC3E}">
        <p14:creationId xmlns:p14="http://schemas.microsoft.com/office/powerpoint/2010/main" val="2236338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718882" y="2333950"/>
            <a:ext cx="6493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1: Giới thiệu về địa phương em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CA906-C176-C93D-B2A7-1C2D2CC51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882" y="662699"/>
            <a:ext cx="5841519" cy="16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4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3C606C-53BF-4057-A461-5232D9581D11}"/>
              </a:ext>
            </a:extLst>
          </p:cNvPr>
          <p:cNvSpPr/>
          <p:nvPr/>
        </p:nvSpPr>
        <p:spPr>
          <a:xfrm>
            <a:off x="781051" y="106379"/>
            <a:ext cx="12688950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trình bày một số nét chính về địa phương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102804" y="917146"/>
            <a:ext cx="742219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 của địa phương em là gì?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064829" y="16410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 nhiên của địa phương em có đặc điểm gì nổi bật?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74050-FAB4-EA3D-BF19-662259037771}"/>
              </a:ext>
            </a:extLst>
          </p:cNvPr>
          <p:cNvSpPr txBox="1"/>
          <p:nvPr/>
        </p:nvSpPr>
        <p:spPr>
          <a:xfrm>
            <a:off x="3988754" y="28983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 phương em có những hoạt động kinh tế chủ yếu nào?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6470D-81B4-96AD-C576-B51012480BF0}"/>
              </a:ext>
            </a:extLst>
          </p:cNvPr>
          <p:cNvSpPr txBox="1"/>
          <p:nvPr/>
        </p:nvSpPr>
        <p:spPr>
          <a:xfrm>
            <a:off x="4274504" y="4279471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Giới thiệu nét văn hóa đặc sắc ở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EBB4-AEEE-F426-6DA2-45BF691CD95F}"/>
              </a:ext>
            </a:extLst>
          </p:cNvPr>
          <p:cNvSpPr txBox="1"/>
          <p:nvPr/>
        </p:nvSpPr>
        <p:spPr>
          <a:xfrm>
            <a:off x="4722179" y="5609332"/>
            <a:ext cx="724122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một danh nhân tiêu biểu của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3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860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17103" y="774271"/>
            <a:ext cx="861282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một điều em thích hoặc điều băn khoăn về môi trường ở địa phương mình.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302954" y="3174571"/>
            <a:ext cx="852709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nguyên nhân và đưa ra biện pháp khắc phục tình trạng môi trường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52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2: Lựa chọn thông tin cho phù hợp với hai vùng và ghi kết quả vào vở.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73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663</Words>
  <Application>Microsoft Office PowerPoint</Application>
  <PresentationFormat>Widescreen</PresentationFormat>
  <Paragraphs>56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字魂107号-萌趣欢乐体</vt:lpstr>
      <vt:lpstr>Arial</vt:lpstr>
      <vt:lpstr>Calibri</vt:lpstr>
      <vt:lpstr>Calibri Light</vt:lpstr>
      <vt:lpstr>Cambria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lục nguyễn</dc:creator>
  <cp:lastModifiedBy>lục nguyễn</cp:lastModifiedBy>
  <cp:revision>4</cp:revision>
  <dcterms:created xsi:type="dcterms:W3CDTF">2024-08-02T02:53:48Z</dcterms:created>
  <dcterms:modified xsi:type="dcterms:W3CDTF">2025-01-03T02:19:45Z</dcterms:modified>
</cp:coreProperties>
</file>