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 id="2147483748" r:id="rId5"/>
    <p:sldMasterId id="2147483760" r:id="rId6"/>
  </p:sldMasterIdLst>
  <p:notesMasterIdLst>
    <p:notesMasterId r:id="rId35"/>
  </p:notesMasterIdLst>
  <p:handoutMasterIdLst>
    <p:handoutMasterId r:id="rId36"/>
  </p:handoutMasterIdLst>
  <p:sldIdLst>
    <p:sldId id="419" r:id="rId7"/>
    <p:sldId id="420" r:id="rId8"/>
    <p:sldId id="403" r:id="rId9"/>
    <p:sldId id="405" r:id="rId10"/>
    <p:sldId id="404" r:id="rId11"/>
    <p:sldId id="406" r:id="rId12"/>
    <p:sldId id="257" r:id="rId13"/>
    <p:sldId id="260" r:id="rId14"/>
    <p:sldId id="305" r:id="rId15"/>
    <p:sldId id="265" r:id="rId16"/>
    <p:sldId id="407" r:id="rId17"/>
    <p:sldId id="306" r:id="rId18"/>
    <p:sldId id="266" r:id="rId19"/>
    <p:sldId id="408" r:id="rId20"/>
    <p:sldId id="409" r:id="rId21"/>
    <p:sldId id="307" r:id="rId22"/>
    <p:sldId id="314" r:id="rId23"/>
    <p:sldId id="315" r:id="rId24"/>
    <p:sldId id="410" r:id="rId25"/>
    <p:sldId id="411" r:id="rId26"/>
    <p:sldId id="412" r:id="rId27"/>
    <p:sldId id="413" r:id="rId28"/>
    <p:sldId id="414" r:id="rId29"/>
    <p:sldId id="415" r:id="rId30"/>
    <p:sldId id="416" r:id="rId31"/>
    <p:sldId id="417" r:id="rId32"/>
    <p:sldId id="418"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60"/>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1/16/2025</a:t>
            </a:fld>
            <a:endParaRPr lang="en-US"/>
          </a:p>
        </p:txBody>
      </p:sp>
      <p:sp>
        <p:nvSpPr>
          <p:cNvPr id="4" name="Footer Placeholder 3">
            <a:extLst>
              <a:ext uri="{FF2B5EF4-FFF2-40B4-BE49-F238E27FC236}">
                <a16:creationId xmlns:a16="http://schemas.microsoft.com/office/drawing/2014/main" xmlns=""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452917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2025/1/16</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6770" indent="0" algn="ctr">
              <a:buNone/>
              <a:defRPr/>
            </a:lvl2pPr>
            <a:lvl3pPr marL="1073538" indent="0" algn="ctr">
              <a:buNone/>
              <a:defRPr/>
            </a:lvl3pPr>
            <a:lvl4pPr marL="1610308" indent="0" algn="ctr">
              <a:buNone/>
              <a:defRPr/>
            </a:lvl4pPr>
            <a:lvl5pPr marL="2147077" indent="0" algn="ctr">
              <a:buNone/>
              <a:defRPr/>
            </a:lvl5pPr>
            <a:lvl6pPr marL="2683847" indent="0" algn="ctr">
              <a:buNone/>
              <a:defRPr/>
            </a:lvl6pPr>
            <a:lvl7pPr marL="3220615" indent="0" algn="ctr">
              <a:buNone/>
              <a:defRPr/>
            </a:lvl7pPr>
            <a:lvl8pPr marL="3757386" indent="0" algn="ctr">
              <a:buNone/>
              <a:defRPr/>
            </a:lvl8pPr>
            <a:lvl9pPr marL="429415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FEB01423-D198-4896-B996-AF6CD71AA325}"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9360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F100BA3F-51CF-473C-BBC7-9F80CB3FD932}"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2340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707" b="1" cap="all"/>
            </a:lvl1pPr>
          </a:lstStyle>
          <a:p>
            <a:r>
              <a:rPr lang="en-US"/>
              <a:t>Click to edit Master title style</a:t>
            </a:r>
            <a:endParaRPr lang="vi-VN"/>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316"/>
            </a:lvl1pPr>
            <a:lvl2pPr marL="536770" indent="0">
              <a:buNone/>
              <a:defRPr sz="2092"/>
            </a:lvl2pPr>
            <a:lvl3pPr marL="1073538" indent="0">
              <a:buNone/>
              <a:defRPr sz="1868"/>
            </a:lvl3pPr>
            <a:lvl4pPr marL="1610308" indent="0">
              <a:buNone/>
              <a:defRPr sz="1644"/>
            </a:lvl4pPr>
            <a:lvl5pPr marL="2147077" indent="0">
              <a:buNone/>
              <a:defRPr sz="1644"/>
            </a:lvl5pPr>
            <a:lvl6pPr marL="2683847" indent="0">
              <a:buNone/>
              <a:defRPr sz="1644"/>
            </a:lvl6pPr>
            <a:lvl7pPr marL="3220615" indent="0">
              <a:buNone/>
              <a:defRPr sz="1644"/>
            </a:lvl7pPr>
            <a:lvl8pPr marL="3757386" indent="0">
              <a:buNone/>
              <a:defRPr sz="1644"/>
            </a:lvl8pPr>
            <a:lvl9pPr marL="4294155" indent="0">
              <a:buNone/>
              <a:defRPr sz="164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E5E9DFC9-E0D6-4E70-95EC-EE956DA6257B}"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38211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4"/>
            <a:ext cx="5384800"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4"/>
            <a:ext cx="5384800" cy="4525963"/>
          </a:xfrm>
        </p:spPr>
        <p:txBody>
          <a:bodyPr/>
          <a:lstStyle>
            <a:lvl1pPr>
              <a:defRPr sz="3288"/>
            </a:lvl1pPr>
            <a:lvl2pPr>
              <a:defRPr sz="2839"/>
            </a:lvl2pPr>
            <a:lvl3pPr>
              <a:defRPr sz="2316"/>
            </a:lvl3pPr>
            <a:lvl4pPr>
              <a:defRPr sz="2092"/>
            </a:lvl4pPr>
            <a:lvl5pPr>
              <a:defRPr sz="2092"/>
            </a:lvl5pPr>
            <a:lvl6pPr>
              <a:defRPr sz="2092"/>
            </a:lvl6pPr>
            <a:lvl7pPr>
              <a:defRPr sz="2092"/>
            </a:lvl7pPr>
            <a:lvl8pPr>
              <a:defRPr sz="2092"/>
            </a:lvl8pPr>
            <a:lvl9pPr>
              <a:defRPr sz="209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5EEE0E17-1536-48C6-87E3-A861F0C00F04}"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6208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839" b="1"/>
            </a:lvl1pPr>
            <a:lvl2pPr marL="536770" indent="0">
              <a:buNone/>
              <a:defRPr sz="2316" b="1"/>
            </a:lvl2pPr>
            <a:lvl3pPr marL="1073538" indent="0">
              <a:buNone/>
              <a:defRPr sz="2092" b="1"/>
            </a:lvl3pPr>
            <a:lvl4pPr marL="1610308" indent="0">
              <a:buNone/>
              <a:defRPr sz="1868" b="1"/>
            </a:lvl4pPr>
            <a:lvl5pPr marL="2147077" indent="0">
              <a:buNone/>
              <a:defRPr sz="1868" b="1"/>
            </a:lvl5pPr>
            <a:lvl6pPr marL="2683847" indent="0">
              <a:buNone/>
              <a:defRPr sz="1868" b="1"/>
            </a:lvl6pPr>
            <a:lvl7pPr marL="3220615" indent="0">
              <a:buNone/>
              <a:defRPr sz="1868" b="1"/>
            </a:lvl7pPr>
            <a:lvl8pPr marL="3757386" indent="0">
              <a:buNone/>
              <a:defRPr sz="1868" b="1"/>
            </a:lvl8pPr>
            <a:lvl9pPr marL="4294155" indent="0">
              <a:buNone/>
              <a:defRPr sz="1868"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39"/>
            </a:lvl1pPr>
            <a:lvl2pPr>
              <a:defRPr sz="2316"/>
            </a:lvl2pPr>
            <a:lvl3pPr>
              <a:defRPr sz="2092"/>
            </a:lvl3pPr>
            <a:lvl4pPr>
              <a:defRPr sz="1868"/>
            </a:lvl4pPr>
            <a:lvl5pPr>
              <a:defRPr sz="1868"/>
            </a:lvl5pPr>
            <a:lvl6pPr>
              <a:defRPr sz="1868"/>
            </a:lvl6pPr>
            <a:lvl7pPr>
              <a:defRPr sz="1868"/>
            </a:lvl7pPr>
            <a:lvl8pPr>
              <a:defRPr sz="1868"/>
            </a:lvl8pPr>
            <a:lvl9pPr>
              <a:defRPr sz="18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8830A47B-B3AA-4408-B89E-78641CC5715A}"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54509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58D8FA65-B14B-4883-88C7-F7A3A55E9A2F}"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216204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C38BE4F5-A3A4-4A0F-A638-D990D725B4CA}"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57849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316" b="1"/>
            </a:lvl1pPr>
          </a:lstStyle>
          <a:p>
            <a:r>
              <a:rPr lang="en-US"/>
              <a:t>Click to edit Master title style</a:t>
            </a:r>
            <a:endParaRPr lang="vi-VN"/>
          </a:p>
        </p:txBody>
      </p:sp>
      <p:sp>
        <p:nvSpPr>
          <p:cNvPr id="3" name="Content Placeholder 2"/>
          <p:cNvSpPr>
            <a:spLocks noGrp="1"/>
          </p:cNvSpPr>
          <p:nvPr>
            <p:ph idx="1"/>
          </p:nvPr>
        </p:nvSpPr>
        <p:spPr>
          <a:xfrm>
            <a:off x="4766734" y="273054"/>
            <a:ext cx="6815667" cy="5853113"/>
          </a:xfrm>
        </p:spPr>
        <p:txBody>
          <a:bodyPr/>
          <a:lstStyle>
            <a:lvl1pPr>
              <a:defRPr sz="3736"/>
            </a:lvl1pPr>
            <a:lvl2pPr>
              <a:defRPr sz="3288"/>
            </a:lvl2pPr>
            <a:lvl3pPr>
              <a:defRPr sz="2839"/>
            </a:lvl3pPr>
            <a:lvl4pPr>
              <a:defRPr sz="2316"/>
            </a:lvl4pPr>
            <a:lvl5pPr>
              <a:defRPr sz="2316"/>
            </a:lvl5pPr>
            <a:lvl6pPr>
              <a:defRPr sz="2316"/>
            </a:lvl6pPr>
            <a:lvl7pPr>
              <a:defRPr sz="2316"/>
            </a:lvl7pPr>
            <a:lvl8pPr>
              <a:defRPr sz="2316"/>
            </a:lvl8pPr>
            <a:lvl9pPr>
              <a:defRPr sz="23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0C99C05A-73D7-488D-87AE-9FA1D515BA90}"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180975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16" b="1"/>
            </a:lvl1pPr>
          </a:lstStyle>
          <a:p>
            <a:r>
              <a:rPr lang="en-US"/>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36"/>
            </a:lvl1pPr>
            <a:lvl2pPr marL="536770" indent="0">
              <a:buNone/>
              <a:defRPr sz="3288"/>
            </a:lvl2pPr>
            <a:lvl3pPr marL="1073538" indent="0">
              <a:buNone/>
              <a:defRPr sz="2839"/>
            </a:lvl3pPr>
            <a:lvl4pPr marL="1610308" indent="0">
              <a:buNone/>
              <a:defRPr sz="2316"/>
            </a:lvl4pPr>
            <a:lvl5pPr marL="2147077" indent="0">
              <a:buNone/>
              <a:defRPr sz="2316"/>
            </a:lvl5pPr>
            <a:lvl6pPr marL="2683847" indent="0">
              <a:buNone/>
              <a:defRPr sz="2316"/>
            </a:lvl6pPr>
            <a:lvl7pPr marL="3220615" indent="0">
              <a:buNone/>
              <a:defRPr sz="2316"/>
            </a:lvl7pPr>
            <a:lvl8pPr marL="3757386" indent="0">
              <a:buNone/>
              <a:defRPr sz="2316"/>
            </a:lvl8pPr>
            <a:lvl9pPr marL="4294155" indent="0">
              <a:buNone/>
              <a:defRPr sz="2316"/>
            </a:lvl9pPr>
          </a:lstStyle>
          <a:p>
            <a:pPr lvl="0"/>
            <a:endParaRPr lang="vi-VN"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44"/>
            </a:lvl1pPr>
            <a:lvl2pPr marL="536770" indent="0">
              <a:buNone/>
              <a:defRPr sz="1419"/>
            </a:lvl2pPr>
            <a:lvl3pPr marL="1073538" indent="0">
              <a:buNone/>
              <a:defRPr sz="1195"/>
            </a:lvl3pPr>
            <a:lvl4pPr marL="1610308" indent="0">
              <a:buNone/>
              <a:defRPr sz="1046"/>
            </a:lvl4pPr>
            <a:lvl5pPr marL="2147077" indent="0">
              <a:buNone/>
              <a:defRPr sz="1046"/>
            </a:lvl5pPr>
            <a:lvl6pPr marL="2683847" indent="0">
              <a:buNone/>
              <a:defRPr sz="1046"/>
            </a:lvl6pPr>
            <a:lvl7pPr marL="3220615" indent="0">
              <a:buNone/>
              <a:defRPr sz="1046"/>
            </a:lvl7pPr>
            <a:lvl8pPr marL="3757386" indent="0">
              <a:buNone/>
              <a:defRPr sz="1046"/>
            </a:lvl8pPr>
            <a:lvl9pPr marL="4294155" indent="0">
              <a:buNone/>
              <a:defRPr sz="1046"/>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72090DF4-68DF-4AAF-98F9-EB3836BAB8B4}"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999693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29D28DD1-89CB-4A9B-8160-1008CEEB8C29}"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87661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3174"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3174" fontAlgn="base">
              <a:spcBef>
                <a:spcPct val="0"/>
              </a:spcBef>
              <a:spcAft>
                <a:spcPct val="0"/>
              </a:spcAft>
              <a:defRPr/>
            </a:pPr>
            <a:fld id="{774A9502-423E-4957-ACD4-EFEAFA456813}"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912445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6BD6E6-2ABE-B81D-F710-EAA79B825496}"/>
              </a:ext>
            </a:extLst>
          </p:cNvPr>
          <p:cNvSpPr>
            <a:spLocks noGrp="1"/>
          </p:cNvSpPr>
          <p:nvPr>
            <p:ph type="ctrTitle"/>
          </p:nvPr>
        </p:nvSpPr>
        <p:spPr>
          <a:xfrm>
            <a:off x="1524001" y="1122363"/>
            <a:ext cx="9144001"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 xmlns:a16="http://schemas.microsoft.com/office/drawing/2014/main" id="{A3E716CF-DB82-92F2-363F-4FF37D4CFBCE}"/>
              </a:ext>
            </a:extLst>
          </p:cNvPr>
          <p:cNvSpPr>
            <a:spLocks noGrp="1"/>
          </p:cNvSpPr>
          <p:nvPr>
            <p:ph type="subTitle" idx="1"/>
          </p:nvPr>
        </p:nvSpPr>
        <p:spPr>
          <a:xfrm>
            <a:off x="1524001" y="3602038"/>
            <a:ext cx="9144001"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 xmlns:a16="http://schemas.microsoft.com/office/drawing/2014/main" id="{A121AB37-CAB9-1A57-D7DC-4377CDB339B9}"/>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5" name="Footer Placeholder 4">
            <a:extLst>
              <a:ext uri="{FF2B5EF4-FFF2-40B4-BE49-F238E27FC236}">
                <a16:creationId xmlns="" xmlns:a16="http://schemas.microsoft.com/office/drawing/2014/main" id="{7446019D-8832-0C5F-0ADA-B78B26F9616C}"/>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9BECE94E-BA52-2803-F4CB-4C9923DF494A}"/>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076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AE3DD6-D03C-041E-AF8C-A1043F439BFE}"/>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5165E3-15FF-F2AF-0EA5-A18CE000DE22}"/>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9B836E-0429-7918-2699-E735D65794E0}"/>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5" name="Footer Placeholder 4">
            <a:extLst>
              <a:ext uri="{FF2B5EF4-FFF2-40B4-BE49-F238E27FC236}">
                <a16:creationId xmlns="" xmlns:a16="http://schemas.microsoft.com/office/drawing/2014/main" id="{EC62A596-4448-FCF5-6146-51C91C760D02}"/>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D035CB14-B3BE-EB9A-8265-BE766F4C536C}"/>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4549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3AE83-80D1-A0E9-C531-E682269A2CF9}"/>
              </a:ext>
            </a:extLst>
          </p:cNvPr>
          <p:cNvSpPr>
            <a:spLocks noGrp="1"/>
          </p:cNvSpPr>
          <p:nvPr>
            <p:ph type="title"/>
          </p:nvPr>
        </p:nvSpPr>
        <p:spPr>
          <a:xfrm>
            <a:off x="831850" y="1709740"/>
            <a:ext cx="10515600"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 xmlns:a16="http://schemas.microsoft.com/office/drawing/2014/main" id="{DBAD5412-E2EB-ADB3-3A4C-C563E8CBC790}"/>
              </a:ext>
            </a:extLst>
          </p:cNvPr>
          <p:cNvSpPr>
            <a:spLocks noGrp="1"/>
          </p:cNvSpPr>
          <p:nvPr>
            <p:ph type="body" idx="1"/>
          </p:nvPr>
        </p:nvSpPr>
        <p:spPr>
          <a:xfrm>
            <a:off x="831850" y="4589465"/>
            <a:ext cx="10515600"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A0CA48F-7AE7-5660-D0D0-A86EA62DF609}"/>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5" name="Footer Placeholder 4">
            <a:extLst>
              <a:ext uri="{FF2B5EF4-FFF2-40B4-BE49-F238E27FC236}">
                <a16:creationId xmlns="" xmlns:a16="http://schemas.microsoft.com/office/drawing/2014/main" id="{A4BB3956-F70F-FF15-39AD-404F359724F2}"/>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094040FB-4063-194A-2EDB-8080798124F4}"/>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5071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68E8C-CD00-8831-48E2-736057D1B036}"/>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FE1FBEE-675B-39C9-A865-0CFE3761A3FB}"/>
              </a:ext>
            </a:extLst>
          </p:cNvPr>
          <p:cNvSpPr>
            <a:spLocks noGrp="1"/>
          </p:cNvSpPr>
          <p:nvPr>
            <p:ph sz="half" idx="2"/>
          </p:nvPr>
        </p:nvSpPr>
        <p:spPr>
          <a:xfrm>
            <a:off x="6172201"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C7B1ADA-7DFB-3284-AB40-C4494C61C748}"/>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6" name="Footer Placeholder 5">
            <a:extLst>
              <a:ext uri="{FF2B5EF4-FFF2-40B4-BE49-F238E27FC236}">
                <a16:creationId xmlns="" xmlns:a16="http://schemas.microsoft.com/office/drawing/2014/main" id="{BC689EED-EF29-4D29-44F7-D038BF2C0983}"/>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741E1BC5-43FB-B140-DBD4-61A4DEEF887B}"/>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41955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13062-7910-3131-84DD-14418F4ED64F}"/>
              </a:ext>
            </a:extLst>
          </p:cNvPr>
          <p:cNvSpPr>
            <a:spLocks noGrp="1"/>
          </p:cNvSpPr>
          <p:nvPr>
            <p:ph type="title"/>
          </p:nvPr>
        </p:nvSpPr>
        <p:spPr>
          <a:xfrm>
            <a:off x="839789" y="365127"/>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BA4A207-B4F3-E829-D347-5086D937F796}"/>
              </a:ext>
            </a:extLst>
          </p:cNvPr>
          <p:cNvSpPr>
            <a:spLocks noGrp="1"/>
          </p:cNvSpPr>
          <p:nvPr>
            <p:ph type="body" idx="1"/>
          </p:nvPr>
        </p:nvSpPr>
        <p:spPr>
          <a:xfrm>
            <a:off x="839789" y="1681163"/>
            <a:ext cx="515778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904B298-54D6-8D78-7564-909F5CBEEDB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7CFC36-123F-29DB-7C4A-C0BCF16D5463}"/>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5D569AE-7DA9-B076-CD0E-F81C16D4920B}"/>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0815566-2F18-E691-5874-7F7400DEC6A5}"/>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8" name="Footer Placeholder 7">
            <a:extLst>
              <a:ext uri="{FF2B5EF4-FFF2-40B4-BE49-F238E27FC236}">
                <a16:creationId xmlns="" xmlns:a16="http://schemas.microsoft.com/office/drawing/2014/main" id="{6EE76742-BF61-A69D-817C-B72C06FFBA6D}"/>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 xmlns:a16="http://schemas.microsoft.com/office/drawing/2014/main" id="{25793EDA-9867-D0F3-02B7-05101BC53EE2}"/>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076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BC606-2693-F702-419E-6AA0E908098C}"/>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8B958B5-D42E-6702-9FA3-E183EB969C79}"/>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4" name="Footer Placeholder 3">
            <a:extLst>
              <a:ext uri="{FF2B5EF4-FFF2-40B4-BE49-F238E27FC236}">
                <a16:creationId xmlns="" xmlns:a16="http://schemas.microsoft.com/office/drawing/2014/main" id="{581E89C6-B68B-98BA-921F-326CBFEAA3CE}"/>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5D248FCE-AF2E-6C69-3813-BD5720EB4612}"/>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88239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D17EC1-7301-47BB-EDB6-F75DB2579A98}"/>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3" name="Footer Placeholder 2">
            <a:extLst>
              <a:ext uri="{FF2B5EF4-FFF2-40B4-BE49-F238E27FC236}">
                <a16:creationId xmlns="" xmlns:a16="http://schemas.microsoft.com/office/drawing/2014/main" id="{EAE8353E-8C52-9F7B-FB3D-296523CA5119}"/>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 xmlns:a16="http://schemas.microsoft.com/office/drawing/2014/main" id="{4D28BDEC-1BC1-3DE6-61B3-C913AEC14A37}"/>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3372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DD73E-6B56-5E01-E6C0-9F980D681A9F}"/>
              </a:ext>
            </a:extLst>
          </p:cNvPr>
          <p:cNvSpPr>
            <a:spLocks noGrp="1"/>
          </p:cNvSpPr>
          <p:nvPr>
            <p:ph type="title"/>
          </p:nvPr>
        </p:nvSpPr>
        <p:spPr>
          <a:xfrm>
            <a:off x="839789" y="457200"/>
            <a:ext cx="3932237"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 xmlns:a16="http://schemas.microsoft.com/office/drawing/2014/main" id="{BD307DD0-38E0-4743-3E6F-60E9D5857649}"/>
              </a:ext>
            </a:extLst>
          </p:cNvPr>
          <p:cNvSpPr>
            <a:spLocks noGrp="1"/>
          </p:cNvSpPr>
          <p:nvPr>
            <p:ph idx="1"/>
          </p:nvPr>
        </p:nvSpPr>
        <p:spPr>
          <a:xfrm>
            <a:off x="5183188" y="987427"/>
            <a:ext cx="617220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224ADB-7966-E3B7-00E3-22BFC96EC814}"/>
              </a:ext>
            </a:extLst>
          </p:cNvPr>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 xmlns:a16="http://schemas.microsoft.com/office/drawing/2014/main" id="{79B21463-2AA7-86DB-0F7C-22B97B272EDB}"/>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6" name="Footer Placeholder 5">
            <a:extLst>
              <a:ext uri="{FF2B5EF4-FFF2-40B4-BE49-F238E27FC236}">
                <a16:creationId xmlns="" xmlns:a16="http://schemas.microsoft.com/office/drawing/2014/main" id="{3F15F80E-ABFD-BE00-7A9B-190320D1A49A}"/>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028B2192-F9D8-D4CF-8250-78B65CF05E60}"/>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38382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12233-6922-A90F-74F3-06FFC70AD407}"/>
              </a:ext>
            </a:extLst>
          </p:cNvPr>
          <p:cNvSpPr>
            <a:spLocks noGrp="1"/>
          </p:cNvSpPr>
          <p:nvPr>
            <p:ph type="title"/>
          </p:nvPr>
        </p:nvSpPr>
        <p:spPr>
          <a:xfrm>
            <a:off x="839789" y="457200"/>
            <a:ext cx="3932237"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 xmlns:a16="http://schemas.microsoft.com/office/drawing/2014/main" id="{FDA5CE06-02DB-CECB-5FA7-C9740BC8FCA1}"/>
              </a:ext>
            </a:extLst>
          </p:cNvPr>
          <p:cNvSpPr>
            <a:spLocks noGrp="1"/>
          </p:cNvSpPr>
          <p:nvPr>
            <p:ph type="pic" idx="1"/>
          </p:nvPr>
        </p:nvSpPr>
        <p:spPr>
          <a:xfrm>
            <a:off x="5183188" y="987427"/>
            <a:ext cx="617220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 xmlns:a16="http://schemas.microsoft.com/office/drawing/2014/main" id="{3F7A51F6-C6DE-A110-45C5-3EAE36340E87}"/>
              </a:ext>
            </a:extLst>
          </p:cNvPr>
          <p:cNvSpPr>
            <a:spLocks noGrp="1"/>
          </p:cNvSpPr>
          <p:nvPr>
            <p:ph type="body" sz="half" idx="2"/>
          </p:nvPr>
        </p:nvSpPr>
        <p:spPr>
          <a:xfrm>
            <a:off x="839789" y="2057400"/>
            <a:ext cx="3932237"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 xmlns:a16="http://schemas.microsoft.com/office/drawing/2014/main" id="{62F7D0CC-61EC-2299-EB3E-B1DCC0893443}"/>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6" name="Footer Placeholder 5">
            <a:extLst>
              <a:ext uri="{FF2B5EF4-FFF2-40B4-BE49-F238E27FC236}">
                <a16:creationId xmlns="" xmlns:a16="http://schemas.microsoft.com/office/drawing/2014/main" id="{35125440-4FD5-0DCF-A654-592C9D4BF6F6}"/>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716579E7-B0D9-23C6-B524-5FE8BD8B6FDD}"/>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46446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087462-A464-2E1E-2684-D660CED96454}"/>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AD86498-B9A6-97FC-19BA-971FFA8ED701}"/>
              </a:ext>
            </a:extLst>
          </p:cNvPr>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37557-372B-AD57-1680-0BD827DA58F9}"/>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5" name="Footer Placeholder 4">
            <a:extLst>
              <a:ext uri="{FF2B5EF4-FFF2-40B4-BE49-F238E27FC236}">
                <a16:creationId xmlns="" xmlns:a16="http://schemas.microsoft.com/office/drawing/2014/main" id="{BC792DB3-004B-21B7-79B9-8418A72DD2A6}"/>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C3DEE211-B58C-628E-D8C4-08DBC6F96173}"/>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89272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229887-EAF1-3281-7D01-825D06FDBBC1}"/>
              </a:ext>
            </a:extLst>
          </p:cNvPr>
          <p:cNvSpPr>
            <a:spLocks noGrp="1"/>
          </p:cNvSpPr>
          <p:nvPr>
            <p:ph type="dt" sz="half" idx="10"/>
          </p:nvPr>
        </p:nvSpPr>
        <p:spPr>
          <a:xfrm>
            <a:off x="838200" y="6356352"/>
            <a:ext cx="2743200" cy="365125"/>
          </a:xfrm>
          <a:prstGeom prst="rect">
            <a:avLst/>
          </a:prstGeom>
        </p:spPr>
        <p:txBody>
          <a:bodyPr/>
          <a:lstStyle/>
          <a:p>
            <a:fld id="{8090572C-BD3D-4F5D-890C-7DE828D145EE}" type="datetimeFigureOut">
              <a:rPr lang="en-US" smtClean="0">
                <a:solidFill>
                  <a:prstClr val="black"/>
                </a:solidFill>
              </a:rPr>
              <a:pPr/>
              <a:t>1/16/2025</a:t>
            </a:fld>
            <a:endParaRPr lang="en-US">
              <a:solidFill>
                <a:prstClr val="black"/>
              </a:solidFill>
            </a:endParaRPr>
          </a:p>
        </p:txBody>
      </p:sp>
      <p:sp>
        <p:nvSpPr>
          <p:cNvPr id="5" name="Footer Placeholder 4">
            <a:extLst>
              <a:ext uri="{FF2B5EF4-FFF2-40B4-BE49-F238E27FC236}">
                <a16:creationId xmlns="" xmlns:a16="http://schemas.microsoft.com/office/drawing/2014/main" id="{3C2F2161-6886-468B-FDA6-17AD8CA58AC9}"/>
              </a:ext>
            </a:extLst>
          </p:cNvPr>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 xmlns:a16="http://schemas.microsoft.com/office/drawing/2014/main" id="{8D0E9355-1C99-597E-23A1-AC07D1A08CC9}"/>
              </a:ext>
            </a:extLst>
          </p:cNvPr>
          <p:cNvSpPr>
            <a:spLocks noGrp="1"/>
          </p:cNvSpPr>
          <p:nvPr>
            <p:ph type="sldNum" sz="quarter" idx="12"/>
          </p:nvPr>
        </p:nvSpPr>
        <p:spPr>
          <a:xfrm>
            <a:off x="8610600" y="6356352"/>
            <a:ext cx="2743200" cy="365125"/>
          </a:xfrm>
          <a:prstGeom prst="rect">
            <a:avLst/>
          </a:prstGeom>
        </p:spPr>
        <p:txBody>
          <a:bodyPr/>
          <a:lstStyle/>
          <a:p>
            <a:fld id="{275D8CF8-DF26-4E15-8028-6CB626DC93E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1094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xmlns="" id="{CABB4FEE-5D6F-155E-A4D9-A0EE96ACB2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4">
                <a:latin typeface="Arial" charset="0"/>
              </a:defRPr>
            </a:lvl1pPr>
          </a:lstStyle>
          <a:p>
            <a:pPr defTabSz="683174"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4">
                <a:latin typeface="Arial" charset="0"/>
              </a:defRPr>
            </a:lvl1pPr>
          </a:lstStyle>
          <a:p>
            <a:pPr defTabSz="683174"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4"/>
            </a:lvl1pPr>
          </a:lstStyle>
          <a:p>
            <a:pPr defTabSz="683174" fontAlgn="base">
              <a:spcBef>
                <a:spcPct val="0"/>
              </a:spcBef>
              <a:spcAft>
                <a:spcPct val="0"/>
              </a:spcAft>
              <a:defRPr/>
            </a:pPr>
            <a:fld id="{F4264759-E7CE-4A8C-955C-20DA2A50E45F}" type="slidenum">
              <a:rPr lang="en-US" altLang="en-US" smtClean="0">
                <a:solidFill>
                  <a:srgbClr val="000000"/>
                </a:solidFill>
              </a:rPr>
              <a:pPr defTabSz="683174"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5009846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5155">
          <a:solidFill>
            <a:schemeClr val="tx2"/>
          </a:solidFill>
          <a:latin typeface="+mj-lt"/>
          <a:ea typeface="+mj-ea"/>
          <a:cs typeface="+mj-cs"/>
        </a:defRPr>
      </a:lvl1pPr>
      <a:lvl2pPr algn="ctr" rtl="0" eaLnBrk="0" fontAlgn="base" hangingPunct="0">
        <a:spcBef>
          <a:spcPct val="0"/>
        </a:spcBef>
        <a:spcAft>
          <a:spcPct val="0"/>
        </a:spcAft>
        <a:defRPr sz="5155">
          <a:solidFill>
            <a:schemeClr val="tx2"/>
          </a:solidFill>
          <a:latin typeface="Arial" charset="0"/>
        </a:defRPr>
      </a:lvl2pPr>
      <a:lvl3pPr algn="ctr" rtl="0" eaLnBrk="0" fontAlgn="base" hangingPunct="0">
        <a:spcBef>
          <a:spcPct val="0"/>
        </a:spcBef>
        <a:spcAft>
          <a:spcPct val="0"/>
        </a:spcAft>
        <a:defRPr sz="5155">
          <a:solidFill>
            <a:schemeClr val="tx2"/>
          </a:solidFill>
          <a:latin typeface="Arial" charset="0"/>
        </a:defRPr>
      </a:lvl3pPr>
      <a:lvl4pPr algn="ctr" rtl="0" eaLnBrk="0" fontAlgn="base" hangingPunct="0">
        <a:spcBef>
          <a:spcPct val="0"/>
        </a:spcBef>
        <a:spcAft>
          <a:spcPct val="0"/>
        </a:spcAft>
        <a:defRPr sz="5155">
          <a:solidFill>
            <a:schemeClr val="tx2"/>
          </a:solidFill>
          <a:latin typeface="Arial" charset="0"/>
        </a:defRPr>
      </a:lvl4pPr>
      <a:lvl5pPr algn="ctr" rtl="0" eaLnBrk="0" fontAlgn="base" hangingPunct="0">
        <a:spcBef>
          <a:spcPct val="0"/>
        </a:spcBef>
        <a:spcAft>
          <a:spcPct val="0"/>
        </a:spcAft>
        <a:defRPr sz="5155">
          <a:solidFill>
            <a:schemeClr val="tx2"/>
          </a:solidFill>
          <a:latin typeface="Arial" charset="0"/>
        </a:defRPr>
      </a:lvl5pPr>
      <a:lvl6pPr marL="536770" algn="ctr" rtl="0" fontAlgn="base">
        <a:spcBef>
          <a:spcPct val="0"/>
        </a:spcBef>
        <a:spcAft>
          <a:spcPct val="0"/>
        </a:spcAft>
        <a:defRPr sz="5155">
          <a:solidFill>
            <a:schemeClr val="tx2"/>
          </a:solidFill>
          <a:latin typeface="Arial" charset="0"/>
        </a:defRPr>
      </a:lvl6pPr>
      <a:lvl7pPr marL="1073538" algn="ctr" rtl="0" fontAlgn="base">
        <a:spcBef>
          <a:spcPct val="0"/>
        </a:spcBef>
        <a:spcAft>
          <a:spcPct val="0"/>
        </a:spcAft>
        <a:defRPr sz="5155">
          <a:solidFill>
            <a:schemeClr val="tx2"/>
          </a:solidFill>
          <a:latin typeface="Arial" charset="0"/>
        </a:defRPr>
      </a:lvl7pPr>
      <a:lvl8pPr marL="1610308" algn="ctr" rtl="0" fontAlgn="base">
        <a:spcBef>
          <a:spcPct val="0"/>
        </a:spcBef>
        <a:spcAft>
          <a:spcPct val="0"/>
        </a:spcAft>
        <a:defRPr sz="5155">
          <a:solidFill>
            <a:schemeClr val="tx2"/>
          </a:solidFill>
          <a:latin typeface="Arial" charset="0"/>
        </a:defRPr>
      </a:lvl8pPr>
      <a:lvl9pPr marL="2147077" algn="ctr" rtl="0" fontAlgn="base">
        <a:spcBef>
          <a:spcPct val="0"/>
        </a:spcBef>
        <a:spcAft>
          <a:spcPct val="0"/>
        </a:spcAft>
        <a:defRPr sz="5155">
          <a:solidFill>
            <a:schemeClr val="tx2"/>
          </a:solidFill>
          <a:latin typeface="Arial" charset="0"/>
        </a:defRPr>
      </a:lvl9pPr>
    </p:titleStyle>
    <p:bodyStyle>
      <a:lvl1pPr marL="402076" indent="-402076" algn="l" rtl="0" eaLnBrk="0" fontAlgn="base" hangingPunct="0">
        <a:spcBef>
          <a:spcPct val="20000"/>
        </a:spcBef>
        <a:spcAft>
          <a:spcPct val="0"/>
        </a:spcAft>
        <a:buChar char="•"/>
        <a:defRPr sz="3736">
          <a:solidFill>
            <a:schemeClr val="tx1"/>
          </a:solidFill>
          <a:latin typeface="+mn-lt"/>
          <a:ea typeface="+mn-ea"/>
          <a:cs typeface="+mn-cs"/>
        </a:defRPr>
      </a:lvl1pPr>
      <a:lvl2pPr marL="871758" indent="-334471" algn="l" rtl="0" eaLnBrk="0" fontAlgn="base" hangingPunct="0">
        <a:spcBef>
          <a:spcPct val="20000"/>
        </a:spcBef>
        <a:spcAft>
          <a:spcPct val="0"/>
        </a:spcAft>
        <a:buChar char="–"/>
        <a:defRPr sz="3288">
          <a:solidFill>
            <a:schemeClr val="tx1"/>
          </a:solidFill>
          <a:latin typeface="+mn-lt"/>
        </a:defRPr>
      </a:lvl2pPr>
      <a:lvl3pPr marL="1341440" indent="-268050" algn="l" rtl="0" eaLnBrk="0" fontAlgn="base" hangingPunct="0">
        <a:spcBef>
          <a:spcPct val="20000"/>
        </a:spcBef>
        <a:spcAft>
          <a:spcPct val="0"/>
        </a:spcAft>
        <a:buChar char="•"/>
        <a:defRPr sz="2839">
          <a:solidFill>
            <a:schemeClr val="tx1"/>
          </a:solidFill>
          <a:latin typeface="+mn-lt"/>
        </a:defRPr>
      </a:lvl3pPr>
      <a:lvl4pPr marL="1877541" indent="-268050" algn="l" rtl="0" eaLnBrk="0" fontAlgn="base" hangingPunct="0">
        <a:spcBef>
          <a:spcPct val="20000"/>
        </a:spcBef>
        <a:spcAft>
          <a:spcPct val="0"/>
        </a:spcAft>
        <a:buChar char="–"/>
        <a:defRPr sz="2316">
          <a:solidFill>
            <a:schemeClr val="tx1"/>
          </a:solidFill>
          <a:latin typeface="+mn-lt"/>
        </a:defRPr>
      </a:lvl4pPr>
      <a:lvl5pPr marL="2414828" indent="-268050" algn="l" rtl="0" eaLnBrk="0" fontAlgn="base" hangingPunct="0">
        <a:spcBef>
          <a:spcPct val="20000"/>
        </a:spcBef>
        <a:spcAft>
          <a:spcPct val="0"/>
        </a:spcAft>
        <a:buChar char="»"/>
        <a:defRPr sz="2316">
          <a:solidFill>
            <a:schemeClr val="tx1"/>
          </a:solidFill>
          <a:latin typeface="+mn-lt"/>
        </a:defRPr>
      </a:lvl5pPr>
      <a:lvl6pPr marL="2952231" indent="-268384" algn="l" rtl="0" fontAlgn="base">
        <a:spcBef>
          <a:spcPct val="20000"/>
        </a:spcBef>
        <a:spcAft>
          <a:spcPct val="0"/>
        </a:spcAft>
        <a:buChar char="»"/>
        <a:defRPr sz="2316">
          <a:solidFill>
            <a:schemeClr val="tx1"/>
          </a:solidFill>
          <a:latin typeface="+mn-lt"/>
        </a:defRPr>
      </a:lvl6pPr>
      <a:lvl7pPr marL="3489001" indent="-268384" algn="l" rtl="0" fontAlgn="base">
        <a:spcBef>
          <a:spcPct val="20000"/>
        </a:spcBef>
        <a:spcAft>
          <a:spcPct val="0"/>
        </a:spcAft>
        <a:buChar char="»"/>
        <a:defRPr sz="2316">
          <a:solidFill>
            <a:schemeClr val="tx1"/>
          </a:solidFill>
          <a:latin typeface="+mn-lt"/>
        </a:defRPr>
      </a:lvl7pPr>
      <a:lvl8pPr marL="4025770" indent="-268384" algn="l" rtl="0" fontAlgn="base">
        <a:spcBef>
          <a:spcPct val="20000"/>
        </a:spcBef>
        <a:spcAft>
          <a:spcPct val="0"/>
        </a:spcAft>
        <a:buChar char="»"/>
        <a:defRPr sz="2316">
          <a:solidFill>
            <a:schemeClr val="tx1"/>
          </a:solidFill>
          <a:latin typeface="+mn-lt"/>
        </a:defRPr>
      </a:lvl8pPr>
      <a:lvl9pPr marL="4562539" indent="-268384" algn="l" rtl="0" fontAlgn="base">
        <a:spcBef>
          <a:spcPct val="20000"/>
        </a:spcBef>
        <a:spcAft>
          <a:spcPct val="0"/>
        </a:spcAft>
        <a:buChar char="»"/>
        <a:defRPr sz="2316">
          <a:solidFill>
            <a:schemeClr val="tx1"/>
          </a:solidFill>
          <a:latin typeface="+mn-lt"/>
        </a:defRPr>
      </a:lvl9pPr>
    </p:bodyStyle>
    <p:otherStyle>
      <a:defPPr>
        <a:defRPr lang="vi-VN"/>
      </a:defPPr>
      <a:lvl1pPr marL="0" algn="l" defTabSz="1073538" rtl="0" eaLnBrk="1" latinLnBrk="0" hangingPunct="1">
        <a:defRPr sz="2092" kern="1200">
          <a:solidFill>
            <a:schemeClr val="tx1"/>
          </a:solidFill>
          <a:latin typeface="+mn-lt"/>
          <a:ea typeface="+mn-ea"/>
          <a:cs typeface="+mn-cs"/>
        </a:defRPr>
      </a:lvl1pPr>
      <a:lvl2pPr marL="536770" algn="l" defTabSz="1073538" rtl="0" eaLnBrk="1" latinLnBrk="0" hangingPunct="1">
        <a:defRPr sz="2092" kern="1200">
          <a:solidFill>
            <a:schemeClr val="tx1"/>
          </a:solidFill>
          <a:latin typeface="+mn-lt"/>
          <a:ea typeface="+mn-ea"/>
          <a:cs typeface="+mn-cs"/>
        </a:defRPr>
      </a:lvl2pPr>
      <a:lvl3pPr marL="1073538" algn="l" defTabSz="1073538" rtl="0" eaLnBrk="1" latinLnBrk="0" hangingPunct="1">
        <a:defRPr sz="2092" kern="1200">
          <a:solidFill>
            <a:schemeClr val="tx1"/>
          </a:solidFill>
          <a:latin typeface="+mn-lt"/>
          <a:ea typeface="+mn-ea"/>
          <a:cs typeface="+mn-cs"/>
        </a:defRPr>
      </a:lvl3pPr>
      <a:lvl4pPr marL="1610308" algn="l" defTabSz="1073538" rtl="0" eaLnBrk="1" latinLnBrk="0" hangingPunct="1">
        <a:defRPr sz="2092" kern="1200">
          <a:solidFill>
            <a:schemeClr val="tx1"/>
          </a:solidFill>
          <a:latin typeface="+mn-lt"/>
          <a:ea typeface="+mn-ea"/>
          <a:cs typeface="+mn-cs"/>
        </a:defRPr>
      </a:lvl4pPr>
      <a:lvl5pPr marL="2147077" algn="l" defTabSz="1073538" rtl="0" eaLnBrk="1" latinLnBrk="0" hangingPunct="1">
        <a:defRPr sz="2092" kern="1200">
          <a:solidFill>
            <a:schemeClr val="tx1"/>
          </a:solidFill>
          <a:latin typeface="+mn-lt"/>
          <a:ea typeface="+mn-ea"/>
          <a:cs typeface="+mn-cs"/>
        </a:defRPr>
      </a:lvl5pPr>
      <a:lvl6pPr marL="2683847" algn="l" defTabSz="1073538" rtl="0" eaLnBrk="1" latinLnBrk="0" hangingPunct="1">
        <a:defRPr sz="2092" kern="1200">
          <a:solidFill>
            <a:schemeClr val="tx1"/>
          </a:solidFill>
          <a:latin typeface="+mn-lt"/>
          <a:ea typeface="+mn-ea"/>
          <a:cs typeface="+mn-cs"/>
        </a:defRPr>
      </a:lvl6pPr>
      <a:lvl7pPr marL="3220615" algn="l" defTabSz="1073538" rtl="0" eaLnBrk="1" latinLnBrk="0" hangingPunct="1">
        <a:defRPr sz="2092" kern="1200">
          <a:solidFill>
            <a:schemeClr val="tx1"/>
          </a:solidFill>
          <a:latin typeface="+mn-lt"/>
          <a:ea typeface="+mn-ea"/>
          <a:cs typeface="+mn-cs"/>
        </a:defRPr>
      </a:lvl7pPr>
      <a:lvl8pPr marL="3757386" algn="l" defTabSz="1073538" rtl="0" eaLnBrk="1" latinLnBrk="0" hangingPunct="1">
        <a:defRPr sz="2092" kern="1200">
          <a:solidFill>
            <a:schemeClr val="tx1"/>
          </a:solidFill>
          <a:latin typeface="+mn-lt"/>
          <a:ea typeface="+mn-ea"/>
          <a:cs typeface="+mn-cs"/>
        </a:defRPr>
      </a:lvl8pPr>
      <a:lvl9pPr marL="4294155" algn="l" defTabSz="1073538" rtl="0" eaLnBrk="1" latinLnBrk="0" hangingPunct="1">
        <a:defRPr sz="209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30078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wmf"/><Relationship Id="rId2" Type="http://schemas.openxmlformats.org/officeDocument/2006/relationships/image" Target="../media/image4.jpeg"/><Relationship Id="rId1" Type="http://schemas.openxmlformats.org/officeDocument/2006/relationships/slideLayout" Target="../slideLayouts/slideLayout54.xml"/><Relationship Id="rId6" Type="http://schemas.openxmlformats.org/officeDocument/2006/relationships/image" Target="../media/image8.gif"/><Relationship Id="rId5" Type="http://schemas.openxmlformats.org/officeDocument/2006/relationships/image" Target="../media/image7.w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image" Target="../media/image32.jpeg"/><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8.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png"/><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image" Target="../media/image32.jpeg"/><Relationship Id="rId1" Type="http://schemas.openxmlformats.org/officeDocument/2006/relationships/slideLayout" Target="../slideLayouts/slideLayout43.xml"/><Relationship Id="rId6" Type="http://schemas.openxmlformats.org/officeDocument/2006/relationships/image" Target="../media/image51.png"/><Relationship Id="rId11" Type="http://schemas.openxmlformats.org/officeDocument/2006/relationships/image" Target="../media/image50.sv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33.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61.png"/><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66.png"/><Relationship Id="rId4" Type="http://schemas.openxmlformats.org/officeDocument/2006/relationships/image" Target="../media/image13.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3429001"/>
            <a:ext cx="2323963" cy="2693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98" y="3182021"/>
            <a:ext cx="4196317" cy="15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414374" y="473673"/>
            <a:ext cx="2214852" cy="194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9593378" y="748373"/>
            <a:ext cx="2222852" cy="16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291896" y="3621443"/>
            <a:ext cx="1357968" cy="98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5360" y="3642519"/>
            <a:ext cx="3979077" cy="28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2815730" y="609601"/>
            <a:ext cx="6911692" cy="286503"/>
          </a:xfrm>
          <a:prstGeom prst="rect">
            <a:avLst/>
          </a:prstGeom>
        </p:spPr>
        <p:txBody>
          <a:bodyPr wrap="none" lIns="91205" tIns="45602" rIns="91205" bIns="45602" numCol="1" fromWordArt="1">
            <a:prstTxWarp prst="textPlain">
              <a:avLst>
                <a:gd name="adj" fmla="val 50000"/>
              </a:avLst>
            </a:prstTxWarp>
          </a:bodyPr>
          <a:lstStyle/>
          <a:p>
            <a:pPr algn="ctr" defTabSz="607954">
              <a:defRPr/>
            </a:pPr>
            <a:r>
              <a:rPr lang="vi-VN"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ĐOÀN NGHIÊN</a:t>
            </a:r>
            <a:endParaRPr lang="en-US" sz="2693"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11" name="WordArt 4"/>
          <p:cNvSpPr>
            <a:spLocks noChangeArrowheads="1" noChangeShapeType="1" noTextEdit="1"/>
          </p:cNvSpPr>
          <p:nvPr/>
        </p:nvSpPr>
        <p:spPr bwMode="auto">
          <a:xfrm>
            <a:off x="3763750" y="4343401"/>
            <a:ext cx="5151651" cy="391873"/>
          </a:xfrm>
          <a:prstGeom prst="rect">
            <a:avLst/>
          </a:prstGeom>
        </p:spPr>
        <p:txBody>
          <a:bodyPr wrap="none" lIns="91205" tIns="45602" rIns="91205" bIns="45602" numCol="1" fromWordArt="1">
            <a:prstTxWarp prst="textPlain">
              <a:avLst>
                <a:gd name="adj" fmla="val 50000"/>
              </a:avLst>
            </a:prstTxWarp>
          </a:bodyPr>
          <a:lstStyle/>
          <a:p>
            <a:pPr algn="ctr" defTabSz="607954">
              <a:defRPr/>
            </a:pPr>
            <a:r>
              <a:rPr lang="vi-VN" sz="2693" b="1" kern="10" dirty="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rPr>
              <a:t>Giáo viên: Nguyễn Thị Trâm</a:t>
            </a:r>
            <a:r>
              <a:rPr lang="en-US" sz="2693" b="1" kern="10" dirty="0">
                <a:ln w="9525">
                  <a:solidFill>
                    <a:srgbClr val="800000"/>
                  </a:solidFill>
                  <a:round/>
                  <a:headEnd/>
                  <a:tailEnd/>
                </a:ln>
                <a:solidFill>
                  <a:srgbClr val="0000FF"/>
                </a:solidFill>
                <a:effectLst>
                  <a:outerShdw dist="45791" dir="2021404" algn="ctr" rotWithShape="0">
                    <a:srgbClr val="B2B2B2">
                      <a:alpha val="79999"/>
                    </a:srgbClr>
                  </a:outerShdw>
                </a:effectLst>
                <a:latin typeface="HP001 4 hàng" panose="020B0603050302020204" pitchFamily="34" charset="0"/>
                <a:cs typeface="Times New Roman" panose="02020603050405020304" pitchFamily="18" charset="0"/>
              </a:rPr>
              <a:t>.</a:t>
            </a:r>
          </a:p>
        </p:txBody>
      </p:sp>
      <p:sp>
        <p:nvSpPr>
          <p:cNvPr id="4" name="Rectangle 3"/>
          <p:cNvSpPr/>
          <p:nvPr/>
        </p:nvSpPr>
        <p:spPr>
          <a:xfrm>
            <a:off x="1447800" y="1676400"/>
            <a:ext cx="9753600" cy="1754326"/>
          </a:xfrm>
          <a:prstGeom prst="rect">
            <a:avLst/>
          </a:prstGeom>
          <a:noFill/>
        </p:spPr>
        <p:txBody>
          <a:bodyPr wrap="square" lIns="91440" tIns="45720" rIns="91440" bIns="45720">
            <a:spAutoFit/>
          </a:bodyPr>
          <a:lstStyle/>
          <a:p>
            <a:pPr algn="ctr"/>
            <a:r>
              <a:rPr lang="vi-VN" sz="5400" b="1" dirty="0">
                <a:ln w="6600">
                  <a:solidFill>
                    <a:srgbClr val="FFFF00"/>
                  </a:solidFill>
                  <a:prstDash val="solid"/>
                </a:ln>
                <a:solidFill>
                  <a:srgbClr val="FF0000"/>
                </a:solidFill>
                <a:effectLst>
                  <a:outerShdw dist="38100" dir="2700000" algn="tl" rotWithShape="0">
                    <a:srgbClr val="333399"/>
                  </a:outerShdw>
                </a:effectLst>
              </a:rPr>
              <a:t>Chào mừng quý thầy cô về dự giờ thăm lớp</a:t>
            </a:r>
            <a:endParaRPr lang="en-US" sz="5400" b="1" dirty="0">
              <a:ln w="6600">
                <a:solidFill>
                  <a:srgbClr val="FFFF00"/>
                </a:solidFill>
                <a:prstDash val="solid"/>
              </a:ln>
              <a:solidFill>
                <a:srgbClr val="FF0000"/>
              </a:solidFill>
              <a:effectLst>
                <a:outerShdw dist="38100" dir="2700000" algn="tl" rotWithShape="0">
                  <a:srgbClr val="333399"/>
                </a:outerShdw>
              </a:effectLst>
            </a:endParaRPr>
          </a:p>
        </p:txBody>
      </p:sp>
    </p:spTree>
    <p:extLst>
      <p:ext uri="{BB962C8B-B14F-4D97-AF65-F5344CB8AC3E}">
        <p14:creationId xmlns:p14="http://schemas.microsoft.com/office/powerpoint/2010/main" val="1810891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586489" y="0"/>
            <a:ext cx="9310112" cy="1077218"/>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200" b="1" dirty="0">
                <a:solidFill>
                  <a:srgbClr val="002060"/>
                </a:solidFill>
                <a:latin typeface="Calibri" panose="020F0502020204030204" pitchFamily="34" charset="0"/>
                <a:cs typeface="Calibri" panose="020F0502020204030204" pitchFamily="34" charset="0"/>
              </a:rPr>
              <a:t>Quan </a:t>
            </a:r>
            <a:r>
              <a:rPr lang="en-US" altLang="en-US" sz="3200" b="1" dirty="0" err="1">
                <a:solidFill>
                  <a:srgbClr val="002060"/>
                </a:solidFill>
                <a:latin typeface="Calibri" panose="020F0502020204030204" pitchFamily="34" charset="0"/>
                <a:cs typeface="Calibri" panose="020F0502020204030204" pitchFamily="34" charset="0"/>
              </a:rPr>
              <a:t>sát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hình</a:t>
            </a:r>
            <a:r>
              <a:rPr lang="en-US" altLang="en-US" sz="3200" b="1" dirty="0">
                <a:solidFill>
                  <a:srgbClr val="002060"/>
                </a:solidFill>
                <a:latin typeface="Calibri" panose="020F0502020204030204" pitchFamily="34" charset="0"/>
                <a:cs typeface="Calibri" panose="020F0502020204030204" pitchFamily="34" charset="0"/>
              </a:rPr>
              <a:t> 6, </a:t>
            </a:r>
            <a:r>
              <a:rPr lang="en-US" altLang="en-US" sz="3200" b="1" dirty="0" err="1">
                <a:solidFill>
                  <a:srgbClr val="002060"/>
                </a:solidFill>
                <a:latin typeface="Calibri" panose="020F0502020204030204" pitchFamily="34" charset="0"/>
                <a:cs typeface="Calibri" panose="020F0502020204030204" pitchFamily="34" charset="0"/>
              </a:rPr>
              <a:t>đọc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khung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thông</a:t>
            </a:r>
            <a:r>
              <a:rPr lang="en-US" altLang="en-US" sz="3200" b="1" dirty="0">
                <a:solidFill>
                  <a:srgbClr val="002060"/>
                </a:solidFill>
                <a:latin typeface="Calibri" panose="020F0502020204030204" pitchFamily="34" charset="0"/>
                <a:cs typeface="Calibri" panose="020F0502020204030204" pitchFamily="34" charset="0"/>
              </a:rPr>
              <a:t> tin, </a:t>
            </a:r>
            <a:r>
              <a:rPr lang="en-US" altLang="en-US" sz="3200" b="1" dirty="0" err="1">
                <a:solidFill>
                  <a:srgbClr val="002060"/>
                </a:solidFill>
                <a:latin typeface="Calibri" panose="020F0502020204030204" pitchFamily="34" charset="0"/>
                <a:cs typeface="Calibri" panose="020F0502020204030204" pitchFamily="34" charset="0"/>
              </a:rPr>
              <a:t>hoàn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thành</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Phiếu</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học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tập</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số</a:t>
            </a:r>
            <a:r>
              <a:rPr lang="en-US" altLang="en-US" sz="3200" b="1" dirty="0">
                <a:solidFill>
                  <a:srgbClr val="002060"/>
                </a:solidFill>
                <a:latin typeface="Calibri" panose="020F0502020204030204" pitchFamily="34" charset="0"/>
                <a:cs typeface="Calibri" panose="020F0502020204030204" pitchFamily="34" charset="0"/>
              </a:rPr>
              <a:t> 2.</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25C39A2-A2BB-DC97-2CAA-E886A70F8835}"/>
              </a:ext>
            </a:extLst>
          </p:cNvPr>
          <p:cNvPicPr>
            <a:picLocks noChangeAspect="1"/>
          </p:cNvPicPr>
          <p:nvPr/>
        </p:nvPicPr>
        <p:blipFill>
          <a:blip r:embed="rId2"/>
          <a:stretch>
            <a:fillRect/>
          </a:stretch>
        </p:blipFill>
        <p:spPr>
          <a:xfrm>
            <a:off x="2813276" y="1192666"/>
            <a:ext cx="6221867" cy="51233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A0E4E792-3067-8D5B-F0FE-93A4839DB356}"/>
              </a:ext>
            </a:extLst>
          </p:cNvPr>
          <p:cNvPicPr>
            <a:picLocks noChangeAspect="1"/>
          </p:cNvPicPr>
          <p:nvPr/>
        </p:nvPicPr>
        <p:blipFill>
          <a:blip r:embed="rId2"/>
          <a:stretch>
            <a:fillRect/>
          </a:stretch>
        </p:blipFill>
        <p:spPr>
          <a:xfrm>
            <a:off x="3098347" y="324530"/>
            <a:ext cx="5886450" cy="6143625"/>
          </a:xfrm>
          <a:prstGeom prst="rect">
            <a:avLst/>
          </a:prstGeom>
        </p:spPr>
      </p:pic>
    </p:spTree>
    <p:extLst>
      <p:ext uri="{BB962C8B-B14F-4D97-AF65-F5344CB8AC3E}">
        <p14:creationId xmlns:p14="http://schemas.microsoft.com/office/powerpoint/2010/main" val="138457181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82977" y="832666"/>
            <a:ext cx="683735" cy="519069"/>
          </a:xfrm>
          <a:custGeom>
            <a:avLst/>
            <a:gdLst/>
            <a:ahLst/>
            <a:cxnLst/>
            <a:rect l="l" t="t" r="r" b="b"/>
            <a:pathLst>
              <a:path w="1025603" h="778604">
                <a:moveTo>
                  <a:pt x="0" y="0"/>
                </a:moveTo>
                <a:lnTo>
                  <a:pt x="1025603" y="0"/>
                </a:lnTo>
                <a:lnTo>
                  <a:pt x="1025603" y="778604"/>
                </a:lnTo>
                <a:lnTo>
                  <a:pt x="0" y="77860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98762" y="1143000"/>
            <a:ext cx="611677" cy="417469"/>
          </a:xfrm>
          <a:custGeom>
            <a:avLst/>
            <a:gdLst/>
            <a:ahLst/>
            <a:cxnLst/>
            <a:rect l="l" t="t" r="r" b="b"/>
            <a:pathLst>
              <a:path w="917515" h="626204">
                <a:moveTo>
                  <a:pt x="0" y="0"/>
                </a:moveTo>
                <a:lnTo>
                  <a:pt x="917514" y="0"/>
                </a:lnTo>
                <a:lnTo>
                  <a:pt x="917514" y="626204"/>
                </a:lnTo>
                <a:lnTo>
                  <a:pt x="0" y="62620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416503"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7" name="Freeform 7"/>
          <p:cNvSpPr/>
          <p:nvPr/>
        </p:nvSpPr>
        <p:spPr>
          <a:xfrm>
            <a:off x="3007342" y="5601494"/>
            <a:ext cx="2887498" cy="1342560"/>
          </a:xfrm>
          <a:custGeom>
            <a:avLst/>
            <a:gdLst/>
            <a:ahLst/>
            <a:cxnLst/>
            <a:rect l="l" t="t" r="r" b="b"/>
            <a:pathLst>
              <a:path w="4331247" h="2013840">
                <a:moveTo>
                  <a:pt x="0" y="0"/>
                </a:moveTo>
                <a:lnTo>
                  <a:pt x="4331248" y="0"/>
                </a:lnTo>
                <a:lnTo>
                  <a:pt x="4331248" y="2013840"/>
                </a:lnTo>
                <a:lnTo>
                  <a:pt x="0" y="2013840"/>
                </a:lnTo>
                <a:lnTo>
                  <a:pt x="0" y="0"/>
                </a:lnTo>
                <a:close/>
              </a:path>
            </a:pathLst>
          </a:custGeom>
          <a:blipFill>
            <a:blip r:embed="rId6"/>
            <a:stretch>
              <a:fillRect r="-11157" b="-117256"/>
            </a:stretch>
          </a:blipFill>
        </p:spPr>
        <p:txBody>
          <a:bodyPr/>
          <a:lstStyle/>
          <a:p>
            <a:pPr defTabSz="609630"/>
            <a:endParaRPr lang="en-US" sz="1200">
              <a:solidFill>
                <a:prstClr val="black"/>
              </a:solidFill>
              <a:latin typeface="Calibri"/>
            </a:endParaRPr>
          </a:p>
        </p:txBody>
      </p:sp>
      <p:sp>
        <p:nvSpPr>
          <p:cNvPr id="8" name="Freeform 8"/>
          <p:cNvSpPr/>
          <p:nvPr/>
        </p:nvSpPr>
        <p:spPr>
          <a:xfrm>
            <a:off x="10539980" y="5601494"/>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sp>
        <p:nvSpPr>
          <p:cNvPr id="9" name="Freeform 9"/>
          <p:cNvSpPr/>
          <p:nvPr/>
        </p:nvSpPr>
        <p:spPr>
          <a:xfrm>
            <a:off x="296152" y="5559058"/>
            <a:ext cx="1472941" cy="1427432"/>
          </a:xfrm>
          <a:custGeom>
            <a:avLst/>
            <a:gdLst/>
            <a:ahLst/>
            <a:cxnLst/>
            <a:rect l="l" t="t" r="r" b="b"/>
            <a:pathLst>
              <a:path w="2209411" h="2141148">
                <a:moveTo>
                  <a:pt x="0" y="0"/>
                </a:moveTo>
                <a:lnTo>
                  <a:pt x="2209410" y="0"/>
                </a:lnTo>
                <a:lnTo>
                  <a:pt x="2209410" y="2141148"/>
                </a:lnTo>
                <a:lnTo>
                  <a:pt x="0" y="2141148"/>
                </a:lnTo>
                <a:lnTo>
                  <a:pt x="0" y="0"/>
                </a:lnTo>
                <a:close/>
              </a:path>
            </a:pathLst>
          </a:custGeom>
          <a:blipFill>
            <a:blip r:embed="rId7"/>
            <a:stretch>
              <a:fillRect b="-80241"/>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6070305" y="953770"/>
            <a:ext cx="5537495" cy="5486400"/>
            <a:chOff x="0" y="0"/>
            <a:chExt cx="2187652" cy="2167467"/>
          </a:xfrm>
        </p:grpSpPr>
        <p:sp>
          <p:nvSpPr>
            <p:cNvPr id="11" name="Freeform 11"/>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12" name="TextBox 12"/>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3" name="Group 13"/>
          <p:cNvGrpSpPr/>
          <p:nvPr/>
        </p:nvGrpSpPr>
        <p:grpSpPr>
          <a:xfrm>
            <a:off x="1055915" y="852170"/>
            <a:ext cx="10450286" cy="5458941"/>
            <a:chOff x="0" y="0"/>
            <a:chExt cx="2187652" cy="2156618"/>
          </a:xfrm>
        </p:grpSpPr>
        <p:sp>
          <p:nvSpPr>
            <p:cNvPr id="14" name="Freeform 14"/>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15" name="TextBox 15"/>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6" name="Freeform 16"/>
          <p:cNvSpPr/>
          <p:nvPr/>
        </p:nvSpPr>
        <p:spPr>
          <a:xfrm>
            <a:off x="5181535" y="558505"/>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11666" y="4970803"/>
            <a:ext cx="1794005" cy="2028711"/>
          </a:xfrm>
          <a:custGeom>
            <a:avLst/>
            <a:gdLst/>
            <a:ahLst/>
            <a:cxnLst/>
            <a:rect l="l" t="t" r="r" b="b"/>
            <a:pathLst>
              <a:path w="2691008" h="3043066">
                <a:moveTo>
                  <a:pt x="0" y="0"/>
                </a:moveTo>
                <a:lnTo>
                  <a:pt x="2691008" y="0"/>
                </a:lnTo>
                <a:lnTo>
                  <a:pt x="2691008" y="3043066"/>
                </a:lnTo>
                <a:lnTo>
                  <a:pt x="0" y="3043066"/>
                </a:lnTo>
                <a:lnTo>
                  <a:pt x="0" y="0"/>
                </a:lnTo>
                <a:close/>
              </a:path>
            </a:pathLst>
          </a:custGeom>
          <a:blipFill>
            <a:blip r:embed="rId9"/>
            <a:stretch>
              <a:fillRect r="-103599"/>
            </a:stretch>
          </a:blipFill>
        </p:spPr>
        <p:txBody>
          <a:bodyPr/>
          <a:lstStyle/>
          <a:p>
            <a:pPr defTabSz="609630"/>
            <a:endParaRPr lang="en-US" sz="1200">
              <a:solidFill>
                <a:prstClr val="black"/>
              </a:solidFill>
              <a:latin typeface="Calibri"/>
            </a:endParaRPr>
          </a:p>
        </p:txBody>
      </p:sp>
      <p:sp>
        <p:nvSpPr>
          <p:cNvPr id="18" name="Freeform 18"/>
          <p:cNvSpPr/>
          <p:nvPr/>
        </p:nvSpPr>
        <p:spPr>
          <a:xfrm>
            <a:off x="10645802" y="5166713"/>
            <a:ext cx="1453857" cy="1819777"/>
          </a:xfrm>
          <a:custGeom>
            <a:avLst/>
            <a:gdLst/>
            <a:ahLst/>
            <a:cxnLst/>
            <a:rect l="l" t="t" r="r" b="b"/>
            <a:pathLst>
              <a:path w="2180785" h="2729666">
                <a:moveTo>
                  <a:pt x="0" y="0"/>
                </a:moveTo>
                <a:lnTo>
                  <a:pt x="2180785" y="0"/>
                </a:lnTo>
                <a:lnTo>
                  <a:pt x="2180785" y="2729666"/>
                </a:lnTo>
                <a:lnTo>
                  <a:pt x="0" y="2729666"/>
                </a:lnTo>
                <a:lnTo>
                  <a:pt x="0" y="0"/>
                </a:lnTo>
                <a:close/>
              </a:path>
            </a:pathLst>
          </a:custGeom>
          <a:blipFill>
            <a:blip r:embed="rId9"/>
            <a:stretch>
              <a:fillRect l="-109768" r="-15592"/>
            </a:stretch>
          </a:blipFill>
        </p:spPr>
        <p:txBody>
          <a:bodyPr/>
          <a:lstStyle/>
          <a:p>
            <a:pPr defTabSz="609630"/>
            <a:endParaRPr lang="en-US" sz="1200">
              <a:solidFill>
                <a:prstClr val="black"/>
              </a:solidFill>
              <a:latin typeface="Calibri"/>
            </a:endParaRPr>
          </a:p>
        </p:txBody>
      </p:sp>
      <p:sp>
        <p:nvSpPr>
          <p:cNvPr id="24" name="TextBox 24"/>
          <p:cNvSpPr txBox="1"/>
          <p:nvPr/>
        </p:nvSpPr>
        <p:spPr>
          <a:xfrm>
            <a:off x="1764799" y="1270809"/>
            <a:ext cx="9327743" cy="4570034"/>
          </a:xfrm>
          <a:prstGeom prst="rect">
            <a:avLst/>
          </a:prstGeom>
        </p:spPr>
        <p:txBody>
          <a:bodyPr wrap="square" lIns="0" tIns="0" rIns="0" bIns="0" rtlCol="0" anchor="t">
            <a:spAutoFit/>
          </a:bodyPr>
          <a:lstStyle/>
          <a:p>
            <a:pPr algn="just" defTabSz="609630">
              <a:lnSpc>
                <a:spcPts val="4013"/>
              </a:lnSpc>
            </a:pPr>
            <a:r>
              <a:rPr lang="en-US" sz="2800" b="1" dirty="0">
                <a:solidFill>
                  <a:srgbClr val="000000"/>
                </a:solidFill>
                <a:latin typeface="Cambria" panose="02040503050406030204" pitchFamily="18" charset="0"/>
                <a:ea typeface="Cambria" panose="02040503050406030204" pitchFamily="18" charset="0"/>
              </a:rPr>
              <a:t>1</a:t>
            </a:r>
            <a:r>
              <a:rPr lang="vi-VN" sz="2800" b="1" dirty="0">
                <a:solidFill>
                  <a:srgbClr val="000000"/>
                </a:solidFill>
                <a:latin typeface="Cambria" panose="02040503050406030204" pitchFamily="18" charset="0"/>
                <a:ea typeface="Cambria" panose="02040503050406030204" pitchFamily="18" charset="0"/>
              </a:rPr>
              <a:t>. Bộ phận của hoa tạo tế bào sinh dục đực là nhị hoa (hạt phấn/chỉ nhị).</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2. Bộ phận của hoa tạo tế bào sinh dục cái là nhuỵ hoa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3. Bộ phận của hoa hình thành quả là bầu nhuỵ.</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4. Bộ phận của hoa hình thành hạt là noãn.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5. Khi đầu nhuỵ nhận được hạt phấn là sự thụ phấn.</a:t>
            </a:r>
          </a:p>
          <a:p>
            <a:pPr algn="just" defTabSz="609630">
              <a:lnSpc>
                <a:spcPts val="4013"/>
              </a:lnSpc>
            </a:pPr>
            <a:r>
              <a:rPr lang="vi-VN" sz="2800" b="1" dirty="0">
                <a:solidFill>
                  <a:srgbClr val="000000"/>
                </a:solidFill>
                <a:latin typeface="Cambria" panose="02040503050406030204" pitchFamily="18" charset="0"/>
                <a:ea typeface="Cambria" panose="02040503050406030204" pitchFamily="18" charset="0"/>
              </a:rPr>
              <a:t>6. Thụ tinh xảy ra khi tế bào sinh dục đực kết hợp với tế bào sinh dục cái tạo thành hợp tử.</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481942" y="676365"/>
            <a:ext cx="7892869" cy="1219821"/>
          </a:xfrm>
          <a:prstGeom prst="rect">
            <a:avLst/>
          </a:prstGeom>
          <a:noFill/>
        </p:spPr>
        <p:txBody>
          <a:bodyPr wrap="square" rtlCol="0">
            <a:spAutoFit/>
          </a:bodyPr>
          <a:lstStyle/>
          <a:p>
            <a:pPr marR="0" algn="ctr">
              <a:lnSpc>
                <a:spcPct val="120000"/>
              </a:lnSpc>
              <a:spcBef>
                <a:spcPts val="0"/>
              </a:spcBef>
              <a:spcAft>
                <a:spcPts val="0"/>
              </a:spcAft>
            </a:pPr>
            <a:r>
              <a:rPr lang="vi-VN" sz="3200" b="1" dirty="0">
                <a:solidFill>
                  <a:srgbClr val="002060"/>
                </a:solidFill>
                <a:latin typeface="Cambria" panose="02040503050406030204" pitchFamily="18" charset="0"/>
                <a:ea typeface="Cambria" panose="02040503050406030204" pitchFamily="18" charset="0"/>
              </a:rPr>
              <a:t>Chỉ trên hình và nói về sự thụ phấn, thụ tinh ở thực vật có hoa.</a:t>
            </a:r>
            <a:endParaRPr lang="en-US" sz="3200" b="1" dirty="0">
              <a:solidFill>
                <a:srgbClr val="002060"/>
              </a:solidFill>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xmlns=""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4002988"/>
            </a:xfrm>
            <a:prstGeom prst="rect">
              <a:avLst/>
            </a:prstGeom>
          </p:spPr>
          <p:txBody>
            <a:bodyPr wrap="square">
              <a:spAutoFit/>
            </a:bodyPr>
            <a:lstStyle/>
            <a:p>
              <a:pPr algn="just" fontAlgn="base"/>
              <a:r>
                <a:rPr lang="vi-VN" sz="2800" b="1" dirty="0">
                  <a:latin typeface="Calibri" panose="020F0502020204030204" pitchFamily="34" charset="0"/>
                  <a:cs typeface="Calibri" panose="020F0502020204030204" pitchFamily="34" charset="0"/>
                </a:rPr>
                <a:t>- Sự thụ phấn, thụ tinh ở thực vật có hoa:</a:t>
              </a:r>
            </a:p>
            <a:p>
              <a:pPr algn="just" fontAlgn="base"/>
              <a:r>
                <a:rPr lang="vi-VN" sz="2800" b="1" dirty="0">
                  <a:latin typeface="Calibri" panose="020F0502020204030204" pitchFamily="34" charset="0"/>
                  <a:cs typeface="Calibri" panose="020F0502020204030204" pitchFamily="34" charset="0"/>
                </a:rPr>
                <a:t>+ Thụ phấn xảy ra khi đầu nhuỵ nhận được hạt phấn.</a:t>
              </a:r>
            </a:p>
            <a:p>
              <a:pPr algn="just" fontAlgn="base"/>
              <a:r>
                <a:rPr lang="vi-VN" sz="2800" b="1" dirty="0">
                  <a:latin typeface="Calibri" panose="020F0502020204030204" pitchFamily="34" charset="0"/>
                  <a:cs typeface="Calibri" panose="020F0502020204030204" pitchFamily="34" charset="0"/>
                </a:rPr>
                <a:t>+ Thụ tinh diễn ra ở noãn. Ống phấn phát triển đưa tế bào sinh dục đực kết hợp với tế bào sinh dục cái tạo thành hợp tử.</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481942" y="676365"/>
            <a:ext cx="7892869"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Nêu vai trò của nhị hoa, nhu</a:t>
            </a:r>
            <a:r>
              <a:rPr lang="en-US" sz="3200" b="1" dirty="0">
                <a:solidFill>
                  <a:srgbClr val="002060"/>
                </a:solidFill>
                <a:latin typeface="Cambria" panose="02040503050406030204" pitchFamily="18" charset="0"/>
                <a:ea typeface="Cambria" panose="02040503050406030204" pitchFamily="18" charset="0"/>
              </a:rPr>
              <a:t>ỵ</a:t>
            </a:r>
            <a:r>
              <a:rPr lang="vi-VN" sz="3200" b="1" dirty="0">
                <a:solidFill>
                  <a:srgbClr val="002060"/>
                </a:solidFill>
                <a:latin typeface="Cambria" panose="02040503050406030204" pitchFamily="18" charset="0"/>
                <a:ea typeface="Cambria" panose="02040503050406030204" pitchFamily="18" charset="0"/>
              </a:rPr>
              <a:t> hoa trong quá trình thụ phấn, thụ tinh.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05D90683-9531-E698-5E67-375DF6012E03}"/>
              </a:ext>
            </a:extLst>
          </p:cNvPr>
          <p:cNvPicPr>
            <a:picLocks noChangeAspect="1"/>
          </p:cNvPicPr>
          <p:nvPr/>
        </p:nvPicPr>
        <p:blipFill>
          <a:blip r:embed="rId4"/>
          <a:stretch>
            <a:fillRect/>
          </a:stretch>
        </p:blipFill>
        <p:spPr>
          <a:xfrm>
            <a:off x="76200" y="1889351"/>
            <a:ext cx="6034052" cy="4968649"/>
          </a:xfrm>
          <a:prstGeom prst="rect">
            <a:avLst/>
          </a:prstGeom>
        </p:spPr>
      </p:pic>
      <p:grpSp>
        <p:nvGrpSpPr>
          <p:cNvPr id="3" name="Group 2">
            <a:extLst>
              <a:ext uri="{FF2B5EF4-FFF2-40B4-BE49-F238E27FC236}">
                <a16:creationId xmlns:a16="http://schemas.microsoft.com/office/drawing/2014/main" xmlns="" id="{BF22073C-2160-F47C-E1C4-3D5A689E196F}"/>
              </a:ext>
            </a:extLst>
          </p:cNvPr>
          <p:cNvGrpSpPr/>
          <p:nvPr/>
        </p:nvGrpSpPr>
        <p:grpSpPr>
          <a:xfrm>
            <a:off x="6193971" y="2068285"/>
            <a:ext cx="5558643" cy="4408713"/>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Vai trò của nhị hoa, nhuỵ hoa trong quá trình thụ phấn, thụ tinh:</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Nhị hoa gồm chỉ nhị mang bao phấn chứa nhiều hạt phấn.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base" latinLnBrk="0" hangingPunct="1">
                <a:lnSpc>
                  <a:spcPct val="100000"/>
                </a:lnSpc>
                <a:spcBef>
                  <a:spcPts val="0"/>
                </a:spcBef>
                <a:spcAft>
                  <a:spcPts val="0"/>
                </a:spcAft>
                <a:buClrTx/>
                <a:buSzTx/>
                <a:buFontTx/>
                <a:buNone/>
                <a:tabLst/>
                <a:defRPr/>
              </a:pPr>
              <a:r>
                <a:rPr lang="en-US" sz="2800" b="1" dirty="0">
                  <a:solidFill>
                    <a:prstClr val="black"/>
                  </a:solidFill>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Nhị hoa sẽ phát tán hạt phấn để hạt phấn đến đầu nhuỵ thì xảy ra quá trình thụ phấn.</a:t>
              </a:r>
            </a:p>
          </p:txBody>
        </p:sp>
      </p:grpSp>
    </p:spTree>
    <p:extLst>
      <p:ext uri="{BB962C8B-B14F-4D97-AF65-F5344CB8AC3E}">
        <p14:creationId xmlns:p14="http://schemas.microsoft.com/office/powerpoint/2010/main" val="2707127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471057" y="785222"/>
            <a:ext cx="8501744" cy="628890"/>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Cho biết bộ phận nào hình thành quả và hạt.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xmlns="" id="{BF22073C-2160-F47C-E1C4-3D5A689E196F}"/>
              </a:ext>
            </a:extLst>
          </p:cNvPr>
          <p:cNvGrpSpPr/>
          <p:nvPr/>
        </p:nvGrpSpPr>
        <p:grpSpPr>
          <a:xfrm>
            <a:off x="1338943" y="2068285"/>
            <a:ext cx="10413671" cy="4408713"/>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4665211"/>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Hạt phấn trên đầu nhuỵ sẽ phát triển tạo ra các tế bào sinh dục đực. Ống phấn phát triển đưa tế bào sinh đực kết hợp với tế bào sinh dục cái tạo thành hợp tử trong noãn. Như vậy quá trình thụ tinh diễn ra toàn bộ trong nhuỵ hoa.</a:t>
              </a:r>
            </a:p>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Bầu nhuỵ phát triển thành quả, noãn phát triển thành hạt chứa phôi.</a:t>
              </a:r>
            </a:p>
          </p:txBody>
        </p:sp>
      </p:grpSp>
    </p:spTree>
    <p:extLst>
      <p:ext uri="{BB962C8B-B14F-4D97-AF65-F5344CB8AC3E}">
        <p14:creationId xmlns:p14="http://schemas.microsoft.com/office/powerpoint/2010/main" val="606996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xmlns=""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xmlns=""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xmlns=""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xmlns=""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xmlns=""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xmlns=""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xmlns=""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xmlns=""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xmlns=""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xmlns=""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xmlns=""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xmlns=""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xmlns=""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xmlns=""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xmlns=""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xmlns="" id="{97BC6BF7-1AEA-69A3-5C86-76F2502AEF8E}"/>
              </a:ext>
            </a:extLst>
          </p:cNvPr>
          <p:cNvSpPr/>
          <p:nvPr/>
        </p:nvSpPr>
        <p:spPr>
          <a:xfrm>
            <a:off x="2484401" y="471932"/>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2" name="Freeform 20">
            <a:extLst>
              <a:ext uri="{FF2B5EF4-FFF2-40B4-BE49-F238E27FC236}">
                <a16:creationId xmlns:a16="http://schemas.microsoft.com/office/drawing/2014/main" xmlns="" id="{70EC5DB0-12C2-CA3A-565E-87B52871733F}"/>
              </a:ext>
            </a:extLst>
          </p:cNvPr>
          <p:cNvSpPr/>
          <p:nvPr/>
        </p:nvSpPr>
        <p:spPr>
          <a:xfrm>
            <a:off x="2027037" y="1349816"/>
            <a:ext cx="656175" cy="719095"/>
          </a:xfrm>
          <a:custGeom>
            <a:avLst/>
            <a:gdLst/>
            <a:ahLst/>
            <a:cxnLst/>
            <a:rect l="l" t="t" r="r" b="b"/>
            <a:pathLst>
              <a:path w="984262" h="1078643">
                <a:moveTo>
                  <a:pt x="0" y="0"/>
                </a:moveTo>
                <a:lnTo>
                  <a:pt x="984262" y="0"/>
                </a:lnTo>
                <a:lnTo>
                  <a:pt x="984262" y="1078643"/>
                </a:lnTo>
                <a:lnTo>
                  <a:pt x="0" y="1078643"/>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xmlns="" id="{DC0AE3B7-5DD5-3D08-9479-0BC7541DEE1C}"/>
              </a:ext>
            </a:extLst>
          </p:cNvPr>
          <p:cNvSpPr txBox="1"/>
          <p:nvPr/>
        </p:nvSpPr>
        <p:spPr>
          <a:xfrm>
            <a:off x="812800" y="2514601"/>
            <a:ext cx="6244417" cy="3321422"/>
          </a:xfrm>
          <a:prstGeom prst="rect">
            <a:avLst/>
          </a:prstGeom>
        </p:spPr>
        <p:txBody>
          <a:bodyPr lIns="0" tIns="0" rIns="0" bIns="0" rtlCol="0" anchor="t">
            <a:spAutoFit/>
          </a:bodyPr>
          <a:lstStyle/>
          <a:p>
            <a:pPr algn="just" defTabSz="609630">
              <a:lnSpc>
                <a:spcPts val="3733"/>
              </a:lnSpc>
              <a:spcBef>
                <a:spcPct val="0"/>
              </a:spcBef>
            </a:pPr>
            <a:r>
              <a:rPr lang="vi-VN" sz="3600" b="1" dirty="0">
                <a:solidFill>
                  <a:srgbClr val="00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endParaRPr lang="en-US" sz="3600" b="1" dirty="0">
              <a:solidFill>
                <a:srgbClr val="000000"/>
              </a:solidFill>
              <a:latin typeface="Cambria" panose="02040503050406030204" pitchFamily="18" charset="0"/>
              <a:ea typeface="Cambria" panose="02040503050406030204" pitchFamily="18" charset="0"/>
            </a:endParaRPr>
          </a:p>
        </p:txBody>
      </p:sp>
      <p:sp>
        <p:nvSpPr>
          <p:cNvPr id="64" name="TextBox 25">
            <a:extLst>
              <a:ext uri="{FF2B5EF4-FFF2-40B4-BE49-F238E27FC236}">
                <a16:creationId xmlns:a16="http://schemas.microsoft.com/office/drawing/2014/main" xmlns="" id="{8D7E0BD3-57B0-C5BD-A9B7-0A32CA3FE2E9}"/>
              </a:ext>
            </a:extLst>
          </p:cNvPr>
          <p:cNvSpPr txBox="1"/>
          <p:nvPr/>
        </p:nvSpPr>
        <p:spPr>
          <a:xfrm>
            <a:off x="2786880" y="1328696"/>
            <a:ext cx="2353443" cy="643253"/>
          </a:xfrm>
          <a:prstGeom prst="rect">
            <a:avLst/>
          </a:prstGeom>
        </p:spPr>
        <p:txBody>
          <a:bodyPr lIns="0" tIns="0" rIns="0" bIns="0" rtlCol="0" anchor="t">
            <a:spAutoFit/>
          </a:bodyPr>
          <a:lstStyle/>
          <a:p>
            <a:pPr algn="just" defTabSz="609630">
              <a:lnSpc>
                <a:spcPts val="5653"/>
              </a:lnSpc>
              <a:spcBef>
                <a:spcPct val="0"/>
              </a:spcBef>
            </a:pPr>
            <a:r>
              <a:rPr lang="en-US" sz="4038" dirty="0" err="1">
                <a:solidFill>
                  <a:srgbClr val="FE6383"/>
                </a:solidFill>
                <a:latin typeface="SVN-Adam Gorry"/>
              </a:rPr>
              <a:t>Kết</a:t>
            </a:r>
            <a:r>
              <a:rPr lang="en-US" sz="4038" dirty="0">
                <a:solidFill>
                  <a:srgbClr val="FE6383"/>
                </a:solidFill>
                <a:latin typeface="SVN-Adam Gorry"/>
              </a:rPr>
              <a:t> </a:t>
            </a:r>
            <a:r>
              <a:rPr lang="en-US" sz="4038" dirty="0" err="1">
                <a:solidFill>
                  <a:srgbClr val="FE6383"/>
                </a:solidFill>
                <a:latin typeface="SVN-Adam Gorry"/>
              </a:rPr>
              <a:t>luận</a:t>
            </a:r>
            <a:endParaRPr lang="en-US" sz="4038" dirty="0">
              <a:solidFill>
                <a:srgbClr val="FE6383"/>
              </a:solidFill>
              <a:latin typeface="SVN-Adam Gorry"/>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xmlns="" id="{B6122F74-DFA2-7B5F-B886-C9F7EB6E59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9053" y="1026720"/>
            <a:ext cx="7717462" cy="5963493"/>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3728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954107"/>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Quan sát hình </a:t>
            </a:r>
            <a:r>
              <a:rPr lang="en-US" altLang="en-US" sz="2800" b="1" dirty="0">
                <a:solidFill>
                  <a:srgbClr val="002060"/>
                </a:solidFill>
                <a:latin typeface="Calibri" panose="020F0502020204030204" pitchFamily="34" charset="0"/>
                <a:cs typeface="Calibri" panose="020F0502020204030204" pitchFamily="34" charset="0"/>
              </a:rPr>
              <a:t>7</a:t>
            </a:r>
            <a:r>
              <a:rPr lang="vi-VN" altLang="en-US" sz="2800" b="1" dirty="0">
                <a:solidFill>
                  <a:srgbClr val="002060"/>
                </a:solidFill>
                <a:latin typeface="Calibri" panose="020F0502020204030204" pitchFamily="34" charset="0"/>
                <a:cs typeface="Calibri" panose="020F0502020204030204" pitchFamily="34" charset="0"/>
              </a:rPr>
              <a:t> và cho biết khi hoa được hoặc không được thụ phấn, thụ tinh thì sự phát triển tiếp theo của hoa sẽ như thế nào.</a:t>
            </a:r>
            <a:endPar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FA243F49-8F97-A607-49C0-C2BBA61D28BF}"/>
              </a:ext>
            </a:extLst>
          </p:cNvPr>
          <p:cNvPicPr>
            <a:picLocks noChangeAspect="1"/>
          </p:cNvPicPr>
          <p:nvPr/>
        </p:nvPicPr>
        <p:blipFill>
          <a:blip r:embed="rId2"/>
          <a:stretch>
            <a:fillRect/>
          </a:stretch>
        </p:blipFill>
        <p:spPr>
          <a:xfrm>
            <a:off x="2351313" y="1096508"/>
            <a:ext cx="7477125" cy="5326063"/>
          </a:xfrm>
          <a:prstGeom prst="rect">
            <a:avLst/>
          </a:prstGeom>
        </p:spPr>
      </p:pic>
    </p:spTree>
    <p:extLst>
      <p:ext uri="{BB962C8B-B14F-4D97-AF65-F5344CB8AC3E}">
        <p14:creationId xmlns:p14="http://schemas.microsoft.com/office/powerpoint/2010/main" val="1658232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471057" y="785222"/>
            <a:ext cx="8501744"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được thụ phấn, thụ tinh thì sự phát triển tiếp theo của hoa sẽ như thế nào</a:t>
            </a:r>
            <a:r>
              <a:rPr lang="en-US" sz="3200" b="1" dirty="0">
                <a:solidFill>
                  <a:srgbClr val="00206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xmlns="" id="{BF22073C-2160-F47C-E1C4-3D5A689E196F}"/>
              </a:ext>
            </a:extLst>
          </p:cNvPr>
          <p:cNvGrpSpPr/>
          <p:nvPr/>
        </p:nvGrpSpPr>
        <p:grpSpPr>
          <a:xfrm>
            <a:off x="1338943" y="2481942"/>
            <a:ext cx="10413671" cy="2667001"/>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2799126"/>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được thụ phấn, thụ tinh thì hoa trở thành nơi cung cấp chất dinh dưỡng để nuôi quả</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9718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16454" y="196526"/>
            <a:ext cx="11719434" cy="6405462"/>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1795"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sz="1795"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43977" y="3276977"/>
            <a:ext cx="304046" cy="3040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214" tIns="45607" rIns="91214" bIns="45607" numCol="1" anchor="t" anchorCtr="0" compatLnSpc="1">
            <a:prstTxWarp prst="textNoShape">
              <a:avLst/>
            </a:prstTxWarp>
          </a:bodyPr>
          <a:lstStyle/>
          <a:p>
            <a:endParaRPr lang="en-US" sz="1795">
              <a:solidFill>
                <a:prstClr val="black"/>
              </a:solidFill>
            </a:endParaRPr>
          </a:p>
        </p:txBody>
      </p:sp>
      <p:sp>
        <p:nvSpPr>
          <p:cNvPr id="2" name="TextBox 1"/>
          <p:cNvSpPr txBox="1"/>
          <p:nvPr/>
        </p:nvSpPr>
        <p:spPr>
          <a:xfrm>
            <a:off x="2335084" y="289660"/>
            <a:ext cx="7207872" cy="521926"/>
          </a:xfrm>
          <a:prstGeom prst="rect">
            <a:avLst/>
          </a:prstGeom>
          <a:noFill/>
        </p:spPr>
        <p:txBody>
          <a:bodyPr wrap="square" rtlCol="0">
            <a:spAutoFit/>
          </a:bodyPr>
          <a:lstStyle/>
          <a:p>
            <a:pPr algn="ctr"/>
            <a:r>
              <a:rPr lang="vi-VN" sz="2793" b="1" dirty="0">
                <a:solidFill>
                  <a:prstClr val="black"/>
                </a:solidFill>
                <a:latin typeface="HP001 4 hàng" panose="020B0603050302020204" pitchFamily="34" charset="0"/>
              </a:rPr>
              <a:t>Thứ hai</a:t>
            </a:r>
            <a:r>
              <a:rPr lang="vi-VN" sz="2793" b="1" dirty="0" smtClean="0">
                <a:solidFill>
                  <a:prstClr val="black"/>
                </a:solidFill>
                <a:latin typeface="HP001 4 hàng" panose="020B0603050302020204" pitchFamily="34" charset="0"/>
              </a:rPr>
              <a:t> </a:t>
            </a:r>
            <a:r>
              <a:rPr lang="vi-VN" sz="2793" b="1" dirty="0">
                <a:solidFill>
                  <a:prstClr val="black"/>
                </a:solidFill>
                <a:latin typeface="HP001 4 hàng" panose="020B0603050302020204" pitchFamily="34" charset="0"/>
              </a:rPr>
              <a:t>ngày </a:t>
            </a:r>
            <a:r>
              <a:rPr lang="vi-VN" sz="2793" b="1" dirty="0" smtClean="0">
                <a:solidFill>
                  <a:prstClr val="black"/>
                </a:solidFill>
                <a:latin typeface="HP001 4 hàng" panose="020B0603050302020204" pitchFamily="34" charset="0"/>
              </a:rPr>
              <a:t>9 </a:t>
            </a:r>
            <a:r>
              <a:rPr lang="vi-VN" sz="2793" b="1" dirty="0">
                <a:solidFill>
                  <a:prstClr val="black"/>
                </a:solidFill>
                <a:latin typeface="HP001 4 hàng" panose="020B0603050302020204" pitchFamily="34" charset="0"/>
              </a:rPr>
              <a:t>tháng </a:t>
            </a:r>
            <a:r>
              <a:rPr lang="vi-VN" sz="2793" b="1" dirty="0" smtClean="0">
                <a:solidFill>
                  <a:prstClr val="black"/>
                </a:solidFill>
                <a:latin typeface="HP001 4 hàng" panose="020B0603050302020204" pitchFamily="34" charset="0"/>
              </a:rPr>
              <a:t>12 </a:t>
            </a:r>
            <a:r>
              <a:rPr lang="vi-VN" sz="2793" b="1" dirty="0">
                <a:solidFill>
                  <a:prstClr val="black"/>
                </a:solidFill>
                <a:latin typeface="HP001 4 hàng" panose="020B0603050302020204" pitchFamily="34" charset="0"/>
              </a:rPr>
              <a:t>năm 2024</a:t>
            </a:r>
            <a:endParaRPr lang="en-US" sz="2793" b="1" dirty="0">
              <a:solidFill>
                <a:prstClr val="black"/>
              </a:solidFill>
              <a:latin typeface="HP001 4 hàng" panose="020B0603050302020204" pitchFamily="34" charset="0"/>
            </a:endParaRPr>
          </a:p>
        </p:txBody>
      </p:sp>
      <p:sp>
        <p:nvSpPr>
          <p:cNvPr id="4" name="TextBox 3"/>
          <p:cNvSpPr txBox="1"/>
          <p:nvPr/>
        </p:nvSpPr>
        <p:spPr>
          <a:xfrm>
            <a:off x="580211" y="1208142"/>
            <a:ext cx="2210943" cy="521926"/>
          </a:xfrm>
          <a:prstGeom prst="rect">
            <a:avLst/>
          </a:prstGeom>
          <a:noFill/>
        </p:spPr>
        <p:txBody>
          <a:bodyPr wrap="square" rtlCol="0">
            <a:spAutoFit/>
          </a:bodyPr>
          <a:lstStyle/>
          <a:p>
            <a:r>
              <a:rPr lang="vi-VN" sz="2793" b="1" dirty="0" smtClean="0">
                <a:solidFill>
                  <a:prstClr val="black"/>
                </a:solidFill>
                <a:latin typeface="HP001 4 hàng" panose="020B0603050302020204" pitchFamily="34" charset="0"/>
              </a:rPr>
              <a:t>Khoa học: </a:t>
            </a:r>
            <a:endParaRPr lang="en-US" sz="2793" b="1" dirty="0">
              <a:solidFill>
                <a:prstClr val="black"/>
              </a:solidFill>
              <a:latin typeface="HP001 4 hàng" panose="020B0603050302020204" pitchFamily="34" charset="0"/>
            </a:endParaRPr>
          </a:p>
        </p:txBody>
      </p:sp>
      <p:cxnSp>
        <p:nvCxnSpPr>
          <p:cNvPr id="7" name="Straight Connector 6"/>
          <p:cNvCxnSpPr/>
          <p:nvPr/>
        </p:nvCxnSpPr>
        <p:spPr>
          <a:xfrm flipV="1">
            <a:off x="788417" y="1607849"/>
            <a:ext cx="1263356" cy="6792"/>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56707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198914" y="785222"/>
            <a:ext cx="9013371" cy="1219821"/>
          </a:xfrm>
          <a:prstGeom prst="rect">
            <a:avLst/>
          </a:prstGeom>
          <a:noFill/>
        </p:spPr>
        <p:txBody>
          <a:bodyPr wrap="square" rtlCol="0">
            <a:spAutoFit/>
          </a:bodyPr>
          <a:lstStyle/>
          <a:p>
            <a:pPr lvl="0" algn="ctr">
              <a:lnSpc>
                <a:spcPct val="120000"/>
              </a:lnSpc>
            </a:pPr>
            <a:r>
              <a:rPr lang="vi-VN" sz="3200" b="1" dirty="0">
                <a:solidFill>
                  <a:srgbClr val="002060"/>
                </a:solidFill>
                <a:latin typeface="Cambria" panose="02040503050406030204" pitchFamily="18" charset="0"/>
                <a:ea typeface="Cambria" panose="02040503050406030204" pitchFamily="18" charset="0"/>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xmlns="" id="{BF22073C-2160-F47C-E1C4-3D5A689E196F}"/>
              </a:ext>
            </a:extLst>
          </p:cNvPr>
          <p:cNvGrpSpPr/>
          <p:nvPr/>
        </p:nvGrpSpPr>
        <p:grpSpPr>
          <a:xfrm>
            <a:off x="1338943" y="2481942"/>
            <a:ext cx="10413671" cy="2122715"/>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3420048"/>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p:txBody>
        </p:sp>
      </p:grpSp>
    </p:spTree>
    <p:extLst>
      <p:ext uri="{BB962C8B-B14F-4D97-AF65-F5344CB8AC3E}">
        <p14:creationId xmlns:p14="http://schemas.microsoft.com/office/powerpoint/2010/main" val="6363793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3"/>
          <p:cNvPicPr/>
          <p:nvPr/>
        </p:nvPicPr>
        <p:blipFill>
          <a:blip r:embed="rId2" cstate="print"/>
          <a:stretch>
            <a:fillRect/>
          </a:stretch>
        </p:blipFill>
        <p:spPr>
          <a:xfrm>
            <a:off x="1" y="-364618"/>
            <a:ext cx="3106364" cy="7222618"/>
          </a:xfrm>
          <a:prstGeom prst="rect">
            <a:avLst/>
          </a:prstGeom>
        </p:spPr>
      </p:pic>
      <p:pic>
        <p:nvPicPr>
          <p:cNvPr id="10" name="图形 5"/>
          <p:cNvPicPr>
            <a:picLocks noChangeAspect="1"/>
          </p:cNvPicPr>
          <p:nvPr/>
        </p:nvPicPr>
        <p:blipFill>
          <a:blip r:embed="rId3"/>
          <a:stretch>
            <a:fillRect/>
          </a:stretch>
        </p:blipFill>
        <p:spPr>
          <a:xfrm>
            <a:off x="478327" y="108858"/>
            <a:ext cx="11452415" cy="6383382"/>
          </a:xfrm>
          <a:prstGeom prst="rect">
            <a:avLst/>
          </a:prstGeom>
        </p:spPr>
      </p:pic>
      <p:sp>
        <p:nvSpPr>
          <p:cNvPr id="8" name="TextBox 7">
            <a:extLst>
              <a:ext uri="{FF2B5EF4-FFF2-40B4-BE49-F238E27FC236}">
                <a16:creationId xmlns:a16="http://schemas.microsoft.com/office/drawing/2014/main" xmlns="" id="{B35D87E2-91C7-EA9D-57EA-950A1427AF76}"/>
              </a:ext>
            </a:extLst>
          </p:cNvPr>
          <p:cNvSpPr txBox="1"/>
          <p:nvPr/>
        </p:nvSpPr>
        <p:spPr>
          <a:xfrm>
            <a:off x="2198914" y="785222"/>
            <a:ext cx="9013371" cy="12198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hoa không được thụ phấn, thụ tinh thì sự phát triển tiếp theo của hoa sẽ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3" name="Group 2">
            <a:extLst>
              <a:ext uri="{FF2B5EF4-FFF2-40B4-BE49-F238E27FC236}">
                <a16:creationId xmlns:a16="http://schemas.microsoft.com/office/drawing/2014/main" xmlns="" id="{BF22073C-2160-F47C-E1C4-3D5A689E196F}"/>
              </a:ext>
            </a:extLst>
          </p:cNvPr>
          <p:cNvGrpSpPr/>
          <p:nvPr/>
        </p:nvGrpSpPr>
        <p:grpSpPr>
          <a:xfrm>
            <a:off x="1338943" y="2481942"/>
            <a:ext cx="10413671" cy="3439887"/>
            <a:chOff x="6487719" y="666014"/>
            <a:chExt cx="5264895" cy="5810985"/>
          </a:xfrm>
        </p:grpSpPr>
        <p:sp>
          <p:nvSpPr>
            <p:cNvPr id="4" name="Freeform 3">
              <a:extLst>
                <a:ext uri="{FF2B5EF4-FFF2-40B4-BE49-F238E27FC236}">
                  <a16:creationId xmlns:a16="http://schemas.microsoft.com/office/drawing/2014/main" xmlns="" id="{D430629E-785B-4322-984A-EC2DC8F6304A}"/>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3E0DB1E7-38C1-A40E-0A4F-038A8CC4C9BC}"/>
                </a:ext>
              </a:extLst>
            </p:cNvPr>
            <p:cNvSpPr/>
            <p:nvPr/>
          </p:nvSpPr>
          <p:spPr>
            <a:xfrm>
              <a:off x="6742258" y="1079727"/>
              <a:ext cx="4865541" cy="5355233"/>
            </a:xfrm>
            <a:prstGeom prst="rect">
              <a:avLst/>
            </a:prstGeom>
          </p:spPr>
          <p:txBody>
            <a:bodyPr wrap="square">
              <a:spAutoFit/>
            </a:bodyPr>
            <a:lstStyle/>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hoa không được thụ phấn, thụ tinh thì hoa sẽ tự héo úa.</a:t>
              </a:r>
            </a:p>
            <a:p>
              <a:pPr marL="571500" marR="0" lvl="0" indent="-57150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Nếu hoa không được thụ phấn, thụ tinh thì hạt và quả sẽ không thể hình thành được.</a:t>
              </a:r>
            </a:p>
          </p:txBody>
        </p:sp>
      </p:grpSp>
    </p:spTree>
    <p:extLst>
      <p:ext uri="{BB962C8B-B14F-4D97-AF65-F5344CB8AC3E}">
        <p14:creationId xmlns:p14="http://schemas.microsoft.com/office/powerpoint/2010/main" val="3646059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0609250-E331-F7A8-6DBD-5DC0A23B7F4D}"/>
              </a:ext>
            </a:extLst>
          </p:cNvPr>
          <p:cNvPicPr>
            <a:picLocks noChangeAspect="1"/>
          </p:cNvPicPr>
          <p:nvPr/>
        </p:nvPicPr>
        <p:blipFill>
          <a:blip r:embed="rId2"/>
          <a:stretch>
            <a:fillRect/>
          </a:stretch>
        </p:blipFill>
        <p:spPr>
          <a:xfrm>
            <a:off x="0" y="1425721"/>
            <a:ext cx="12192000" cy="4006558"/>
          </a:xfrm>
          <a:prstGeom prst="rect">
            <a:avLst/>
          </a:prstGeom>
        </p:spPr>
      </p:pic>
    </p:spTree>
    <p:extLst>
      <p:ext uri="{BB962C8B-B14F-4D97-AF65-F5344CB8AC3E}">
        <p14:creationId xmlns:p14="http://schemas.microsoft.com/office/powerpoint/2010/main" val="1373420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06829"/>
            <a:ext cx="11146335" cy="638991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23">
            <a:extLst>
              <a:ext uri="{FF2B5EF4-FFF2-40B4-BE49-F238E27FC236}">
                <a16:creationId xmlns:a16="http://schemas.microsoft.com/office/drawing/2014/main" xmlns="" id="{88AB8ED4-EB14-4591-CCBA-2E0504BA2FDD}"/>
              </a:ext>
            </a:extLst>
          </p:cNvPr>
          <p:cNvPicPr>
            <a:picLocks noChangeAspect="1"/>
          </p:cNvPicPr>
          <p:nvPr/>
        </p:nvPicPr>
        <p:blipFill>
          <a:blip r:embed="rId2"/>
          <a:srcRect/>
          <a:stretch>
            <a:fillRect/>
          </a:stretch>
        </p:blipFill>
        <p:spPr>
          <a:xfrm flipH="1">
            <a:off x="-99197" y="1209830"/>
            <a:ext cx="3506573" cy="5648170"/>
          </a:xfrm>
          <a:prstGeom prst="rect">
            <a:avLst/>
          </a:prstGeom>
        </p:spPr>
      </p:pic>
      <p:grpSp>
        <p:nvGrpSpPr>
          <p:cNvPr id="6" name="Group 5">
            <a:extLst>
              <a:ext uri="{FF2B5EF4-FFF2-40B4-BE49-F238E27FC236}">
                <a16:creationId xmlns:a16="http://schemas.microsoft.com/office/drawing/2014/main" xmlns="" id="{318EE9B4-7F66-D0EC-D623-4812A136C8A9}"/>
              </a:ext>
            </a:extLst>
          </p:cNvPr>
          <p:cNvGrpSpPr/>
          <p:nvPr/>
        </p:nvGrpSpPr>
        <p:grpSpPr>
          <a:xfrm>
            <a:off x="3629748" y="-179884"/>
            <a:ext cx="7343052" cy="3271427"/>
            <a:chOff x="6248807" y="533519"/>
            <a:chExt cx="5209742" cy="5606023"/>
          </a:xfrm>
        </p:grpSpPr>
        <p:pic>
          <p:nvPicPr>
            <p:cNvPr id="8" name="Picture 4">
              <a:extLst>
                <a:ext uri="{FF2B5EF4-FFF2-40B4-BE49-F238E27FC236}">
                  <a16:creationId xmlns:a16="http://schemas.microsoft.com/office/drawing/2014/main" xmlns="" id="{87B9EB99-5D0E-6393-5EE9-4122BADD74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050666" y="731660"/>
              <a:ext cx="5606023" cy="5209742"/>
            </a:xfrm>
            <a:prstGeom prst="rect">
              <a:avLst/>
            </a:prstGeom>
          </p:spPr>
        </p:pic>
        <p:grpSp>
          <p:nvGrpSpPr>
            <p:cNvPr id="9" name="Group 5">
              <a:extLst>
                <a:ext uri="{FF2B5EF4-FFF2-40B4-BE49-F238E27FC236}">
                  <a16:creationId xmlns:a16="http://schemas.microsoft.com/office/drawing/2014/main" xmlns="" id="{A0E7890A-C36B-7752-F3E8-EFAED4E72E4C}"/>
                </a:ext>
              </a:extLst>
            </p:cNvPr>
            <p:cNvGrpSpPr/>
            <p:nvPr/>
          </p:nvGrpSpPr>
          <p:grpSpPr>
            <a:xfrm>
              <a:off x="6608611" y="1817024"/>
              <a:ext cx="4664635" cy="4100449"/>
              <a:chOff x="0" y="0"/>
              <a:chExt cx="3403061" cy="1879496"/>
            </a:xfrm>
          </p:grpSpPr>
          <p:sp>
            <p:nvSpPr>
              <p:cNvPr id="11" name="Freeform 6">
                <a:extLst>
                  <a:ext uri="{FF2B5EF4-FFF2-40B4-BE49-F238E27FC236}">
                    <a16:creationId xmlns:a16="http://schemas.microsoft.com/office/drawing/2014/main" xmlns="" id="{99916921-716E-BE0D-3465-E2411CEB2FBA}"/>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0" name="Hộp Văn bản 10">
              <a:extLst>
                <a:ext uri="{FF2B5EF4-FFF2-40B4-BE49-F238E27FC236}">
                  <a16:creationId xmlns:a16="http://schemas.microsoft.com/office/drawing/2014/main" xmlns="" id="{3CFFEAD5-FD3D-D093-382F-B0ACE238D826}"/>
                </a:ext>
              </a:extLst>
            </p:cNvPr>
            <p:cNvSpPr txBox="1"/>
            <p:nvPr/>
          </p:nvSpPr>
          <p:spPr>
            <a:xfrm>
              <a:off x="6607906" y="1976692"/>
              <a:ext cx="4688508" cy="3111590"/>
            </a:xfrm>
            <a:prstGeom prst="rect">
              <a:avLst/>
            </a:prstGeom>
            <a:noFill/>
          </p:spPr>
          <p:txBody>
            <a:bodyPr wrap="square">
              <a:spAutoFit/>
            </a:bodyPr>
            <a:lstStyle/>
            <a:p>
              <a:pPr algn="just"/>
              <a:r>
                <a:rPr lang="vi-VN" sz="3000" dirty="0">
                  <a:latin typeface="Arial" panose="020B0604020202020204" pitchFamily="34" charset="0"/>
                  <a:ea typeface="Calibri" panose="020F0502020204030204" pitchFamily="34" charset="0"/>
                  <a:cs typeface="Arial" panose="020B0604020202020204" pitchFamily="34" charset="0"/>
                </a:rPr>
                <a:t>Có hai vườn nhãn, một vườn nuôi ong có năng suất cao hơn (quả nhiều hơn), thu nhập cao hơn vườn không nuôi ong. Em hãy giải thích.</a:t>
              </a:r>
            </a:p>
          </p:txBody>
        </p:sp>
      </p:grpSp>
      <p:grpSp>
        <p:nvGrpSpPr>
          <p:cNvPr id="13" name="Nhóm 18">
            <a:extLst>
              <a:ext uri="{FF2B5EF4-FFF2-40B4-BE49-F238E27FC236}">
                <a16:creationId xmlns:a16="http://schemas.microsoft.com/office/drawing/2014/main" xmlns="" id="{D0424705-EA39-7A1F-F3D8-D0C9CF0012FA}"/>
              </a:ext>
            </a:extLst>
          </p:cNvPr>
          <p:cNvGrpSpPr/>
          <p:nvPr/>
        </p:nvGrpSpPr>
        <p:grpSpPr>
          <a:xfrm>
            <a:off x="3640185" y="3363688"/>
            <a:ext cx="7463244" cy="2775856"/>
            <a:chOff x="-133031" y="3414931"/>
            <a:chExt cx="9458837" cy="3885983"/>
          </a:xfrm>
        </p:grpSpPr>
        <p:sp>
          <p:nvSpPr>
            <p:cNvPr id="16" name="Freeform 2">
              <a:extLst>
                <a:ext uri="{FF2B5EF4-FFF2-40B4-BE49-F238E27FC236}">
                  <a16:creationId xmlns:a16="http://schemas.microsoft.com/office/drawing/2014/main" xmlns="" id="{7D8CCD69-3E23-44CC-1CF0-D337F6AAFE5A}"/>
                </a:ext>
              </a:extLst>
            </p:cNvPr>
            <p:cNvSpPr/>
            <p:nvPr/>
          </p:nvSpPr>
          <p:spPr>
            <a:xfrm>
              <a:off x="-133031" y="3414931"/>
              <a:ext cx="9458837" cy="3885983"/>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sz="2900"/>
            </a:p>
          </p:txBody>
        </p:sp>
        <p:sp>
          <p:nvSpPr>
            <p:cNvPr id="17" name="Hộp Văn bản 16">
              <a:extLst>
                <a:ext uri="{FF2B5EF4-FFF2-40B4-BE49-F238E27FC236}">
                  <a16:creationId xmlns:a16="http://schemas.microsoft.com/office/drawing/2014/main" xmlns="" id="{0CD220AE-576A-73E1-D173-B5291BFBA174}"/>
                </a:ext>
              </a:extLst>
            </p:cNvPr>
            <p:cNvSpPr txBox="1"/>
            <p:nvPr/>
          </p:nvSpPr>
          <p:spPr>
            <a:xfrm>
              <a:off x="79063" y="3976728"/>
              <a:ext cx="9101554" cy="2510846"/>
            </a:xfrm>
            <a:prstGeom prst="rect">
              <a:avLst/>
            </a:prstGeom>
            <a:noFill/>
          </p:spPr>
          <p:txBody>
            <a:bodyPr wrap="square">
              <a:spAutoFit/>
            </a:bodyPr>
            <a:lstStyle/>
            <a:p>
              <a:pPr marL="0" marR="0" algn="just">
                <a:spcBef>
                  <a:spcPts val="0"/>
                </a:spcBef>
                <a:spcAft>
                  <a:spcPts val="0"/>
                </a:spcAft>
              </a:pPr>
              <a:r>
                <a:rPr lang="vi-VN" sz="3200" b="1" dirty="0">
                  <a:solidFill>
                    <a:srgbClr val="FF0000"/>
                  </a:solidFill>
                  <a:effectLst/>
                  <a:latin typeface="Cambria" panose="02040503050406030204" pitchFamily="18" charset="0"/>
                  <a:ea typeface="Cambria" panose="02040503050406030204" pitchFamily="18" charset="0"/>
                </a:rPr>
                <a:t>Vườn nuôi ong, ong lấy mật hoa sẽ thụ phấn cho hoa giúp tạo quả nhiều hơn, ong còn tạo mật nên sẽ có thu nhập cao hơn vườn không nuôi ong.</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83064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lowchart: Alternate Process 3">
            <a:extLst>
              <a:ext uri="{FF2B5EF4-FFF2-40B4-BE49-F238E27FC236}">
                <a16:creationId xmlns:a16="http://schemas.microsoft.com/office/drawing/2014/main" xmlns="" id="{75352D90-FFAD-344A-8815-C95BA19DC1A3}"/>
              </a:ext>
            </a:extLst>
          </p:cNvPr>
          <p:cNvSpPr/>
          <p:nvPr/>
        </p:nvSpPr>
        <p:spPr>
          <a:xfrm>
            <a:off x="2057400" y="64234"/>
            <a:ext cx="8686799" cy="1046109"/>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Đặt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hỏi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tìm</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hiểu</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sự</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sinh</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sản</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của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có</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hoa</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theo</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một</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số</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bg1"/>
                </a:solidFill>
                <a:latin typeface="Cambria" panose="02040503050406030204" pitchFamily="18" charset="0"/>
                <a:ea typeface="Cambria" panose="02040503050406030204" pitchFamily="18" charset="0"/>
                <a:cs typeface="Arial" panose="020B0604020202020204" pitchFamily="34" charset="0"/>
              </a:rPr>
              <a:t>gợi</a:t>
            </a:r>
            <a:r>
              <a:rPr lang="en-US" sz="3000" b="1" dirty="0">
                <a:solidFill>
                  <a:schemeClr val="bg1"/>
                </a:solidFill>
                <a:latin typeface="Cambria" panose="02040503050406030204" pitchFamily="18" charset="0"/>
                <a:ea typeface="Cambria" panose="02040503050406030204" pitchFamily="18" charset="0"/>
                <a:cs typeface="Arial" panose="020B0604020202020204" pitchFamily="34" charset="0"/>
              </a:rPr>
              <a:t> ý </a:t>
            </a:r>
          </a:p>
        </p:txBody>
      </p:sp>
      <p:pic>
        <p:nvPicPr>
          <p:cNvPr id="7" name="Picture 6">
            <a:extLst>
              <a:ext uri="{FF2B5EF4-FFF2-40B4-BE49-F238E27FC236}">
                <a16:creationId xmlns:a16="http://schemas.microsoft.com/office/drawing/2014/main" xmlns="" id="{4EA40364-7D36-F45C-74CD-9F78976715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1" y="3766457"/>
            <a:ext cx="5859614" cy="3091543"/>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xmlns="" id="{9DB42D53-7F3E-F4A5-A2B6-E8E41649A80B}"/>
              </a:ext>
            </a:extLst>
          </p:cNvPr>
          <p:cNvGrpSpPr/>
          <p:nvPr/>
        </p:nvGrpSpPr>
        <p:grpSpPr>
          <a:xfrm>
            <a:off x="1470638" y="1672759"/>
            <a:ext cx="2915391" cy="2075566"/>
            <a:chOff x="8875987" y="2273361"/>
            <a:chExt cx="2915391" cy="2075566"/>
          </a:xfrm>
        </p:grpSpPr>
        <p:pic>
          <p:nvPicPr>
            <p:cNvPr id="9" name="Picture 8" descr="Text&#10;&#10;Description automatically generated">
              <a:extLst>
                <a:ext uri="{FF2B5EF4-FFF2-40B4-BE49-F238E27FC236}">
                  <a16:creationId xmlns:a16="http://schemas.microsoft.com/office/drawing/2014/main" xmlns="" id="{277CC298-05C6-B053-AAD3-5F985807A2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xmlns="" id="{ED4F1EDF-B228-D3B8-BFFD-B0597384400A}"/>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BF8DF33A-7C63-52FB-C29D-65D02E747AFF}"/>
              </a:ext>
            </a:extLst>
          </p:cNvPr>
          <p:cNvGrpSpPr/>
          <p:nvPr/>
        </p:nvGrpSpPr>
        <p:grpSpPr>
          <a:xfrm>
            <a:off x="5249835" y="1219601"/>
            <a:ext cx="6066985" cy="2031567"/>
            <a:chOff x="3828145" y="3222572"/>
            <a:chExt cx="4857889" cy="2031567"/>
          </a:xfrm>
        </p:grpSpPr>
        <p:grpSp>
          <p:nvGrpSpPr>
            <p:cNvPr id="12" name="Group 11">
              <a:extLst>
                <a:ext uri="{FF2B5EF4-FFF2-40B4-BE49-F238E27FC236}">
                  <a16:creationId xmlns:a16="http://schemas.microsoft.com/office/drawing/2014/main" xmlns="" id="{1B8AAE12-4774-65F7-F311-CC59DD19EA60}"/>
                </a:ext>
              </a:extLst>
            </p:cNvPr>
            <p:cNvGrpSpPr/>
            <p:nvPr/>
          </p:nvGrpSpPr>
          <p:grpSpPr>
            <a:xfrm>
              <a:off x="3828145" y="3222572"/>
              <a:ext cx="4857889" cy="1991686"/>
              <a:chOff x="1065651" y="2112374"/>
              <a:chExt cx="2443566" cy="1082291"/>
            </a:xfrm>
          </p:grpSpPr>
          <p:sp>
            <p:nvSpPr>
              <p:cNvPr id="16" name="Rectangle: Rounded Corners 3">
                <a:extLst>
                  <a:ext uri="{FF2B5EF4-FFF2-40B4-BE49-F238E27FC236}">
                    <a16:creationId xmlns:a16="http://schemas.microsoft.com/office/drawing/2014/main" xmlns="" id="{5DB8AB3B-2206-974F-891A-4905ABA7FFAB}"/>
                  </a:ext>
                </a:extLst>
              </p:cNvPr>
              <p:cNvSpPr/>
              <p:nvPr/>
            </p:nvSpPr>
            <p:spPr>
              <a:xfrm>
                <a:off x="1065651" y="2206576"/>
                <a:ext cx="2320290" cy="988089"/>
              </a:xfrm>
              <a:prstGeom prst="roundRect">
                <a:avLst>
                  <a:gd name="adj" fmla="val 50000"/>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xmlns="" id="{CB84499F-BE2F-473C-0F64-9D86DD5D7E15}"/>
                  </a:ext>
                </a:extLst>
              </p:cNvPr>
              <p:cNvSpPr/>
              <p:nvPr/>
            </p:nvSpPr>
            <p:spPr>
              <a:xfrm rot="1640516">
                <a:off x="3182207" y="2112374"/>
                <a:ext cx="327010" cy="545656"/>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sp>
          <p:nvSpPr>
            <p:cNvPr id="14" name="Rectangle 13">
              <a:extLst>
                <a:ext uri="{FF2B5EF4-FFF2-40B4-BE49-F238E27FC236}">
                  <a16:creationId xmlns:a16="http://schemas.microsoft.com/office/drawing/2014/main" xmlns="" id="{9C651CC9-C1FF-3ED0-2428-A0D4996C5C1D}"/>
                </a:ext>
              </a:extLst>
            </p:cNvPr>
            <p:cNvSpPr/>
            <p:nvPr/>
          </p:nvSpPr>
          <p:spPr>
            <a:xfrm>
              <a:off x="4087295" y="3658253"/>
              <a:ext cx="4044358" cy="1595886"/>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Cơ quan sinh sản của cây hoa là gì? Là hoa lưỡng tính hay đơn tính?</a:t>
              </a:r>
              <a:endParaRPr lang="en-US" sz="2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2845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6" name="Picture 2" descr="Hoa lá, bông sen, Hoa sen phong cách màu nước. File PSD #83 - Vector6.com">
            <a:extLst>
              <a:ext uri="{FF2B5EF4-FFF2-40B4-BE49-F238E27FC236}">
                <a16:creationId xmlns:a16="http://schemas.microsoft.com/office/drawing/2014/main" xmlns="" id="{41D736CB-22F3-99F5-DBF8-8CE02DBEF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3" y="2231570"/>
            <a:ext cx="3156857" cy="37011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BF8DF33A-7C63-52FB-C29D-65D02E747AFF}"/>
              </a:ext>
            </a:extLst>
          </p:cNvPr>
          <p:cNvGrpSpPr/>
          <p:nvPr/>
        </p:nvGrpSpPr>
        <p:grpSpPr>
          <a:xfrm>
            <a:off x="3545997" y="1066815"/>
            <a:ext cx="8221460" cy="4275415"/>
            <a:chOff x="3828145" y="3314313"/>
            <a:chExt cx="4785157" cy="1899946"/>
          </a:xfrm>
        </p:grpSpPr>
        <p:grpSp>
          <p:nvGrpSpPr>
            <p:cNvPr id="13" name="Group 12">
              <a:extLst>
                <a:ext uri="{FF2B5EF4-FFF2-40B4-BE49-F238E27FC236}">
                  <a16:creationId xmlns:a16="http://schemas.microsoft.com/office/drawing/2014/main" xmlns="" id="{1B8AAE12-4774-65F7-F311-CC59DD19EA60}"/>
                </a:ext>
              </a:extLst>
            </p:cNvPr>
            <p:cNvGrpSpPr/>
            <p:nvPr/>
          </p:nvGrpSpPr>
          <p:grpSpPr>
            <a:xfrm>
              <a:off x="3828145" y="3314313"/>
              <a:ext cx="4785157" cy="1899946"/>
              <a:chOff x="1065651" y="2162226"/>
              <a:chExt cx="2406981" cy="1032439"/>
            </a:xfrm>
          </p:grpSpPr>
          <p:sp>
            <p:nvSpPr>
              <p:cNvPr id="19" name="Rectangle: Rounded Corners 3">
                <a:extLst>
                  <a:ext uri="{FF2B5EF4-FFF2-40B4-BE49-F238E27FC236}">
                    <a16:creationId xmlns:a16="http://schemas.microsoft.com/office/drawing/2014/main" xmlns="" id="{5DB8AB3B-2206-974F-891A-4905ABA7FFAB}"/>
                  </a:ext>
                </a:extLst>
              </p:cNvPr>
              <p:cNvSpPr/>
              <p:nvPr/>
            </p:nvSpPr>
            <p:spPr>
              <a:xfrm>
                <a:off x="1065651" y="2206576"/>
                <a:ext cx="2320290" cy="988089"/>
              </a:xfrm>
              <a:prstGeom prst="roundRect">
                <a:avLst>
                  <a:gd name="adj" fmla="val 33506"/>
                </a:avLst>
              </a:prstGeom>
              <a:solidFill>
                <a:schemeClr val="bg1"/>
              </a:solidFill>
              <a:ln w="57150">
                <a:solidFill>
                  <a:srgbClr val="FB3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2">
                <a:extLst>
                  <a:ext uri="{FF2B5EF4-FFF2-40B4-BE49-F238E27FC236}">
                    <a16:creationId xmlns:a16="http://schemas.microsoft.com/office/drawing/2014/main" xmlns="" id="{CB84499F-BE2F-473C-0F64-9D86DD5D7E15}"/>
                  </a:ext>
                </a:extLst>
              </p:cNvPr>
              <p:cNvSpPr/>
              <p:nvPr/>
            </p:nvSpPr>
            <p:spPr>
              <a:xfrm rot="1640516">
                <a:off x="3145622" y="2162226"/>
                <a:ext cx="327010" cy="264977"/>
              </a:xfrm>
              <a:custGeom>
                <a:avLst/>
                <a:gdLst/>
                <a:ahLst/>
                <a:cxnLst/>
                <a:rect l="l" t="t" r="r" b="b"/>
                <a:pathLst>
                  <a:path w="1406782" h="1336443">
                    <a:moveTo>
                      <a:pt x="0" y="0"/>
                    </a:moveTo>
                    <a:lnTo>
                      <a:pt x="1406782" y="0"/>
                    </a:lnTo>
                    <a:lnTo>
                      <a:pt x="1406782" y="1336443"/>
                    </a:lnTo>
                    <a:lnTo>
                      <a:pt x="0" y="133644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sp>
          <p:nvSpPr>
            <p:cNvPr id="18" name="Rectangle 17">
              <a:extLst>
                <a:ext uri="{FF2B5EF4-FFF2-40B4-BE49-F238E27FC236}">
                  <a16:creationId xmlns:a16="http://schemas.microsoft.com/office/drawing/2014/main" xmlns="" id="{9C651CC9-C1FF-3ED0-2428-A0D4996C5C1D}"/>
                </a:ext>
              </a:extLst>
            </p:cNvPr>
            <p:cNvSpPr/>
            <p:nvPr/>
          </p:nvSpPr>
          <p:spPr>
            <a:xfrm>
              <a:off x="4087295" y="3590528"/>
              <a:ext cx="4044358" cy="1398527"/>
            </a:xfrm>
            <a:prstGeom prst="rect">
              <a:avLst/>
            </a:prstGeom>
            <a:noFill/>
          </p:spPr>
          <p:txBody>
            <a:bodyPr wrap="square" lIns="91440" tIns="45720" rIns="91440" bIns="45720">
              <a:spAutoFit/>
            </a:bodyPr>
            <a:lstStyle/>
            <a:p>
              <a:pPr marL="0" marR="0" algn="ctr">
                <a:lnSpc>
                  <a:spcPct val="120000"/>
                </a:lnSpc>
                <a:spcBef>
                  <a:spcPts val="0"/>
                </a:spcBef>
                <a:spcAft>
                  <a:spcPts val="0"/>
                </a:spcAft>
              </a:pPr>
              <a:r>
                <a:rPr lang="en-US" sz="2800" b="1" dirty="0" err="1">
                  <a:solidFill>
                    <a:srgbClr val="FF0000"/>
                  </a:solidFill>
                  <a:effectLst/>
                  <a:latin typeface="Cambria" panose="02040503050406030204" pitchFamily="18" charset="0"/>
                  <a:ea typeface="Cambria" panose="02040503050406030204" pitchFamily="18" charset="0"/>
                </a:rPr>
                <a:t>Ví</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dụ</a:t>
              </a:r>
              <a:r>
                <a:rPr lang="en-US" sz="2800" b="1" dirty="0">
                  <a:solidFill>
                    <a:srgbClr val="FF0000"/>
                  </a:solidFill>
                  <a:effectLst/>
                  <a:latin typeface="Cambria" panose="02040503050406030204" pitchFamily="18" charset="0"/>
                  <a:ea typeface="Cambria" panose="02040503050406030204" pitchFamily="18" charset="0"/>
                </a:rPr>
                <a:t>: </a:t>
              </a:r>
              <a:r>
                <a:rPr lang="vi-VN" sz="2800" b="1" dirty="0">
                  <a:solidFill>
                    <a:srgbClr val="FF0000"/>
                  </a:solidFill>
                  <a:effectLst/>
                  <a:latin typeface="Cambria" panose="02040503050406030204" pitchFamily="18" charset="0"/>
                  <a:ea typeface="Cambria" panose="02040503050406030204" pitchFamily="18" charset="0"/>
                </a:rPr>
                <a:t>Sự sinh sản của cây hoa sen</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Cơ quan sinh sản là hoa sen. </a:t>
              </a:r>
            </a:p>
            <a:p>
              <a:pPr marL="0" marR="0" algn="just">
                <a:lnSpc>
                  <a:spcPct val="120000"/>
                </a:lnSpc>
                <a:spcBef>
                  <a:spcPts val="0"/>
                </a:spcBef>
                <a:spcAft>
                  <a:spcPts val="0"/>
                </a:spcAft>
              </a:pPr>
              <a:r>
                <a:rPr lang="vi-VN" sz="2800" b="1" dirty="0">
                  <a:solidFill>
                    <a:srgbClr val="FF0000"/>
                  </a:solidFill>
                  <a:effectLst/>
                  <a:latin typeface="Cambria" panose="02040503050406030204" pitchFamily="18" charset="0"/>
                  <a:ea typeface="Cambria" panose="02040503050406030204" pitchFamily="18" charset="0"/>
                </a:rPr>
                <a:t>+ Hoa sen là hoa lưỡng tính, những cái tơ nhỏ màu vàng phía dưới là nhị hoa và phần chấm đỏ có lồi lên một chút là nhuỵ hoa. Từ đó, hình thành đài sen.</a:t>
              </a:r>
            </a:p>
          </p:txBody>
        </p:sp>
      </p:grpSp>
    </p:spTree>
    <p:extLst>
      <p:ext uri="{BB962C8B-B14F-4D97-AF65-F5344CB8AC3E}">
        <p14:creationId xmlns:p14="http://schemas.microsoft.com/office/powerpoint/2010/main" val="1215231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descr="A yellow letters on a black background&#10;&#10;Description automatically generated">
            <a:extLst>
              <a:ext uri="{FF2B5EF4-FFF2-40B4-BE49-F238E27FC236}">
                <a16:creationId xmlns:a16="http://schemas.microsoft.com/office/drawing/2014/main" xmlns="" id="{F1FF92C0-39ED-52E6-064F-9C0BA9E0D1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9941" y="1908741"/>
            <a:ext cx="7750629" cy="2573451"/>
          </a:xfrm>
          <a:prstGeom prst="rect">
            <a:avLst/>
          </a:prstGeom>
        </p:spPr>
      </p:pic>
    </p:spTree>
    <p:extLst>
      <p:ext uri="{BB962C8B-B14F-4D97-AF65-F5344CB8AC3E}">
        <p14:creationId xmlns:p14="http://schemas.microsoft.com/office/powerpoint/2010/main" val="904378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xmlns="" id="{9DB42D53-7F3E-F4A5-A2B6-E8E41649A80B}"/>
              </a:ext>
            </a:extLst>
          </p:cNvPr>
          <p:cNvGrpSpPr/>
          <p:nvPr/>
        </p:nvGrpSpPr>
        <p:grpSpPr>
          <a:xfrm>
            <a:off x="1002553" y="2434759"/>
            <a:ext cx="3710961" cy="2877470"/>
            <a:chOff x="8875987" y="2273361"/>
            <a:chExt cx="2915391" cy="2075566"/>
          </a:xfrm>
        </p:grpSpPr>
        <p:pic>
          <p:nvPicPr>
            <p:cNvPr id="9" name="Picture 8" descr="Text&#10;&#10;Description automatically generated">
              <a:extLst>
                <a:ext uri="{FF2B5EF4-FFF2-40B4-BE49-F238E27FC236}">
                  <a16:creationId xmlns:a16="http://schemas.microsoft.com/office/drawing/2014/main" xmlns="" id="{277CC298-05C6-B053-AAD3-5F985807A2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xmlns="" id="{ED4F1EDF-B228-D3B8-BFFD-B0597384400A}"/>
                </a:ext>
              </a:extLst>
            </p:cNvPr>
            <p:cNvSpPr txBox="1">
              <a:spLocks noChangeArrowheads="1"/>
            </p:cNvSpPr>
            <p:nvPr/>
          </p:nvSpPr>
          <p:spPr bwMode="auto">
            <a:xfrm>
              <a:off x="9225164" y="2653964"/>
              <a:ext cx="2397391" cy="56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5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3" name="Straight Connector 12">
            <a:extLst>
              <a:ext uri="{FF2B5EF4-FFF2-40B4-BE49-F238E27FC236}">
                <a16:creationId xmlns:a16="http://schemas.microsoft.com/office/drawing/2014/main" xmlns="" id="{35B79F78-FDEB-F61A-E9C6-351E58D654EA}"/>
              </a:ext>
            </a:extLst>
          </p:cNvPr>
          <p:cNvCxnSpPr/>
          <p:nvPr/>
        </p:nvCxnSpPr>
        <p:spPr>
          <a:xfrm flipV="1">
            <a:off x="4582886" y="2155371"/>
            <a:ext cx="740228" cy="103414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xmlns="" id="{E64C459E-6F61-7375-FC7B-FCAA3B283A85}"/>
              </a:ext>
            </a:extLst>
          </p:cNvPr>
          <p:cNvSpPr/>
          <p:nvPr/>
        </p:nvSpPr>
        <p:spPr>
          <a:xfrm>
            <a:off x="5323114" y="1088571"/>
            <a:ext cx="6008915" cy="181791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Hoa là cơ quan sinh sản của thực vật có hoa. Hoa đơn tính chỉ có nhị hoặc nhuỵ, hoa lưỡng tính có cả nhị và nhuỵ trên cùng một hoa.</a:t>
            </a:r>
          </a:p>
        </p:txBody>
      </p:sp>
      <p:cxnSp>
        <p:nvCxnSpPr>
          <p:cNvPr id="19" name="Straight Connector 18">
            <a:extLst>
              <a:ext uri="{FF2B5EF4-FFF2-40B4-BE49-F238E27FC236}">
                <a16:creationId xmlns:a16="http://schemas.microsoft.com/office/drawing/2014/main" xmlns="" id="{22C9829A-4BD4-C0C3-757B-1A2F1F7E6E29}"/>
              </a:ext>
            </a:extLst>
          </p:cNvPr>
          <p:cNvCxnSpPr>
            <a:cxnSpLocks/>
          </p:cNvCxnSpPr>
          <p:nvPr/>
        </p:nvCxnSpPr>
        <p:spPr>
          <a:xfrm>
            <a:off x="4517571" y="4158343"/>
            <a:ext cx="903514" cy="5878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BC3E1405-17AD-40C8-2901-B2971D878331}"/>
              </a:ext>
            </a:extLst>
          </p:cNvPr>
          <p:cNvSpPr/>
          <p:nvPr/>
        </p:nvSpPr>
        <p:spPr>
          <a:xfrm>
            <a:off x="5421085" y="3679371"/>
            <a:ext cx="6008915" cy="216625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Sau khi hoa được thụ phấn, sự thụ tinh xảy ra, hình thành hợp tử. Hợp tử phát triển thành phôi, noãn phát triển thành hạt chứa phôi, bầu nhuỵ phát triển thành quả chứa hạt.</a:t>
            </a:r>
          </a:p>
        </p:txBody>
      </p:sp>
    </p:spTree>
    <p:extLst>
      <p:ext uri="{BB962C8B-B14F-4D97-AF65-F5344CB8AC3E}">
        <p14:creationId xmlns:p14="http://schemas.microsoft.com/office/powerpoint/2010/main" val="353746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xmlns="" id="{0B0858EB-0E12-CF35-2B78-889BBAD7EA30}"/>
              </a:ext>
            </a:extLst>
          </p:cNvPr>
          <p:cNvPicPr>
            <a:picLocks noChangeAspect="1"/>
          </p:cNvPicPr>
          <p:nvPr/>
        </p:nvPicPr>
        <p:blipFill>
          <a:blip r:embed="rId5"/>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4" name="Picture 3" descr="A close up of a text&#10;&#10;Description automatically generated">
            <a:extLst>
              <a:ext uri="{FF2B5EF4-FFF2-40B4-BE49-F238E27FC236}">
                <a16:creationId xmlns:a16="http://schemas.microsoft.com/office/drawing/2014/main" xmlns="" id="{05E26D19-D705-D767-3B2A-D0C8EB34FB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32857" y="1854888"/>
            <a:ext cx="8533955" cy="2971551"/>
          </a:xfrm>
          <a:prstGeom prst="rect">
            <a:avLst/>
          </a:prstGeom>
        </p:spPr>
      </p:pic>
    </p:spTree>
    <p:extLst>
      <p:ext uri="{BB962C8B-B14F-4D97-AF65-F5344CB8AC3E}">
        <p14:creationId xmlns:p14="http://schemas.microsoft.com/office/powerpoint/2010/main" val="60812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6" name="Picture 5" descr="A group of children in a classroom&#10;&#10;Description automatically generated">
            <a:extLst>
              <a:ext uri="{FF2B5EF4-FFF2-40B4-BE49-F238E27FC236}">
                <a16:creationId xmlns:a16="http://schemas.microsoft.com/office/drawing/2014/main" xmlns="" id="{FA0BF67B-90B0-2A07-710D-1C196123EF86}"/>
              </a:ext>
            </a:extLst>
          </p:cNvPr>
          <p:cNvPicPr>
            <a:picLocks noChangeAspect="1"/>
          </p:cNvPicPr>
          <p:nvPr/>
        </p:nvPicPr>
        <p:blipFill rotWithShape="1">
          <a:blip r:embed="rId4">
            <a:extLst>
              <a:ext uri="{28A0092B-C50C-407E-A947-70E740481C1C}">
                <a14:useLocalDpi xmlns:a14="http://schemas.microsoft.com/office/drawing/2010/main" val="0"/>
              </a:ext>
            </a:extLst>
          </a:blip>
          <a:srcRect t="14815" b="15926"/>
          <a:stretch/>
        </p:blipFill>
        <p:spPr>
          <a:xfrm>
            <a:off x="434947" y="1097694"/>
            <a:ext cx="7206999" cy="4991513"/>
          </a:xfrm>
          <a:prstGeom prst="rect">
            <a:avLst/>
          </a:prstGeom>
        </p:spPr>
      </p:pic>
      <p:pic>
        <p:nvPicPr>
          <p:cNvPr id="8" name="Picture 7">
            <a:extLst>
              <a:ext uri="{FF2B5EF4-FFF2-40B4-BE49-F238E27FC236}">
                <a16:creationId xmlns:a16="http://schemas.microsoft.com/office/drawing/2014/main" xmlns="" id="{08EFE358-0E35-D7DF-08AA-2AD3394985DC}"/>
              </a:ext>
            </a:extLst>
          </p:cNvPr>
          <p:cNvPicPr>
            <a:picLocks noChangeAspect="1"/>
          </p:cNvPicPr>
          <p:nvPr/>
        </p:nvPicPr>
        <p:blipFill>
          <a:blip r:embed="rId5"/>
          <a:stretch>
            <a:fillRect/>
          </a:stretch>
        </p:blipFill>
        <p:spPr>
          <a:xfrm>
            <a:off x="6462368" y="414713"/>
            <a:ext cx="6059949" cy="5767316"/>
          </a:xfrm>
          <a:prstGeom prst="rect">
            <a:avLst/>
          </a:prstGeom>
        </p:spPr>
      </p:pic>
    </p:spTree>
    <p:extLst>
      <p:ext uri="{BB962C8B-B14F-4D97-AF65-F5344CB8AC3E}">
        <p14:creationId xmlns:p14="http://schemas.microsoft.com/office/powerpoint/2010/main" val="296966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468941" y="2052680"/>
            <a:ext cx="11146335" cy="4239264"/>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Lập</a:t>
            </a:r>
            <a:r>
              <a:rPr lang="en-US" sz="3600" dirty="0">
                <a:solidFill>
                  <a:srgbClr val="002060"/>
                </a:solidFill>
                <a:latin typeface="Cambria" panose="02040503050406030204" pitchFamily="18" charset="0"/>
                <a:ea typeface="Cambria" panose="02040503050406030204" pitchFamily="18" charset="0"/>
              </a:rPr>
              <a:t> 4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chơi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mỗi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có</a:t>
            </a:r>
            <a:r>
              <a:rPr lang="en-US" sz="3600" dirty="0">
                <a:solidFill>
                  <a:srgbClr val="002060"/>
                </a:solidFill>
                <a:latin typeface="Cambria" panose="02040503050406030204" pitchFamily="18" charset="0"/>
                <a:ea typeface="Cambria" panose="02040503050406030204" pitchFamily="18" charset="0"/>
              </a:rPr>
              <a:t> 5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9 </a:t>
            </a:r>
            <a:r>
              <a:rPr lang="en-US" sz="3600" dirty="0" err="1">
                <a:solidFill>
                  <a:srgbClr val="002060"/>
                </a:solidFill>
                <a:latin typeface="Cambria" panose="02040503050406030204" pitchFamily="18" charset="0"/>
                <a:ea typeface="Cambria" panose="02040503050406030204" pitchFamily="18" charset="0"/>
              </a:rPr>
              <a:t>bộ</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phận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hoa</a:t>
            </a:r>
            <a:r>
              <a:rPr lang="en-US" sz="3600" dirty="0">
                <a:solidFill>
                  <a:srgbClr val="002060"/>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defRPr/>
            </a:pPr>
            <a:r>
              <a:rPr lang="en-US" sz="3600" dirty="0" err="1">
                <a:solidFill>
                  <a:srgbClr val="002060"/>
                </a:solidFill>
                <a:latin typeface="Cambria" panose="02040503050406030204" pitchFamily="18" charset="0"/>
                <a:ea typeface="Cambria" panose="02040503050406030204" pitchFamily="18" charset="0"/>
              </a:rPr>
              <a:t>Lần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lượt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viên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đội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trong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phút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gắn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thẻ</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chữ</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với</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các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chú</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thích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Nhóm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nào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hoàn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nhanh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và</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đúng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nhất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thưởng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a:t>
            </a: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xmlns="" id="{DEAF3E51-7E09-9B45-45B8-DCD224D9D5A6}"/>
              </a:ext>
            </a:extLst>
          </p:cNvPr>
          <p:cNvPicPr>
            <a:picLocks noChangeAspect="1"/>
          </p:cNvPicPr>
          <p:nvPr/>
        </p:nvPicPr>
        <p:blipFill>
          <a:blip r:embed="rId2"/>
          <a:stretch>
            <a:fillRect/>
          </a:stretch>
        </p:blipFill>
        <p:spPr>
          <a:xfrm>
            <a:off x="591728" y="386576"/>
            <a:ext cx="10486029" cy="1926503"/>
          </a:xfrm>
          <a:prstGeom prst="rect">
            <a:avLst/>
          </a:prstGeom>
        </p:spPr>
      </p:pic>
    </p:spTree>
    <p:extLst>
      <p:ext uri="{BB962C8B-B14F-4D97-AF65-F5344CB8AC3E}">
        <p14:creationId xmlns:p14="http://schemas.microsoft.com/office/powerpoint/2010/main" val="188768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xmlns="" id="{30668189-D068-1004-11BE-2E39931768CA}"/>
              </a:ext>
            </a:extLst>
          </p:cNvPr>
          <p:cNvPicPr>
            <a:picLocks noChangeAspect="1"/>
          </p:cNvPicPr>
          <p:nvPr/>
        </p:nvPicPr>
        <p:blipFill>
          <a:blip r:embed="rId2"/>
          <a:stretch>
            <a:fillRect/>
          </a:stretch>
        </p:blipFill>
        <p:spPr>
          <a:xfrm>
            <a:off x="1177698" y="1096735"/>
            <a:ext cx="10097181" cy="4487636"/>
          </a:xfrm>
          <a:prstGeom prst="rect">
            <a:avLst/>
          </a:prstGeom>
        </p:spPr>
      </p:pic>
      <p:sp>
        <p:nvSpPr>
          <p:cNvPr id="7" name="Rectangle: Rounded Corners 6">
            <a:extLst>
              <a:ext uri="{FF2B5EF4-FFF2-40B4-BE49-F238E27FC236}">
                <a16:creationId xmlns:a16="http://schemas.microsoft.com/office/drawing/2014/main" xmlns="" id="{5DF7CE09-7ECA-00DA-1DCE-5F4305A789D0}"/>
              </a:ext>
            </a:extLst>
          </p:cNvPr>
          <p:cNvSpPr/>
          <p:nvPr/>
        </p:nvSpPr>
        <p:spPr>
          <a:xfrm>
            <a:off x="3298371" y="1186543"/>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E5FAEBBF-EA01-D389-72E4-ED2120893E96}"/>
              </a:ext>
            </a:extLst>
          </p:cNvPr>
          <p:cNvSpPr/>
          <p:nvPr/>
        </p:nvSpPr>
        <p:spPr>
          <a:xfrm>
            <a:off x="3276600" y="1752600"/>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7EF3E21B-F207-3B41-15E4-18127189FBEE}"/>
              </a:ext>
            </a:extLst>
          </p:cNvPr>
          <p:cNvSpPr/>
          <p:nvPr/>
        </p:nvSpPr>
        <p:spPr>
          <a:xfrm>
            <a:off x="3222171" y="3690257"/>
            <a:ext cx="1556658"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5906A253-2F7B-C901-E5B7-7ABE1D02A784}"/>
              </a:ext>
            </a:extLst>
          </p:cNvPr>
          <p:cNvSpPr/>
          <p:nvPr/>
        </p:nvSpPr>
        <p:spPr>
          <a:xfrm>
            <a:off x="1719943" y="2558143"/>
            <a:ext cx="100148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xmlns="" id="{1E6E13AB-DC2C-1369-80F7-45B6B2E4BB6C}"/>
              </a:ext>
            </a:extLst>
          </p:cNvPr>
          <p:cNvSpPr/>
          <p:nvPr/>
        </p:nvSpPr>
        <p:spPr>
          <a:xfrm>
            <a:off x="8512628" y="1317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0EF653E8-4044-DA72-0703-6EA98B516128}"/>
              </a:ext>
            </a:extLst>
          </p:cNvPr>
          <p:cNvSpPr/>
          <p:nvPr/>
        </p:nvSpPr>
        <p:spPr>
          <a:xfrm>
            <a:off x="7696199" y="2079172"/>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4A5D151C-952C-CAC2-A95B-EAFE9562D266}"/>
              </a:ext>
            </a:extLst>
          </p:cNvPr>
          <p:cNvSpPr/>
          <p:nvPr/>
        </p:nvSpPr>
        <p:spPr>
          <a:xfrm>
            <a:off x="7609113" y="2656115"/>
            <a:ext cx="1371601"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731B2E1B-2BC7-6D33-84D1-12EC3651496C}"/>
              </a:ext>
            </a:extLst>
          </p:cNvPr>
          <p:cNvSpPr/>
          <p:nvPr/>
        </p:nvSpPr>
        <p:spPr>
          <a:xfrm>
            <a:off x="10058399" y="2405743"/>
            <a:ext cx="674916"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CABACF78-7BE4-1619-1FA6-56A6D4F9EECD}"/>
              </a:ext>
            </a:extLst>
          </p:cNvPr>
          <p:cNvSpPr/>
          <p:nvPr/>
        </p:nvSpPr>
        <p:spPr>
          <a:xfrm>
            <a:off x="7130141" y="4005943"/>
            <a:ext cx="1001487" cy="468086"/>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320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4"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xmlns=""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xmlns="" id="{E0EAE99E-2946-BFB8-72CF-B486AC1E7FDA}"/>
              </a:ext>
            </a:extLst>
          </p:cNvPr>
          <p:cNvPicPr>
            <a:picLocks noChangeAspect="1"/>
          </p:cNvPicPr>
          <p:nvPr/>
        </p:nvPicPr>
        <p:blipFill>
          <a:blip r:embed="rId7"/>
          <a:stretch>
            <a:fillRect/>
          </a:stretch>
        </p:blipFill>
        <p:spPr>
          <a:xfrm>
            <a:off x="787244" y="2007202"/>
            <a:ext cx="10290940" cy="2865368"/>
          </a:xfrm>
          <a:prstGeom prst="rect">
            <a:avLst/>
          </a:prstGeom>
        </p:spPr>
      </p:pic>
      <p:pic>
        <p:nvPicPr>
          <p:cNvPr id="8" name="Picture 7">
            <a:extLst>
              <a:ext uri="{FF2B5EF4-FFF2-40B4-BE49-F238E27FC236}">
                <a16:creationId xmlns:a16="http://schemas.microsoft.com/office/drawing/2014/main" xmlns="" id="{AAE460E1-2057-FE5B-DCDA-7E8879F30424}"/>
              </a:ext>
            </a:extLst>
          </p:cNvPr>
          <p:cNvPicPr>
            <a:picLocks noChangeAspect="1"/>
          </p:cNvPicPr>
          <p:nvPr/>
        </p:nvPicPr>
        <p:blipFill>
          <a:blip r:embed="rId8"/>
          <a:stretch>
            <a:fillRect/>
          </a:stretch>
        </p:blipFill>
        <p:spPr>
          <a:xfrm>
            <a:off x="693939" y="556846"/>
            <a:ext cx="3097036" cy="154242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xmlns="" id="{504F17CE-BE12-3739-0C26-6CCAB3B1BCAE}"/>
              </a:ext>
            </a:extLst>
          </p:cNvPr>
          <p:cNvSpPr txBox="1"/>
          <p:nvPr/>
        </p:nvSpPr>
        <p:spPr>
          <a:xfrm>
            <a:off x="6716486" y="1959429"/>
            <a:ext cx="4615543" cy="2585323"/>
          </a:xfrm>
          <a:prstGeom prst="rect">
            <a:avLst/>
          </a:prstGeom>
          <a:noFill/>
        </p:spPr>
        <p:txBody>
          <a:bodyPr wrap="square" rtlCol="0">
            <a:spAutoFit/>
          </a:bodyPr>
          <a:lstStyle/>
          <a:p>
            <a:pPr algn="ctr"/>
            <a:r>
              <a:rPr lang="en-US" sz="5400" b="1" dirty="0" err="1">
                <a:solidFill>
                  <a:srgbClr val="002060"/>
                </a:solidFill>
              </a:rPr>
              <a:t>Sự</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phấn</a:t>
            </a:r>
            <a:r>
              <a:rPr lang="en-US" sz="5400" b="1" dirty="0">
                <a:solidFill>
                  <a:srgbClr val="002060"/>
                </a:solidFill>
              </a:rPr>
              <a:t>, </a:t>
            </a:r>
            <a:r>
              <a:rPr lang="en-US" sz="5400" b="1" dirty="0" err="1">
                <a:solidFill>
                  <a:srgbClr val="002060"/>
                </a:solidFill>
              </a:rPr>
              <a:t>thụ</a:t>
            </a:r>
            <a:r>
              <a:rPr lang="en-US" sz="5400" b="1" dirty="0">
                <a:solidFill>
                  <a:srgbClr val="002060"/>
                </a:solidFill>
              </a:rPr>
              <a:t> </a:t>
            </a:r>
            <a:r>
              <a:rPr lang="en-US" sz="5400" b="1" dirty="0" err="1">
                <a:solidFill>
                  <a:srgbClr val="002060"/>
                </a:solidFill>
              </a:rPr>
              <a:t>tinh</a:t>
            </a:r>
            <a:r>
              <a:rPr lang="en-US" sz="5400" b="1" dirty="0">
                <a:solidFill>
                  <a:srgbClr val="002060"/>
                </a:solidFill>
              </a:rPr>
              <a:t>, </a:t>
            </a:r>
            <a:r>
              <a:rPr lang="en-US" sz="5400" b="1" dirty="0" err="1">
                <a:solidFill>
                  <a:srgbClr val="002060"/>
                </a:solidFill>
              </a:rPr>
              <a:t>tạo</a:t>
            </a:r>
            <a:r>
              <a:rPr lang="en-US" sz="5400" b="1" dirty="0">
                <a:solidFill>
                  <a:srgbClr val="002060"/>
                </a:solidFill>
              </a:rPr>
              <a:t> </a:t>
            </a:r>
            <a:r>
              <a:rPr lang="en-US" sz="5400" b="1" dirty="0" err="1">
                <a:solidFill>
                  <a:srgbClr val="002060"/>
                </a:solidFill>
              </a:rPr>
              <a:t>quả</a:t>
            </a:r>
            <a:r>
              <a:rPr lang="en-US" sz="5400" b="1" dirty="0">
                <a:solidFill>
                  <a:srgbClr val="002060"/>
                </a:solidFill>
              </a:rPr>
              <a:t> </a:t>
            </a:r>
            <a:r>
              <a:rPr lang="en-US" sz="5400" b="1" dirty="0" err="1">
                <a:solidFill>
                  <a:srgbClr val="002060"/>
                </a:solidFill>
              </a:rPr>
              <a:t>và</a:t>
            </a:r>
            <a:r>
              <a:rPr lang="en-US" sz="5400" b="1" dirty="0">
                <a:solidFill>
                  <a:srgbClr val="002060"/>
                </a:solidFill>
              </a:rPr>
              <a:t> </a:t>
            </a:r>
            <a:r>
              <a:rPr lang="en-US" sz="5400" b="1" dirty="0" err="1">
                <a:solidFill>
                  <a:srgbClr val="002060"/>
                </a:solidFill>
              </a:rPr>
              <a:t>hạt</a:t>
            </a:r>
            <a:r>
              <a:rPr lang="en-US" sz="5400" b="1" dirty="0">
                <a:solidFill>
                  <a:srgbClr val="002060"/>
                </a:solidFill>
              </a:rPr>
              <a:t> </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TotalTime>
  <Words>917</Words>
  <Application>Microsoft Office PowerPoint</Application>
  <PresentationFormat>Widescreen</PresentationFormat>
  <Paragraphs>49</Paragraphs>
  <Slides>28</Slides>
  <Notes>1</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28</vt:i4>
      </vt:variant>
    </vt:vector>
  </HeadingPairs>
  <TitlesOfParts>
    <vt:vector size="48" baseType="lpstr">
      <vt:lpstr>微软雅黑</vt:lpstr>
      <vt:lpstr>微软雅黑</vt:lpstr>
      <vt:lpstr>Arial</vt:lpstr>
      <vt:lpstr>Calibri</vt:lpstr>
      <vt:lpstr>Calibri Light</vt:lpstr>
      <vt:lpstr>Cambria</vt:lpstr>
      <vt:lpstr>HP001 4 hàng</vt:lpstr>
      <vt:lpstr>Just Another Hand</vt:lpstr>
      <vt:lpstr>SVN-Adam Gorry</vt:lpstr>
      <vt:lpstr>SVN-Newton</vt:lpstr>
      <vt:lpstr>Times New Roman</vt:lpstr>
      <vt:lpstr>字魂59号-创粗黑</vt:lpstr>
      <vt:lpstr>等线</vt:lpstr>
      <vt:lpstr>等线 Light</vt:lpstr>
      <vt:lpstr>1_Office Theme</vt:lpstr>
      <vt:lpstr>Office 主题​​</vt:lpstr>
      <vt:lpstr>2_Office Theme</vt:lpstr>
      <vt:lpstr>3_Office Theme</vt:lpstr>
      <vt:lpstr>7_Default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PHUC-LE</cp:lastModifiedBy>
  <cp:revision>85</cp:revision>
  <dcterms:created xsi:type="dcterms:W3CDTF">2023-10-31T07:14:54Z</dcterms:created>
  <dcterms:modified xsi:type="dcterms:W3CDTF">2025-01-16T07:44:56Z</dcterms:modified>
</cp:coreProperties>
</file>