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313" r:id="rId4"/>
    <p:sldId id="256" r:id="rId5"/>
    <p:sldId id="298" r:id="rId6"/>
    <p:sldId id="299" r:id="rId7"/>
    <p:sldId id="318" r:id="rId8"/>
    <p:sldId id="309" r:id="rId9"/>
    <p:sldId id="319" r:id="rId10"/>
    <p:sldId id="320" r:id="rId11"/>
    <p:sldId id="302" r:id="rId12"/>
    <p:sldId id="310" r:id="rId13"/>
    <p:sldId id="311" r:id="rId14"/>
    <p:sldId id="321" r:id="rId15"/>
    <p:sldId id="322" r:id="rId16"/>
    <p:sldId id="279" r:id="rId17"/>
    <p:sldId id="323" r:id="rId18"/>
    <p:sldId id="3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94B21-14ED-4E97-8FAE-1FB55436F47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1995-4BD6-4F40-9AE1-A73465C5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49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9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0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0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C041-59AE-0194-F9BC-E3C97C36E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D09CC-7689-35CE-910B-65268B1B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AECAB-F88E-08C8-9CAB-F0894229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A83CC-E5D4-FE3E-E61C-F955F8E6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92800-865B-DF8F-2F06-3174D7E1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1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50EE-AF21-27CD-CE1B-D92ABEBE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179A5-56A9-F47B-9177-F1E159B74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A0815-2BC5-3D60-CB53-A32BB025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EABF4-3D70-EFC5-323A-60474710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509C7-B2BE-8CA5-AA36-CE9E18D4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1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C98C9-D6FA-457F-8F8B-0BBD93A24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A51B4-7869-587C-8ACA-06EF633B8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92D18-8526-0C1D-27E7-3254A417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8A6A-0173-BA3C-799C-B26C8D43D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4FEA1-2B95-34A3-EDA3-C09B3852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972B-8F0A-0360-F9FF-36E89911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FE17-E009-E5E7-6AF0-C5DBE4A38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625B0-58E3-443E-5180-D619F25B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AF89A-BF2B-ADD2-E915-4AF00354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32BCB-9047-42CE-B8C4-2B7130B9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3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5016-036A-9D8B-035D-EA1192CA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0BAD-1AD2-BD3A-752F-AE532FB3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397DA-3FC6-FE77-3A47-2686E346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DF6AB-3A6D-E5AD-88F7-C1FFBC0B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1EE84-FE56-FD5E-570A-4010A80D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5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63E3-2DBE-69CC-16A7-BE230969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8898-68AC-E64C-8AEC-3E0829178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8951A-0134-84AC-EEE0-EC5509556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5BB8F-A932-3F0F-EAA8-7D7ED58D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A2DBE-95BE-E591-93C4-09CC63ED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4B3B7-C017-3284-DDA0-9825F356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3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8A04-C539-8775-4711-34DDCE0C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3996-E3FB-449E-982D-A1D1D9FC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D7F7C-6050-AFCF-5CC0-2B4D81B4A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43228-CC6A-88B5-352F-AA0A2D7FD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1416A-3D01-1263-7DBD-DF1CB4930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12A61-A6C0-8DEC-46AB-5945F759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E70A8-28C1-4061-79DC-C6B642FA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639C3-DDA2-FD95-C62C-7DB07F3D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1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0CF2-39AD-DB20-3F93-67ED7C31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DE03E-4A14-E3D2-FA97-BB0EDDDC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92B31-1E9A-1E4A-361C-FAD4AB05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9656C-9456-556B-5476-C6DBC111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9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93C4E-612B-D732-0AEB-D1434F3F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473CC-ABA4-AF34-952E-15535699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36518-5513-38EF-8AC4-450861AB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8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5F18-9105-E616-1D56-93CF227C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CB46C-3456-3F4C-370C-90FBB8E1C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98DB1-9FAC-B410-B6AB-78E2AC893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E0794-807F-845B-4A85-05172D4A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F9790-2661-3817-F846-EED19B82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302EE-6FFC-FD92-9C58-F8BC8B86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5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1E7D-DBA5-B70C-F8FB-DDBAAE80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D4FD0-F81F-C650-10F7-7C6B80271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4B4F5-6CC8-8ABE-D268-511BC1457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17760-C250-E6D2-43A5-80469239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E271F-509A-19FA-0C25-6778BFDD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F14C4-5679-8076-98A9-46637151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7A700-D168-8394-A454-FC9D5C56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27D4A-160E-EF93-BCA4-42C38AE74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C90E-A5A1-8F29-BD6F-E3C834CEA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8ADC-B389-44E4-9BFA-5341C572BA40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A78BE-91AC-CEA7-20C3-FF38F0196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BE3C4-9EE5-5241-E2A9-55FEB6652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1D7F7-049D-493B-A2F9-43EB0355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6845436" y="2128037"/>
            <a:ext cx="4633412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94" y="100138"/>
            <a:ext cx="11458079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014" y="726711"/>
            <a:ext cx="1553350" cy="6320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81" y="5387251"/>
            <a:ext cx="3452638" cy="139136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7906712" y="506236"/>
            <a:ext cx="3932903" cy="1750450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23647F4-22EB-1CF2-076C-8314550BA911}"/>
              </a:ext>
            </a:extLst>
          </p:cNvPr>
          <p:cNvSpPr txBox="1"/>
          <p:nvPr/>
        </p:nvSpPr>
        <p:spPr>
          <a:xfrm>
            <a:off x="1406770" y="881439"/>
            <a:ext cx="6781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CHÀO MỪNG  CÁC EM ĐẾN VỚI </a:t>
            </a:r>
          </a:p>
          <a:p>
            <a:r>
              <a:rPr lang="en-US" sz="4000">
                <a:solidFill>
                  <a:srgbClr val="FF0000"/>
                </a:solidFill>
              </a:rPr>
              <a:t>              TIẾT HỌC HÔM NAY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EB1CC-C978-9B0D-E372-EE852D2885B0}"/>
              </a:ext>
            </a:extLst>
          </p:cNvPr>
          <p:cNvSpPr txBox="1"/>
          <p:nvPr/>
        </p:nvSpPr>
        <p:spPr>
          <a:xfrm>
            <a:off x="1400915" y="2550267"/>
            <a:ext cx="5444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</a:rPr>
              <a:t>MÔN: TIẾNG VIỆT (T3)</a:t>
            </a:r>
          </a:p>
          <a:p>
            <a:r>
              <a:rPr lang="en-US" sz="3200" b="1">
                <a:solidFill>
                  <a:schemeClr val="accent1"/>
                </a:solidFill>
              </a:rPr>
              <a:t>BÀI: TÌM HIỂU CÁCH VIẾT THƯ</a:t>
            </a:r>
          </a:p>
          <a:p>
            <a:r>
              <a:rPr lang="en-US" sz="3200" b="1">
                <a:solidFill>
                  <a:schemeClr val="accent1"/>
                </a:solidFill>
              </a:rPr>
              <a:t>LỚP : 4C</a:t>
            </a:r>
          </a:p>
          <a:p>
            <a:r>
              <a:rPr lang="en-US" sz="3200" b="1">
                <a:solidFill>
                  <a:schemeClr val="accent1"/>
                </a:solidFill>
              </a:rPr>
              <a:t>GIÁO VIÊN : Nguyễn Thị Lục</a:t>
            </a:r>
          </a:p>
          <a:p>
            <a:endParaRPr lang="en-US" sz="3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2494735" y="1651852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thúc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1202636" y="3636080"/>
            <a:ext cx="1033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v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mơ của người bạn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ưng hô và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2C78A-F540-1312-BD67-6699EAC3C393}"/>
              </a:ext>
            </a:extLst>
          </p:cNvPr>
          <p:cNvSpPr txBox="1"/>
          <p:nvPr/>
        </p:nvSpPr>
        <p:spPr>
          <a:xfrm>
            <a:off x="3912433" y="104931"/>
            <a:ext cx="551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31 tháng 12 năm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08C19-B30A-C5AB-EC9A-6C26B7AD4F54}"/>
              </a:ext>
            </a:extLst>
          </p:cNvPr>
          <p:cNvSpPr txBox="1"/>
          <p:nvPr/>
        </p:nvSpPr>
        <p:spPr>
          <a:xfrm>
            <a:off x="155963" y="628151"/>
            <a:ext cx="189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3ACEC-D780-8C0F-2736-AF34ABBFBA98}"/>
              </a:ext>
            </a:extLst>
          </p:cNvPr>
          <p:cNvSpPr txBox="1"/>
          <p:nvPr/>
        </p:nvSpPr>
        <p:spPr>
          <a:xfrm>
            <a:off x="4018431" y="702578"/>
            <a:ext cx="522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VIẾT THƯ </a:t>
            </a:r>
          </a:p>
        </p:txBody>
      </p:sp>
    </p:spTree>
    <p:extLst>
      <p:ext uri="{BB962C8B-B14F-4D97-AF65-F5344CB8AC3E}">
        <p14:creationId xmlns:p14="http://schemas.microsoft.com/office/powerpoint/2010/main" val="10849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1"/>
            <a:ext cx="6857998" cy="12192001"/>
          </a:xfrm>
          <a:prstGeom prst="rect">
            <a:avLst/>
          </a:prstGeom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56E40EA0-E042-ACA5-E5EB-1B1DE2CDB0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72167" y="159026"/>
            <a:ext cx="6896104" cy="2077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FBACA-FB6D-684B-E8E0-991C57B0D9EB}"/>
              </a:ext>
            </a:extLst>
          </p:cNvPr>
          <p:cNvSpPr txBox="1"/>
          <p:nvPr/>
        </p:nvSpPr>
        <p:spPr>
          <a:xfrm>
            <a:off x="3531698" y="715615"/>
            <a:ext cx="504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A6354B-61EA-AFBD-F7F8-1897FF20A733}"/>
              </a:ext>
            </a:extLst>
          </p:cNvPr>
          <p:cNvCxnSpPr/>
          <p:nvPr/>
        </p:nvCxnSpPr>
        <p:spPr>
          <a:xfrm flipH="1">
            <a:off x="2932043" y="2117035"/>
            <a:ext cx="3170582" cy="516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05353D9-1EFC-FA51-30A9-E09071C2D8D2}"/>
              </a:ext>
            </a:extLst>
          </p:cNvPr>
          <p:cNvSpPr/>
          <p:nvPr/>
        </p:nvSpPr>
        <p:spPr>
          <a:xfrm>
            <a:off x="695739" y="2664900"/>
            <a:ext cx="3001616" cy="366632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đầu: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điểm và thời gian viết thư; lời thưa gửi, lời chào đầu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2FA05-2EB8-C027-42D9-4545F52450AA}"/>
              </a:ext>
            </a:extLst>
          </p:cNvPr>
          <p:cNvCxnSpPr>
            <a:cxnSpLocks/>
          </p:cNvCxnSpPr>
          <p:nvPr/>
        </p:nvCxnSpPr>
        <p:spPr>
          <a:xfrm>
            <a:off x="6559825" y="2097156"/>
            <a:ext cx="0" cy="7752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E15A9FF-8AC5-4DE2-AAE7-FF34F58ADAF4}"/>
              </a:ext>
            </a:extLst>
          </p:cNvPr>
          <p:cNvSpPr/>
          <p:nvPr/>
        </p:nvSpPr>
        <p:spPr>
          <a:xfrm>
            <a:off x="4502427" y="2853744"/>
            <a:ext cx="3468755" cy="3636508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D74089-52CD-3B24-84E6-14B7A39A900F}"/>
              </a:ext>
            </a:extLst>
          </p:cNvPr>
          <p:cNvCxnSpPr>
            <a:cxnSpLocks/>
          </p:cNvCxnSpPr>
          <p:nvPr/>
        </p:nvCxnSpPr>
        <p:spPr>
          <a:xfrm>
            <a:off x="7255565" y="2057400"/>
            <a:ext cx="3140765" cy="775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5EEF9-8B1F-AF58-410A-39EE0937209C}"/>
              </a:ext>
            </a:extLst>
          </p:cNvPr>
          <p:cNvSpPr/>
          <p:nvPr/>
        </p:nvSpPr>
        <p:spPr>
          <a:xfrm>
            <a:off x="8627165" y="2833866"/>
            <a:ext cx="3001616" cy="354705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5D7E054-7E82-4F00-917E-817EA5924FAA}"/>
              </a:ext>
            </a:extLst>
          </p:cNvPr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86F95B70-7F61-43DD-A821-A007FE1E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418660C-F9EF-4ABF-B2DD-3EA75AD84CBD}"/>
              </a:ext>
            </a:extLst>
          </p:cNvPr>
          <p:cNvCxnSpPr>
            <a:cxnSpLocks/>
          </p:cNvCxnSpPr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03A7DB17-E722-49A3-B5C0-D174FD581D2D}"/>
              </a:ext>
            </a:extLst>
          </p:cNvPr>
          <p:cNvCxnSpPr>
            <a:cxnSpLocks/>
          </p:cNvCxnSpPr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A38A2EC-0C24-4EBF-B76C-F128561AFBB3}"/>
              </a:ext>
            </a:extLst>
          </p:cNvPr>
          <p:cNvCxnSpPr>
            <a:cxnSpLocks/>
          </p:cNvCxnSpPr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224CA6B2-8F5F-4B8A-9697-39D02860ED8D}"/>
              </a:ext>
            </a:extLst>
          </p:cNvPr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id="{2A149F15-61E4-481A-970D-79AF0C7ACC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/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3913E04B-1F6F-45F4-97A5-6EE354131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/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2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DA7645-42A6-EA1F-5C2F-D80AFCA6F105}"/>
              </a:ext>
            </a:extLst>
          </p:cNvPr>
          <p:cNvGrpSpPr/>
          <p:nvPr/>
        </p:nvGrpSpPr>
        <p:grpSpPr>
          <a:xfrm>
            <a:off x="296439" y="2487503"/>
            <a:ext cx="6147685" cy="1450521"/>
            <a:chOff x="3017467" y="2677290"/>
            <a:chExt cx="6147685" cy="1450521"/>
          </a:xfrm>
        </p:grpSpPr>
        <p:sp>
          <p:nvSpPr>
            <p:cNvPr id="3" name="文本框 6">
              <a:extLst>
                <a:ext uri="{FF2B5EF4-FFF2-40B4-BE49-F238E27FC236}">
                  <a16:creationId xmlns:a16="http://schemas.microsoft.com/office/drawing/2014/main" id="{85183427-A32F-19A5-28F1-18BF918E8636}"/>
                </a:ext>
              </a:extLst>
            </p:cNvPr>
            <p:cNvSpPr txBox="1"/>
            <p:nvPr/>
          </p:nvSpPr>
          <p:spPr>
            <a:xfrm>
              <a:off x="3017467" y="2677290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B0853B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id="{47422A6E-8A6C-3B56-C269-8DD9C4A8CE6B}"/>
                </a:ext>
              </a:extLst>
            </p:cNvPr>
            <p:cNvSpPr txBox="1"/>
            <p:nvPr/>
          </p:nvSpPr>
          <p:spPr>
            <a:xfrm>
              <a:off x="3135936" y="2681261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8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415250D-A2B8-B9B6-F143-54DE9CC8BA0E}"/>
              </a:ext>
            </a:extLst>
          </p:cNvPr>
          <p:cNvGrpSpPr/>
          <p:nvPr/>
        </p:nvGrpSpPr>
        <p:grpSpPr>
          <a:xfrm>
            <a:off x="422541" y="0"/>
            <a:ext cx="11093597" cy="1777767"/>
            <a:chOff x="5569317" y="882632"/>
            <a:chExt cx="6579274" cy="2239116"/>
          </a:xfrm>
        </p:grpSpPr>
        <p:pic>
          <p:nvPicPr>
            <p:cNvPr id="3" name="Picture 44">
              <a:extLst>
                <a:ext uri="{FF2B5EF4-FFF2-40B4-BE49-F238E27FC236}">
                  <a16:creationId xmlns:a16="http://schemas.microsoft.com/office/drawing/2014/main" id="{EDC3FF32-8A8A-6A3D-6DB6-74348B6B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69317" y="882632"/>
              <a:ext cx="6579274" cy="22391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95D3D2-B152-C35B-81C8-0C98FFA2D4EB}"/>
                </a:ext>
              </a:extLst>
            </p:cNvPr>
            <p:cNvSpPr txBox="1"/>
            <p:nvPr/>
          </p:nvSpPr>
          <p:spPr>
            <a:xfrm>
              <a:off x="6047686" y="1168746"/>
              <a:ext cx="5626676" cy="166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rao đổi về những thông tin em muốn viết trong thư gửi cho bạn ở xa.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文本框 14">
            <a:extLst>
              <a:ext uri="{FF2B5EF4-FFF2-40B4-BE49-F238E27FC236}">
                <a16:creationId xmlns:a16="http://schemas.microsoft.com/office/drawing/2014/main" id="{B123671C-8E77-203D-71D9-91CA0B9BC839}"/>
              </a:ext>
            </a:extLst>
          </p:cNvPr>
          <p:cNvSpPr txBox="1"/>
          <p:nvPr/>
        </p:nvSpPr>
        <p:spPr>
          <a:xfrm>
            <a:off x="2163196" y="2298584"/>
            <a:ext cx="896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Thăm hỏi bạn hoặc gia đình bạn (sức khoẻ, công việc, học tập,...).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5D11D980-17EA-B295-382E-024C1275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2690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id="{52984EF6-9FDD-D97C-1453-EFF055EBCCAA}"/>
              </a:ext>
            </a:extLst>
          </p:cNvPr>
          <p:cNvSpPr txBox="1"/>
          <p:nvPr/>
        </p:nvSpPr>
        <p:spPr>
          <a:xfrm>
            <a:off x="2163196" y="3958419"/>
            <a:ext cx="8968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sẻ thông tin về trường lớp, gia đình, ước mơ,... (những thay đổi, hoạt động, lí do,...).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E5BED708-4D37-9218-31D4-8F5DAFA0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9288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AD1F00-E1DA-E9F0-1BC9-69687ABFBE12}"/>
              </a:ext>
            </a:extLst>
          </p:cNvPr>
          <p:cNvGrpSpPr/>
          <p:nvPr/>
        </p:nvGrpSpPr>
        <p:grpSpPr>
          <a:xfrm>
            <a:off x="321368" y="1083367"/>
            <a:ext cx="3435624" cy="5774633"/>
            <a:chOff x="4669971" y="1083367"/>
            <a:chExt cx="5774633" cy="5774633"/>
          </a:xfrm>
        </p:grpSpPr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BAE50-507A-F256-FA4B-BDCA27B4E482}"/>
                </a:ext>
              </a:extLst>
            </p:cNvPr>
            <p:cNvSpPr txBox="1"/>
            <p:nvPr/>
          </p:nvSpPr>
          <p:spPr>
            <a:xfrm>
              <a:off x="5344764" y="2618353"/>
              <a:ext cx="422910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endPara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80CB20-9232-862C-45C2-88C694042D61}"/>
              </a:ext>
            </a:extLst>
          </p:cNvPr>
          <p:cNvSpPr txBox="1"/>
          <p:nvPr/>
        </p:nvSpPr>
        <p:spPr>
          <a:xfrm>
            <a:off x="4139649" y="1373958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sức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gia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đình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dạo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này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ra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sao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49AFB-0DE4-1B64-6241-C628FD707F5C}"/>
              </a:ext>
            </a:extLst>
          </p:cNvPr>
          <p:cNvSpPr txBox="1"/>
          <p:nvPr/>
        </p:nvSpPr>
        <p:spPr>
          <a:xfrm>
            <a:off x="4306955" y="2702601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>
                <a:solidFill>
                  <a:srgbClr val="FD840B"/>
                </a:solidFill>
                <a:latin typeface="Cambria" panose="02040503050406030204" pitchFamily="18" charset="0"/>
              </a:rPr>
              <a:t>Về thời tiết, khí hậu ở nơi bạn sống hiện nay thế nào?</a:t>
            </a:r>
            <a:endParaRPr lang="en-US" sz="4000" b="1" dirty="0">
              <a:solidFill>
                <a:srgbClr val="FD840B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A1386-2DB1-5936-9526-E0CE65D6E81E}"/>
              </a:ext>
            </a:extLst>
          </p:cNvPr>
          <p:cNvSpPr txBox="1"/>
          <p:nvPr/>
        </p:nvSpPr>
        <p:spPr>
          <a:xfrm>
            <a:off x="4346711" y="4223288"/>
            <a:ext cx="7669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Về ngôi trường, bạn bè mới của cậu ấy trong thời gian gần đây…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CB110-EEA3-4FEC-20A9-E98CD054C885}"/>
              </a:ext>
            </a:extLst>
          </p:cNvPr>
          <p:cNvSpPr txBox="1"/>
          <p:nvPr/>
        </p:nvSpPr>
        <p:spPr>
          <a:xfrm>
            <a:off x="3912433" y="104931"/>
            <a:ext cx="551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31 tháng 12 năm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17618-B201-867B-E3D9-3C73DB980D17}"/>
              </a:ext>
            </a:extLst>
          </p:cNvPr>
          <p:cNvSpPr txBox="1"/>
          <p:nvPr/>
        </p:nvSpPr>
        <p:spPr>
          <a:xfrm>
            <a:off x="155963" y="628151"/>
            <a:ext cx="189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89A1E-3C0F-CDC9-CBD1-38C5861E0E7A}"/>
              </a:ext>
            </a:extLst>
          </p:cNvPr>
          <p:cNvSpPr txBox="1"/>
          <p:nvPr/>
        </p:nvSpPr>
        <p:spPr>
          <a:xfrm>
            <a:off x="4018431" y="702578"/>
            <a:ext cx="522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VIẾT THƯ </a:t>
            </a:r>
          </a:p>
        </p:txBody>
      </p:sp>
    </p:spTree>
    <p:extLst>
      <p:ext uri="{BB962C8B-B14F-4D97-AF65-F5344CB8AC3E}">
        <p14:creationId xmlns:p14="http://schemas.microsoft.com/office/powerpoint/2010/main" val="12060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AD1F00-E1DA-E9F0-1BC9-69687ABFBE12}"/>
              </a:ext>
            </a:extLst>
          </p:cNvPr>
          <p:cNvGrpSpPr/>
          <p:nvPr/>
        </p:nvGrpSpPr>
        <p:grpSpPr>
          <a:xfrm>
            <a:off x="321368" y="705679"/>
            <a:ext cx="3435624" cy="6152322"/>
            <a:chOff x="4669971" y="1083367"/>
            <a:chExt cx="5774633" cy="5774633"/>
          </a:xfrm>
        </p:grpSpPr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BAE50-507A-F256-FA4B-BDCA27B4E482}"/>
                </a:ext>
              </a:extLst>
            </p:cNvPr>
            <p:cNvSpPr txBox="1"/>
            <p:nvPr/>
          </p:nvSpPr>
          <p:spPr>
            <a:xfrm>
              <a:off x="5194411" y="2397076"/>
              <a:ext cx="469890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thông tin về trường lớp, gia đình, ước mơ,...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80CB20-9232-862C-45C2-88C694042D61}"/>
              </a:ext>
            </a:extLst>
          </p:cNvPr>
          <p:cNvSpPr txBox="1"/>
          <p:nvPr/>
        </p:nvSpPr>
        <p:spPr>
          <a:xfrm>
            <a:off x="3998842" y="893680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FD840B"/>
                </a:solidFill>
                <a:latin typeface="Cambria" panose="02040503050406030204" pitchFamily="18" charset="0"/>
              </a:rPr>
              <a:t>Gần đây em học tập rất tập trung, chăm chỉ, nghiêm túc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49AFB-0DE4-1B64-6241-C628FD707F5C}"/>
              </a:ext>
            </a:extLst>
          </p:cNvPr>
          <p:cNvSpPr txBox="1"/>
          <p:nvPr/>
        </p:nvSpPr>
        <p:spPr>
          <a:xfrm>
            <a:off x="4128051" y="2086375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Luôn làm bài tập về nhà đầy đủ, đến lớp đúng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AA1386-2DB1-5936-9526-E0CE65D6E81E}"/>
              </a:ext>
            </a:extLst>
          </p:cNvPr>
          <p:cNvSpPr txBox="1"/>
          <p:nvPr/>
        </p:nvSpPr>
        <p:spPr>
          <a:xfrm>
            <a:off x="4118111" y="3298949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Đã đạt được những điểm 9, điểm 10, được thầy cô khen…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5E62F1-B79B-7A9A-3B84-CEC5C4E089B4}"/>
              </a:ext>
            </a:extLst>
          </p:cNvPr>
          <p:cNvSpPr txBox="1"/>
          <p:nvPr/>
        </p:nvSpPr>
        <p:spPr>
          <a:xfrm>
            <a:off x="4147929" y="4591036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Được tham gia vào các nhóm, các hoạt động tập thể của trường…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516835" y="1381604"/>
            <a:ext cx="11201400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6257" y="544315"/>
            <a:ext cx="2965158" cy="1206543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3088118" y="4994620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10618590" y="782288"/>
            <a:ext cx="2718490" cy="1345749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E5D155-21D0-4E81-8BC2-F515936017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71875" y="522108"/>
            <a:ext cx="3865199" cy="1341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32955-DE47-466D-895B-C4BA3A6501B8}"/>
              </a:ext>
            </a:extLst>
          </p:cNvPr>
          <p:cNvSpPr txBox="1"/>
          <p:nvPr/>
        </p:nvSpPr>
        <p:spPr>
          <a:xfrm>
            <a:off x="2575560" y="2548665"/>
            <a:ext cx="7572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3 - 4 câu về tình cảm với người thân hoặc bạn bè, trong đó có sử dụng các động từ thể hiện tình cảm, cảm xúc.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AE0630-CA05-FCF2-6081-702B87B9D52B}"/>
              </a:ext>
            </a:extLst>
          </p:cNvPr>
          <p:cNvSpPr txBox="1"/>
          <p:nvPr/>
        </p:nvSpPr>
        <p:spPr>
          <a:xfrm>
            <a:off x="2053652" y="3003060"/>
            <a:ext cx="8788739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400" b="1" dirty="0">
                <a:latin typeface="Cambria" panose="02040503050406030204" pitchFamily="18" charset="0"/>
              </a:rPr>
              <a:t>Chia </a:t>
            </a:r>
            <a:r>
              <a:rPr lang="en-US" sz="4400" b="1" dirty="0" err="1">
                <a:latin typeface="Cambria" panose="02040503050406030204" pitchFamily="18" charset="0"/>
              </a:rPr>
              <a:t>sẻ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người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thân</a:t>
            </a:r>
            <a:r>
              <a:rPr lang="en-US" sz="4400" b="1" dirty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400" b="1" dirty="0" err="1">
                <a:latin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2BC2D-2792-5361-6F09-41B2531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698" y="1225798"/>
            <a:ext cx="5587170" cy="2636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9933DC-F4A2-67BC-3025-971844936CE7}"/>
              </a:ext>
            </a:extLst>
          </p:cNvPr>
          <p:cNvSpPr txBox="1"/>
          <p:nvPr/>
        </p:nvSpPr>
        <p:spPr>
          <a:xfrm>
            <a:off x="3912433" y="104931"/>
            <a:ext cx="551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31 tháng 12 năm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9EEAE-412D-6D1B-5DA2-1182517E9AE2}"/>
              </a:ext>
            </a:extLst>
          </p:cNvPr>
          <p:cNvSpPr txBox="1"/>
          <p:nvPr/>
        </p:nvSpPr>
        <p:spPr>
          <a:xfrm>
            <a:off x="155963" y="628151"/>
            <a:ext cx="189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898C2-C054-AD56-3717-12DE84F4F8A2}"/>
              </a:ext>
            </a:extLst>
          </p:cNvPr>
          <p:cNvSpPr txBox="1"/>
          <p:nvPr/>
        </p:nvSpPr>
        <p:spPr>
          <a:xfrm>
            <a:off x="4018431" y="702578"/>
            <a:ext cx="522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VIẾT THƯ </a:t>
            </a:r>
          </a:p>
        </p:txBody>
      </p:sp>
    </p:spTree>
    <p:extLst>
      <p:ext uri="{BB962C8B-B14F-4D97-AF65-F5344CB8AC3E}">
        <p14:creationId xmlns:p14="http://schemas.microsoft.com/office/powerpoint/2010/main" val="3825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id="{F24061F1-6B1E-4B39-A059-6566C46F4AA3}"/>
              </a:ext>
            </a:extLst>
          </p:cNvPr>
          <p:cNvGrpSpPr/>
          <p:nvPr/>
        </p:nvGrpSpPr>
        <p:grpSpPr>
          <a:xfrm>
            <a:off x="6845436" y="2128037"/>
            <a:ext cx="4633412" cy="4374355"/>
            <a:chOff x="6845436" y="2128037"/>
            <a:chExt cx="4633412" cy="4374355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DACB1E5-B118-4F4E-8A3B-BD270B3E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678447" y="3772073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0D07E73-A9F9-4EA6-84DB-0AB3645F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6257" y="544315"/>
            <a:ext cx="2965158" cy="1206543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151" y="5167103"/>
            <a:ext cx="4493141" cy="181066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C46C3EB-4E01-4F31-9716-97BF98EF79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>
            <a:extLst>
              <a:ext uri="{FF2B5EF4-FFF2-40B4-BE49-F238E27FC236}">
                <a16:creationId xmlns:a16="http://schemas.microsoft.com/office/drawing/2014/main" id="{FA7B3BDB-A70B-4F66-9EF4-EE59850E3FDE}"/>
              </a:ext>
            </a:extLst>
          </p:cNvPr>
          <p:cNvGrpSpPr/>
          <p:nvPr/>
        </p:nvGrpSpPr>
        <p:grpSpPr>
          <a:xfrm>
            <a:off x="10618590" y="782288"/>
            <a:ext cx="2718490" cy="1345749"/>
            <a:chOff x="10618590" y="782288"/>
            <a:chExt cx="2718490" cy="1345749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0362F015-B585-44AA-B03F-32353682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A149F15-61E4-481A-970D-79AF0C7AC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658" y="2016918"/>
            <a:ext cx="6492985" cy="28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80" y="1801509"/>
            <a:ext cx="4219307" cy="11640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15330" y="3190135"/>
            <a:ext cx="9910689" cy="1693614"/>
            <a:chOff x="-89124" y="4749364"/>
            <a:chExt cx="12181899" cy="1693614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-89124" y="4763911"/>
              <a:ext cx="12181899" cy="1679067"/>
            </a:xfrm>
            <a:prstGeom prst="roundRect">
              <a:avLst/>
            </a:prstGeom>
            <a:grpFill/>
            <a:ln>
              <a:solidFill>
                <a:srgbClr val="EA6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749" y="4749364"/>
              <a:ext cx="1135261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on gì mới kì lạ thay, 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Dán vào thư được chuyển ngay tức thời - Là gì?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" name="Rounded Rectangle 16"/>
          <p:cNvSpPr/>
          <p:nvPr/>
        </p:nvSpPr>
        <p:spPr>
          <a:xfrm>
            <a:off x="5222749" y="4981421"/>
            <a:ext cx="5372100" cy="1509572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227925 w 5372100"/>
              <a:gd name="connsiteY7" fmla="*/ 1504950 h 1504950"/>
              <a:gd name="connsiteX8" fmla="*/ 0 w 5372100"/>
              <a:gd name="connsiteY8" fmla="*/ 1277025 h 1504950"/>
              <a:gd name="connsiteX9" fmla="*/ 0 w 5372100"/>
              <a:gd name="connsiteY9" fmla="*/ 365353 h 1504950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1305518 w 5372100"/>
              <a:gd name="connsiteY7" fmla="*/ 1314450 h 1504950"/>
              <a:gd name="connsiteX8" fmla="*/ 227925 w 5372100"/>
              <a:gd name="connsiteY8" fmla="*/ 1504950 h 1504950"/>
              <a:gd name="connsiteX9" fmla="*/ 0 w 5372100"/>
              <a:gd name="connsiteY9" fmla="*/ 1277025 h 1504950"/>
              <a:gd name="connsiteX10" fmla="*/ 0 w 5372100"/>
              <a:gd name="connsiteY10" fmla="*/ 365353 h 1504950"/>
              <a:gd name="connsiteX0" fmla="*/ 0 w 5372100"/>
              <a:gd name="connsiteY0" fmla="*/ 365353 h 1509572"/>
              <a:gd name="connsiteX1" fmla="*/ 227925 w 5372100"/>
              <a:gd name="connsiteY1" fmla="*/ 137428 h 1509572"/>
              <a:gd name="connsiteX2" fmla="*/ 2810468 w 5372100"/>
              <a:gd name="connsiteY2" fmla="*/ 0 h 1509572"/>
              <a:gd name="connsiteX3" fmla="*/ 5144175 w 5372100"/>
              <a:gd name="connsiteY3" fmla="*/ 137428 h 1509572"/>
              <a:gd name="connsiteX4" fmla="*/ 5372100 w 5372100"/>
              <a:gd name="connsiteY4" fmla="*/ 365353 h 1509572"/>
              <a:gd name="connsiteX5" fmla="*/ 5372100 w 5372100"/>
              <a:gd name="connsiteY5" fmla="*/ 1277025 h 1509572"/>
              <a:gd name="connsiteX6" fmla="*/ 5144175 w 5372100"/>
              <a:gd name="connsiteY6" fmla="*/ 1504950 h 1509572"/>
              <a:gd name="connsiteX7" fmla="*/ 4734518 w 5372100"/>
              <a:gd name="connsiteY7" fmla="*/ 1390650 h 1509572"/>
              <a:gd name="connsiteX8" fmla="*/ 1305518 w 5372100"/>
              <a:gd name="connsiteY8" fmla="*/ 1314450 h 1509572"/>
              <a:gd name="connsiteX9" fmla="*/ 227925 w 5372100"/>
              <a:gd name="connsiteY9" fmla="*/ 1504950 h 1509572"/>
              <a:gd name="connsiteX10" fmla="*/ 0 w 5372100"/>
              <a:gd name="connsiteY1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tem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 descr="A postage stamp with a plant&#10;&#10;Description automatically generated">
            <a:extLst>
              <a:ext uri="{FF2B5EF4-FFF2-40B4-BE49-F238E27FC236}">
                <a16:creationId xmlns:a16="http://schemas.microsoft.com/office/drawing/2014/main" id="{5806CFD4-4127-16BE-E6B3-2E8FCF948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35" y="4615005"/>
            <a:ext cx="2056731" cy="2110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D384C1-4780-E616-015E-A587EFB8A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920" y="-304147"/>
            <a:ext cx="4859144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73" y="636763"/>
            <a:ext cx="4528797" cy="96507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400" y="1739320"/>
            <a:ext cx="11277600" cy="1693614"/>
            <a:chOff x="-89124" y="4749364"/>
            <a:chExt cx="12181899" cy="1693614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-89124" y="4763911"/>
              <a:ext cx="12181899" cy="1679067"/>
            </a:xfrm>
            <a:prstGeom prst="roundRect">
              <a:avLst/>
            </a:prstGeom>
            <a:grpFill/>
            <a:ln>
              <a:solidFill>
                <a:srgbClr val="EA6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749" y="4749364"/>
              <a:ext cx="1135261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Cây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gốc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cành</a:t>
              </a:r>
              <a:endParaRPr lang="en-US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lá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ta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mình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trao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tay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-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</a:t>
              </a:r>
              <a:r>
                <a:rPr lang="en-US" sz="40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gì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" name="Rounded Rectangle 16"/>
          <p:cNvSpPr/>
          <p:nvPr/>
        </p:nvSpPr>
        <p:spPr>
          <a:xfrm>
            <a:off x="5566610" y="4052953"/>
            <a:ext cx="5372100" cy="1509572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227925 w 5372100"/>
              <a:gd name="connsiteY7" fmla="*/ 1504950 h 1504950"/>
              <a:gd name="connsiteX8" fmla="*/ 0 w 5372100"/>
              <a:gd name="connsiteY8" fmla="*/ 1277025 h 1504950"/>
              <a:gd name="connsiteX9" fmla="*/ 0 w 5372100"/>
              <a:gd name="connsiteY9" fmla="*/ 365353 h 1504950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1305518 w 5372100"/>
              <a:gd name="connsiteY7" fmla="*/ 1314450 h 1504950"/>
              <a:gd name="connsiteX8" fmla="*/ 227925 w 5372100"/>
              <a:gd name="connsiteY8" fmla="*/ 1504950 h 1504950"/>
              <a:gd name="connsiteX9" fmla="*/ 0 w 5372100"/>
              <a:gd name="connsiteY9" fmla="*/ 1277025 h 1504950"/>
              <a:gd name="connsiteX10" fmla="*/ 0 w 5372100"/>
              <a:gd name="connsiteY10" fmla="*/ 365353 h 1504950"/>
              <a:gd name="connsiteX0" fmla="*/ 0 w 5372100"/>
              <a:gd name="connsiteY0" fmla="*/ 365353 h 1509572"/>
              <a:gd name="connsiteX1" fmla="*/ 227925 w 5372100"/>
              <a:gd name="connsiteY1" fmla="*/ 137428 h 1509572"/>
              <a:gd name="connsiteX2" fmla="*/ 2810468 w 5372100"/>
              <a:gd name="connsiteY2" fmla="*/ 0 h 1509572"/>
              <a:gd name="connsiteX3" fmla="*/ 5144175 w 5372100"/>
              <a:gd name="connsiteY3" fmla="*/ 137428 h 1509572"/>
              <a:gd name="connsiteX4" fmla="*/ 5372100 w 5372100"/>
              <a:gd name="connsiteY4" fmla="*/ 365353 h 1509572"/>
              <a:gd name="connsiteX5" fmla="*/ 5372100 w 5372100"/>
              <a:gd name="connsiteY5" fmla="*/ 1277025 h 1509572"/>
              <a:gd name="connsiteX6" fmla="*/ 5144175 w 5372100"/>
              <a:gd name="connsiteY6" fmla="*/ 1504950 h 1509572"/>
              <a:gd name="connsiteX7" fmla="*/ 4734518 w 5372100"/>
              <a:gd name="connsiteY7" fmla="*/ 1390650 h 1509572"/>
              <a:gd name="connsiteX8" fmla="*/ 1305518 w 5372100"/>
              <a:gd name="connsiteY8" fmla="*/ 1314450 h 1509572"/>
              <a:gd name="connsiteX9" fmla="*/ 227925 w 5372100"/>
              <a:gd name="connsiteY9" fmla="*/ 1504950 h 1509572"/>
              <a:gd name="connsiteX10" fmla="*/ 0 w 5372100"/>
              <a:gd name="connsiteY1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GB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 descr="A white tulips on a postcard&#10;&#10;Description automatically generated">
            <a:extLst>
              <a:ext uri="{FF2B5EF4-FFF2-40B4-BE49-F238E27FC236}">
                <a16:creationId xmlns:a16="http://schemas.microsoft.com/office/drawing/2014/main" id="{B940F55A-47E5-EE5B-70A9-EB3BDA4AD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24" y="3194782"/>
            <a:ext cx="3600450" cy="36004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FF8825-FE13-3763-D82B-93446E00B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24" y="62768"/>
            <a:ext cx="3088319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4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id="{97E056C4-61EC-DD6A-F2D3-DAC9BF83730E}"/>
              </a:ext>
            </a:extLst>
          </p:cNvPr>
          <p:cNvSpPr txBox="1"/>
          <p:nvPr/>
        </p:nvSpPr>
        <p:spPr>
          <a:xfrm>
            <a:off x="3912433" y="2186828"/>
            <a:ext cx="4786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>
                <a:solidFill>
                  <a:srgbClr val="FF0000"/>
                </a:solidFill>
                <a:latin typeface="UTM Guanine" panose="02040603050506020204" pitchFamily="18" charset="0"/>
                <a:ea typeface="汉仪喵魂体W" panose="00020600040101010101" pitchFamily="18" charset="-122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Guanine" panose="02040603050506020204" pitchFamily="18" charset="0"/>
              <a:ea typeface="汉仪喵魂体W" panose="00020600040101010101" pitchFamily="18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91BC1-7ACE-5BEC-4C22-36E54E748AFA}"/>
              </a:ext>
            </a:extLst>
          </p:cNvPr>
          <p:cNvSpPr txBox="1"/>
          <p:nvPr/>
        </p:nvSpPr>
        <p:spPr>
          <a:xfrm>
            <a:off x="3912433" y="104931"/>
            <a:ext cx="551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31 tháng 12 năm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162F5-5F80-4DE9-13D8-0305FE206393}"/>
              </a:ext>
            </a:extLst>
          </p:cNvPr>
          <p:cNvSpPr txBox="1"/>
          <p:nvPr/>
        </p:nvSpPr>
        <p:spPr>
          <a:xfrm>
            <a:off x="155963" y="628151"/>
            <a:ext cx="189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3F50D-D8F3-83FD-D8FB-E8D6F3D01B51}"/>
              </a:ext>
            </a:extLst>
          </p:cNvPr>
          <p:cNvSpPr txBox="1"/>
          <p:nvPr/>
        </p:nvSpPr>
        <p:spPr>
          <a:xfrm>
            <a:off x="4018431" y="702578"/>
            <a:ext cx="522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VIẾT THƯ </a:t>
            </a:r>
          </a:p>
        </p:txBody>
      </p:sp>
    </p:spTree>
    <p:extLst>
      <p:ext uri="{BB962C8B-B14F-4D97-AF65-F5344CB8AC3E}">
        <p14:creationId xmlns:p14="http://schemas.microsoft.com/office/powerpoint/2010/main" val="15266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3548" y="12494"/>
            <a:ext cx="9131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1. </a:t>
            </a:r>
            <a:r>
              <a:rPr kumimoji="0" lang="vi-VN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 bức thư dưới đây và trả lời câu hỏi.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EFA45-AB65-1E7B-FDEC-DCBC0E94E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01" y="656132"/>
            <a:ext cx="8754615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74195F-7211-435C-AA1F-ACB3F3AA1409}"/>
              </a:ext>
            </a:extLst>
          </p:cNvPr>
          <p:cNvSpPr txBox="1"/>
          <p:nvPr/>
        </p:nvSpPr>
        <p:spPr>
          <a:xfrm>
            <a:off x="7187404" y="1668338"/>
            <a:ext cx="4959626" cy="1569660"/>
          </a:xfrm>
          <a:custGeom>
            <a:avLst/>
            <a:gdLst>
              <a:gd name="connsiteX0" fmla="*/ 0 w 4959626"/>
              <a:gd name="connsiteY0" fmla="*/ 0 h 1569660"/>
              <a:gd name="connsiteX1" fmla="*/ 4959626 w 4959626"/>
              <a:gd name="connsiteY1" fmla="*/ 0 h 1569660"/>
              <a:gd name="connsiteX2" fmla="*/ 4959626 w 4959626"/>
              <a:gd name="connsiteY2" fmla="*/ 1569660 h 1569660"/>
              <a:gd name="connsiteX3" fmla="*/ 0 w 4959626"/>
              <a:gd name="connsiteY3" fmla="*/ 1569660 h 1569660"/>
              <a:gd name="connsiteX4" fmla="*/ 0 w 4959626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626" h="1569660" fill="none" extrusionOk="0">
                <a:moveTo>
                  <a:pt x="0" y="0"/>
                </a:moveTo>
                <a:cubicBezTo>
                  <a:pt x="1035737" y="5222"/>
                  <a:pt x="2558444" y="24918"/>
                  <a:pt x="4959626" y="0"/>
                </a:cubicBezTo>
                <a:cubicBezTo>
                  <a:pt x="5057187" y="257633"/>
                  <a:pt x="4911235" y="890565"/>
                  <a:pt x="4959626" y="1569660"/>
                </a:cubicBezTo>
                <a:cubicBezTo>
                  <a:pt x="4256511" y="1404899"/>
                  <a:pt x="208222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959626" h="1569660" stroke="0" extrusionOk="0">
                <a:moveTo>
                  <a:pt x="0" y="0"/>
                </a:moveTo>
                <a:cubicBezTo>
                  <a:pt x="1976780" y="11849"/>
                  <a:pt x="3853100" y="-161459"/>
                  <a:pt x="4959626" y="0"/>
                </a:cubicBezTo>
                <a:cubicBezTo>
                  <a:pt x="4933738" y="662121"/>
                  <a:pt x="5029038" y="1402874"/>
                  <a:pt x="4959626" y="1569660"/>
                </a:cubicBezTo>
                <a:cubicBezTo>
                  <a:pt x="4077520" y="1423800"/>
                  <a:pt x="1741390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a. Thư trên của ai gửi cho ai? Dựa vào đâu mà em biết?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0AD5DC-8FE1-43E8-8B5D-DE8B2F3EB86E}"/>
              </a:ext>
            </a:extLst>
          </p:cNvPr>
          <p:cNvSpPr txBox="1"/>
          <p:nvPr/>
        </p:nvSpPr>
        <p:spPr>
          <a:xfrm>
            <a:off x="7287705" y="4325565"/>
            <a:ext cx="4685448" cy="2246769"/>
          </a:xfrm>
          <a:custGeom>
            <a:avLst/>
            <a:gdLst>
              <a:gd name="connsiteX0" fmla="*/ 0 w 4685448"/>
              <a:gd name="connsiteY0" fmla="*/ 0 h 2246769"/>
              <a:gd name="connsiteX1" fmla="*/ 4685448 w 4685448"/>
              <a:gd name="connsiteY1" fmla="*/ 0 h 2246769"/>
              <a:gd name="connsiteX2" fmla="*/ 4685448 w 4685448"/>
              <a:gd name="connsiteY2" fmla="*/ 2246769 h 2246769"/>
              <a:gd name="connsiteX3" fmla="*/ 0 w 4685448"/>
              <a:gd name="connsiteY3" fmla="*/ 2246769 h 2246769"/>
              <a:gd name="connsiteX4" fmla="*/ 0 w 4685448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448" h="2246769" fill="none" extrusionOk="0">
                <a:moveTo>
                  <a:pt x="0" y="0"/>
                </a:moveTo>
                <a:cubicBezTo>
                  <a:pt x="629501" y="5222"/>
                  <a:pt x="2819048" y="24918"/>
                  <a:pt x="4685448" y="0"/>
                </a:cubicBezTo>
                <a:cubicBezTo>
                  <a:pt x="4524203" y="264203"/>
                  <a:pt x="4641688" y="1906360"/>
                  <a:pt x="4685448" y="2246769"/>
                </a:cubicBezTo>
                <a:cubicBezTo>
                  <a:pt x="3295017" y="2082008"/>
                  <a:pt x="178316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685448" h="2246769" stroke="0" extrusionOk="0">
                <a:moveTo>
                  <a:pt x="0" y="0"/>
                </a:moveTo>
                <a:cubicBezTo>
                  <a:pt x="1542191" y="11849"/>
                  <a:pt x="4213605" y="-161459"/>
                  <a:pt x="4685448" y="0"/>
                </a:cubicBezTo>
                <a:cubicBezTo>
                  <a:pt x="4688578" y="606820"/>
                  <a:pt x="4584272" y="1163246"/>
                  <a:pt x="4685448" y="2246769"/>
                </a:cubicBezTo>
                <a:cubicBezTo>
                  <a:pt x="2447273" y="2100909"/>
                  <a:pt x="2059075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Bức thư của bạn Phương Linh viết cho bạn Việt Phương. </a:t>
            </a:r>
            <a:r>
              <a:rPr lang="vi-VN" sz="2800" i="1" dirty="0">
                <a:solidFill>
                  <a:srgbClr val="FF0000"/>
                </a:solidFill>
                <a:cs typeface="Arial" panose="020B0604020202020204" pitchFamily="34" charset="0"/>
              </a:rPr>
              <a:t>Em biết điều đó dựa vào lời chào đầu thư và cuối thư.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34">
            <a:extLst>
              <a:ext uri="{FF2B5EF4-FFF2-40B4-BE49-F238E27FC236}">
                <a16:creationId xmlns:a16="http://schemas.microsoft.com/office/drawing/2014/main" id="{A46CBAC1-04E3-4EBC-96EF-9382424D3578}"/>
              </a:ext>
            </a:extLst>
          </p:cNvPr>
          <p:cNvSpPr/>
          <p:nvPr/>
        </p:nvSpPr>
        <p:spPr>
          <a:xfrm>
            <a:off x="7176659" y="3339771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759C0B-40CF-DFCD-FFE4-48D572848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57" y="1340476"/>
            <a:ext cx="7037678" cy="498944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3A8836-0488-005B-FDDF-EC2C548E8E35}"/>
              </a:ext>
            </a:extLst>
          </p:cNvPr>
          <p:cNvCxnSpPr>
            <a:cxnSpLocks/>
          </p:cNvCxnSpPr>
          <p:nvPr/>
        </p:nvCxnSpPr>
        <p:spPr>
          <a:xfrm>
            <a:off x="1153288" y="1575683"/>
            <a:ext cx="1560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056525-4A8C-6D3F-1072-FB59F4D7BD79}"/>
              </a:ext>
            </a:extLst>
          </p:cNvPr>
          <p:cNvCxnSpPr>
            <a:cxnSpLocks/>
          </p:cNvCxnSpPr>
          <p:nvPr/>
        </p:nvCxnSpPr>
        <p:spPr>
          <a:xfrm>
            <a:off x="4035636" y="5471822"/>
            <a:ext cx="874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81B4E96-952F-C867-B693-E85853467C00}"/>
              </a:ext>
            </a:extLst>
          </p:cNvPr>
          <p:cNvSpPr txBox="1"/>
          <p:nvPr/>
        </p:nvSpPr>
        <p:spPr>
          <a:xfrm>
            <a:off x="3912433" y="74951"/>
            <a:ext cx="551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31 tháng 12 năm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B0AD3-9AAF-EC1C-70E0-1C750540B126}"/>
              </a:ext>
            </a:extLst>
          </p:cNvPr>
          <p:cNvSpPr txBox="1"/>
          <p:nvPr/>
        </p:nvSpPr>
        <p:spPr>
          <a:xfrm>
            <a:off x="155963" y="598171"/>
            <a:ext cx="260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lí: </a:t>
            </a:r>
          </a:p>
        </p:txBody>
      </p:sp>
    </p:spTree>
    <p:extLst>
      <p:ext uri="{BB962C8B-B14F-4D97-AF65-F5344CB8AC3E}">
        <p14:creationId xmlns:p14="http://schemas.microsoft.com/office/powerpoint/2010/main" val="64222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74195F-7211-435C-AA1F-ACB3F3AA1409}"/>
              </a:ext>
            </a:extLst>
          </p:cNvPr>
          <p:cNvSpPr txBox="1"/>
          <p:nvPr/>
        </p:nvSpPr>
        <p:spPr>
          <a:xfrm>
            <a:off x="506895" y="2109730"/>
            <a:ext cx="10860157" cy="1323439"/>
          </a:xfrm>
          <a:custGeom>
            <a:avLst/>
            <a:gdLst>
              <a:gd name="connsiteX0" fmla="*/ 0 w 10860157"/>
              <a:gd name="connsiteY0" fmla="*/ 0 h 1323439"/>
              <a:gd name="connsiteX1" fmla="*/ 10860157 w 10860157"/>
              <a:gd name="connsiteY1" fmla="*/ 0 h 1323439"/>
              <a:gd name="connsiteX2" fmla="*/ 10860157 w 10860157"/>
              <a:gd name="connsiteY2" fmla="*/ 1323439 h 1323439"/>
              <a:gd name="connsiteX3" fmla="*/ 0 w 10860157"/>
              <a:gd name="connsiteY3" fmla="*/ 1323439 h 1323439"/>
              <a:gd name="connsiteX4" fmla="*/ 0 w 10860157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0157" h="1323439" fill="none" extrusionOk="0">
                <a:moveTo>
                  <a:pt x="0" y="0"/>
                </a:moveTo>
                <a:cubicBezTo>
                  <a:pt x="4386577" y="5222"/>
                  <a:pt x="6622571" y="24918"/>
                  <a:pt x="10860157" y="0"/>
                </a:cubicBezTo>
                <a:cubicBezTo>
                  <a:pt x="10797563" y="502581"/>
                  <a:pt x="10823199" y="742429"/>
                  <a:pt x="10860157" y="1323439"/>
                </a:cubicBezTo>
                <a:cubicBezTo>
                  <a:pt x="7247251" y="1158678"/>
                  <a:pt x="2693033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10860157" h="1323439" stroke="0" extrusionOk="0">
                <a:moveTo>
                  <a:pt x="0" y="0"/>
                </a:moveTo>
                <a:cubicBezTo>
                  <a:pt x="1431178" y="11849"/>
                  <a:pt x="8874041" y="-161459"/>
                  <a:pt x="10860157" y="0"/>
                </a:cubicBezTo>
                <a:cubicBezTo>
                  <a:pt x="10845497" y="501774"/>
                  <a:pt x="10780222" y="1007572"/>
                  <a:pt x="10860157" y="1323439"/>
                </a:cubicBezTo>
                <a:cubicBezTo>
                  <a:pt x="7985639" y="1177579"/>
                  <a:pt x="208445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b. Bức thư gồm mấy phần? Nêu nội dung của từng phần.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0AD5DC-8FE1-43E8-8B5D-DE8B2F3EB86E}"/>
              </a:ext>
            </a:extLst>
          </p:cNvPr>
          <p:cNvSpPr txBox="1"/>
          <p:nvPr/>
        </p:nvSpPr>
        <p:spPr>
          <a:xfrm>
            <a:off x="1172817" y="4478722"/>
            <a:ext cx="10734260" cy="1200329"/>
          </a:xfrm>
          <a:custGeom>
            <a:avLst/>
            <a:gdLst>
              <a:gd name="connsiteX0" fmla="*/ 0 w 10734260"/>
              <a:gd name="connsiteY0" fmla="*/ 0 h 1200329"/>
              <a:gd name="connsiteX1" fmla="*/ 10734260 w 10734260"/>
              <a:gd name="connsiteY1" fmla="*/ 0 h 1200329"/>
              <a:gd name="connsiteX2" fmla="*/ 10734260 w 10734260"/>
              <a:gd name="connsiteY2" fmla="*/ 1200329 h 1200329"/>
              <a:gd name="connsiteX3" fmla="*/ 0 w 10734260"/>
              <a:gd name="connsiteY3" fmla="*/ 1200329 h 1200329"/>
              <a:gd name="connsiteX4" fmla="*/ 0 w 1073426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4260" h="1200329" fill="none" extrusionOk="0">
                <a:moveTo>
                  <a:pt x="0" y="0"/>
                </a:moveTo>
                <a:cubicBezTo>
                  <a:pt x="2444677" y="5222"/>
                  <a:pt x="9223700" y="24918"/>
                  <a:pt x="10734260" y="0"/>
                </a:cubicBezTo>
                <a:cubicBezTo>
                  <a:pt x="10800994" y="180425"/>
                  <a:pt x="10787277" y="1037242"/>
                  <a:pt x="10734260" y="1200329"/>
                </a:cubicBezTo>
                <a:cubicBezTo>
                  <a:pt x="8347493" y="1035568"/>
                  <a:pt x="401865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10734260" h="1200329" stroke="0" extrusionOk="0">
                <a:moveTo>
                  <a:pt x="0" y="0"/>
                </a:moveTo>
                <a:cubicBezTo>
                  <a:pt x="4490475" y="11849"/>
                  <a:pt x="7584336" y="-161459"/>
                  <a:pt x="10734260" y="0"/>
                </a:cubicBezTo>
                <a:cubicBezTo>
                  <a:pt x="10659218" y="255061"/>
                  <a:pt x="10804782" y="845340"/>
                  <a:pt x="10734260" y="1200329"/>
                </a:cubicBezTo>
                <a:cubicBezTo>
                  <a:pt x="5545089" y="1054469"/>
                  <a:pt x="5085127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Bức thư gồm có 3 phần: </a:t>
            </a: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phần mở đầu, nội dung, kết thúc. </a:t>
            </a:r>
            <a:endParaRPr lang="en-US" sz="3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: Shape 34">
            <a:extLst>
              <a:ext uri="{FF2B5EF4-FFF2-40B4-BE49-F238E27FC236}">
                <a16:creationId xmlns:a16="http://schemas.microsoft.com/office/drawing/2014/main" id="{A46CBAC1-04E3-4EBC-96EF-9382424D3578}"/>
              </a:ext>
            </a:extLst>
          </p:cNvPr>
          <p:cNvSpPr/>
          <p:nvPr/>
        </p:nvSpPr>
        <p:spPr>
          <a:xfrm>
            <a:off x="810891" y="3512807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D597B-B2B1-39BA-5CA7-40536BFD608A}"/>
              </a:ext>
            </a:extLst>
          </p:cNvPr>
          <p:cNvSpPr txBox="1"/>
          <p:nvPr/>
        </p:nvSpPr>
        <p:spPr>
          <a:xfrm>
            <a:off x="3912433" y="104931"/>
            <a:ext cx="551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31 tháng 12 năm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B07EA-9964-0369-7860-7B52C8748F4F}"/>
              </a:ext>
            </a:extLst>
          </p:cNvPr>
          <p:cNvSpPr txBox="1"/>
          <p:nvPr/>
        </p:nvSpPr>
        <p:spPr>
          <a:xfrm>
            <a:off x="155963" y="628151"/>
            <a:ext cx="189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11C29-A18A-0363-5EEE-9042A2C01D2D}"/>
              </a:ext>
            </a:extLst>
          </p:cNvPr>
          <p:cNvSpPr txBox="1"/>
          <p:nvPr/>
        </p:nvSpPr>
        <p:spPr>
          <a:xfrm>
            <a:off x="4018431" y="702578"/>
            <a:ext cx="522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VIẾT THƯ </a:t>
            </a:r>
          </a:p>
        </p:txBody>
      </p:sp>
    </p:spTree>
    <p:extLst>
      <p:ext uri="{BB962C8B-B14F-4D97-AF65-F5344CB8AC3E}">
        <p14:creationId xmlns:p14="http://schemas.microsoft.com/office/powerpoint/2010/main" val="257186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đầu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1780760" y="3636080"/>
            <a:ext cx="97585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hời gian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ịa điểm viết thư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 chào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FFF19-E345-C712-853F-7545688BBF7D}"/>
              </a:ext>
            </a:extLst>
          </p:cNvPr>
          <p:cNvSpPr txBox="1"/>
          <p:nvPr/>
        </p:nvSpPr>
        <p:spPr>
          <a:xfrm>
            <a:off x="3912433" y="104931"/>
            <a:ext cx="551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31 tháng 12 năm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97CB1-FE26-04D1-977A-4CB8AE3D1104}"/>
              </a:ext>
            </a:extLst>
          </p:cNvPr>
          <p:cNvSpPr txBox="1"/>
          <p:nvPr/>
        </p:nvSpPr>
        <p:spPr>
          <a:xfrm>
            <a:off x="155963" y="628151"/>
            <a:ext cx="189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DA08B-A46A-9AF5-3952-8074A87CC598}"/>
              </a:ext>
            </a:extLst>
          </p:cNvPr>
          <p:cNvSpPr txBox="1"/>
          <p:nvPr/>
        </p:nvSpPr>
        <p:spPr>
          <a:xfrm>
            <a:off x="4018431" y="702578"/>
            <a:ext cx="522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VIẾT THƯ </a:t>
            </a:r>
          </a:p>
        </p:txBody>
      </p:sp>
    </p:spTree>
    <p:extLst>
      <p:ext uri="{BB962C8B-B14F-4D97-AF65-F5344CB8AC3E}">
        <p14:creationId xmlns:p14="http://schemas.microsoft.com/office/powerpoint/2010/main" val="24388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2189" y="-2771931"/>
            <a:ext cx="6857998" cy="121920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567130" y="1431403"/>
            <a:ext cx="3183043" cy="1649100"/>
            <a:chOff x="310226" y="1925092"/>
            <a:chExt cx="2775451" cy="1678748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33280" y="2063935"/>
              <a:ext cx="2652397" cy="153990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10226" y="1925092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dung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874643" y="3009915"/>
            <a:ext cx="105553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thăm bạn Việt Ph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về chuyến đi chơi công viên Thủ Lệ của gia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mình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ớc mơ và cách bạn sẽ làm để thực hiện ước mơ của mình;.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AC0EA-5F19-4ED5-C466-2C93DE13752A}"/>
              </a:ext>
            </a:extLst>
          </p:cNvPr>
          <p:cNvSpPr txBox="1"/>
          <p:nvPr/>
        </p:nvSpPr>
        <p:spPr>
          <a:xfrm>
            <a:off x="3912433" y="104931"/>
            <a:ext cx="551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31 tháng 12 năm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78452-82FB-83A4-0440-868E886E205F}"/>
              </a:ext>
            </a:extLst>
          </p:cNvPr>
          <p:cNvSpPr txBox="1"/>
          <p:nvPr/>
        </p:nvSpPr>
        <p:spPr>
          <a:xfrm>
            <a:off x="155963" y="628151"/>
            <a:ext cx="189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F496F-86A4-BB66-9D98-03C50BC59DA8}"/>
              </a:ext>
            </a:extLst>
          </p:cNvPr>
          <p:cNvSpPr txBox="1"/>
          <p:nvPr/>
        </p:nvSpPr>
        <p:spPr>
          <a:xfrm>
            <a:off x="4018431" y="702578"/>
            <a:ext cx="522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VIẾT THƯ </a:t>
            </a:r>
          </a:p>
        </p:txBody>
      </p:sp>
    </p:spTree>
    <p:extLst>
      <p:ext uri="{BB962C8B-B14F-4D97-AF65-F5344CB8AC3E}">
        <p14:creationId xmlns:p14="http://schemas.microsoft.com/office/powerpoint/2010/main" val="5395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685</Words>
  <Application>Microsoft Office PowerPoint</Application>
  <PresentationFormat>Widescreen</PresentationFormat>
  <Paragraphs>81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Coiny</vt:lpstr>
      <vt:lpstr>等线</vt:lpstr>
      <vt:lpstr>微软雅黑</vt:lpstr>
      <vt:lpstr>UTM Guanine</vt:lpstr>
      <vt:lpstr>Arial</vt:lpstr>
      <vt:lpstr>Calibri</vt:lpstr>
      <vt:lpstr>Calibri Light</vt:lpstr>
      <vt:lpstr>Cambria</vt:lpstr>
      <vt:lpstr>Palace Script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lục nguyễn</dc:creator>
  <cp:lastModifiedBy>lục nguyễn</cp:lastModifiedBy>
  <cp:revision>4</cp:revision>
  <dcterms:created xsi:type="dcterms:W3CDTF">2024-07-18T14:35:53Z</dcterms:created>
  <dcterms:modified xsi:type="dcterms:W3CDTF">2025-01-03T03:08:40Z</dcterms:modified>
</cp:coreProperties>
</file>